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5" r:id="rId2"/>
  </p:sldMasterIdLst>
  <p:notesMasterIdLst>
    <p:notesMasterId r:id="rId45"/>
  </p:notesMasterIdLst>
  <p:handoutMasterIdLst>
    <p:handoutMasterId r:id="rId46"/>
  </p:handoutMasterIdLst>
  <p:sldIdLst>
    <p:sldId id="293" r:id="rId3"/>
    <p:sldId id="315" r:id="rId4"/>
    <p:sldId id="320" r:id="rId5"/>
    <p:sldId id="295" r:id="rId6"/>
    <p:sldId id="331" r:id="rId7"/>
    <p:sldId id="456" r:id="rId8"/>
    <p:sldId id="464" r:id="rId9"/>
    <p:sldId id="459" r:id="rId10"/>
    <p:sldId id="332" r:id="rId11"/>
    <p:sldId id="335" r:id="rId12"/>
    <p:sldId id="344" r:id="rId13"/>
    <p:sldId id="347" r:id="rId14"/>
    <p:sldId id="395" r:id="rId15"/>
    <p:sldId id="299" r:id="rId16"/>
    <p:sldId id="316" r:id="rId17"/>
    <p:sldId id="460" r:id="rId18"/>
    <p:sldId id="385" r:id="rId19"/>
    <p:sldId id="457" r:id="rId20"/>
    <p:sldId id="338" r:id="rId21"/>
    <p:sldId id="308" r:id="rId22"/>
    <p:sldId id="462" r:id="rId23"/>
    <p:sldId id="303" r:id="rId24"/>
    <p:sldId id="301" r:id="rId25"/>
    <p:sldId id="319" r:id="rId26"/>
    <p:sldId id="396" r:id="rId27"/>
    <p:sldId id="405" r:id="rId28"/>
    <p:sldId id="352" r:id="rId29"/>
    <p:sldId id="350" r:id="rId30"/>
    <p:sldId id="329" r:id="rId31"/>
    <p:sldId id="330" r:id="rId32"/>
    <p:sldId id="322" r:id="rId33"/>
    <p:sldId id="334" r:id="rId34"/>
    <p:sldId id="324" r:id="rId35"/>
    <p:sldId id="325" r:id="rId36"/>
    <p:sldId id="326" r:id="rId37"/>
    <p:sldId id="327" r:id="rId38"/>
    <p:sldId id="328" r:id="rId39"/>
    <p:sldId id="321" r:id="rId40"/>
    <p:sldId id="447" r:id="rId41"/>
    <p:sldId id="442" r:id="rId42"/>
    <p:sldId id="461" r:id="rId43"/>
    <p:sldId id="290" r:id="rId4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99D"/>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3844" autoAdjust="0"/>
  </p:normalViewPr>
  <p:slideViewPr>
    <p:cSldViewPr snapToGrid="0">
      <p:cViewPr varScale="1">
        <p:scale>
          <a:sx n="78" d="100"/>
          <a:sy n="78" d="100"/>
        </p:scale>
        <p:origin x="869" y="72"/>
      </p:cViewPr>
      <p:guideLst>
        <p:guide orient="horz" pos="2160"/>
        <p:guide pos="3840"/>
      </p:guideLst>
    </p:cSldViewPr>
  </p:slideViewPr>
  <p:outlineViewPr>
    <p:cViewPr>
      <p:scale>
        <a:sx n="33" d="100"/>
        <a:sy n="33" d="100"/>
      </p:scale>
      <p:origin x="0" y="4620"/>
    </p:cViewPr>
  </p:outlineViewPr>
  <p:notesTextViewPr>
    <p:cViewPr>
      <p:scale>
        <a:sx n="75" d="100"/>
        <a:sy n="75" d="100"/>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9108311056779"/>
          <c:y val="0.24471425705474117"/>
          <c:w val="0.83171638031782702"/>
          <c:h val="0.71210212415800445"/>
        </c:manualLayout>
      </c:layout>
      <c:barChart>
        <c:barDir val="bar"/>
        <c:grouping val="clustered"/>
        <c:varyColors val="0"/>
        <c:ser>
          <c:idx val="0"/>
          <c:order val="0"/>
          <c:tx>
            <c:strRef>
              <c:f>Sheet1!$B$1</c:f>
              <c:strCache>
                <c:ptCount val="1"/>
                <c:pt idx="0">
                  <c:v>Intel UHD 620</c:v>
                </c:pt>
              </c:strCache>
            </c:strRef>
          </c:tx>
          <c:spPr>
            <a:solidFill>
              <a:schemeClr val="bg2">
                <a:lumMod val="50000"/>
              </a:schemeClr>
            </a:solidFill>
            <a:ln>
              <a:noFill/>
            </a:ln>
            <a:effectLst>
              <a:outerShdw blurRad="57150" dist="19050" dir="5400000" algn="ctr" rotWithShape="0">
                <a:srgbClr val="000000">
                  <a:alpha val="63000"/>
                </a:srgbClr>
              </a:outerShdw>
            </a:effectLst>
          </c:spPr>
          <c:invertIfNegative val="0"/>
          <c:dLbls>
            <c:dLbl>
              <c:idx val="0"/>
              <c:tx>
                <c:rich>
                  <a:bodyPr/>
                  <a:lstStyle/>
                  <a:p>
                    <a:r>
                      <a:rPr lang="en-US" altLang="zh-TW"/>
                      <a:t>1043</a:t>
                    </a:r>
                    <a:endParaRPr lang="en-US" altLang="zh-TW"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51-4384-8F42-993BFAF656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Sheet1!$B$2</c:f>
              <c:numCache>
                <c:formatCode>General</c:formatCode>
                <c:ptCount val="1"/>
                <c:pt idx="0">
                  <c:v>1048</c:v>
                </c:pt>
              </c:numCache>
            </c:numRef>
          </c:val>
          <c:extLst>
            <c:ext xmlns:c16="http://schemas.microsoft.com/office/drawing/2014/chart" uri="{C3380CC4-5D6E-409C-BE32-E72D297353CC}">
              <c16:uniqueId val="{00000000-560C-49E8-9029-6C1CC5F50F75}"/>
            </c:ext>
          </c:extLst>
        </c:ser>
        <c:ser>
          <c:idx val="1"/>
          <c:order val="1"/>
          <c:tx>
            <c:strRef>
              <c:f>Sheet1!$C$1</c:f>
              <c:strCache>
                <c:ptCount val="1"/>
                <c:pt idx="0">
                  <c:v>Intel Iris Xe</c:v>
                </c:pt>
              </c:strCache>
            </c:strRef>
          </c:tx>
          <c:spPr>
            <a:solidFill>
              <a:srgbClr val="00529C"/>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tx>
                <c:rich>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r>
                      <a:rPr lang="en-US" altLang="en-US" dirty="0">
                        <a:solidFill>
                          <a:srgbClr val="FF0000"/>
                        </a:solidFill>
                      </a:rPr>
                      <a:t>2686</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C44-445E-85F4-7C032067FE6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6F98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Sheet1!$C$2</c:f>
              <c:numCache>
                <c:formatCode>General</c:formatCode>
                <c:ptCount val="1"/>
                <c:pt idx="0">
                  <c:v>2686</c:v>
                </c:pt>
              </c:numCache>
            </c:numRef>
          </c:val>
          <c:extLst>
            <c:ext xmlns:c16="http://schemas.microsoft.com/office/drawing/2014/chart" uri="{C3380CC4-5D6E-409C-BE32-E72D297353CC}">
              <c16:uniqueId val="{00000001-560C-49E8-9029-6C1CC5F50F75}"/>
            </c:ext>
          </c:extLst>
        </c:ser>
        <c:ser>
          <c:idx val="2"/>
          <c:order val="2"/>
          <c:tx>
            <c:strRef>
              <c:f>Sheet1!$D$1</c:f>
              <c:strCache>
                <c:ptCount val="1"/>
                <c:pt idx="0">
                  <c:v>RTX A500</c:v>
                </c:pt>
              </c:strCache>
            </c:strRef>
          </c:tx>
          <c:spPr>
            <a:solidFill>
              <a:srgbClr val="93CA4E"/>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A805-4801-900E-580D0F1671E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Sheet1!$D$2</c:f>
              <c:numCache>
                <c:formatCode>General</c:formatCode>
                <c:ptCount val="1"/>
                <c:pt idx="0">
                  <c:v>6817</c:v>
                </c:pt>
              </c:numCache>
            </c:numRef>
          </c:val>
          <c:extLst>
            <c:ext xmlns:c16="http://schemas.microsoft.com/office/drawing/2014/chart" uri="{C3380CC4-5D6E-409C-BE32-E72D297353CC}">
              <c16:uniqueId val="{00000003-560C-49E8-9029-6C1CC5F50F75}"/>
            </c:ext>
          </c:extLst>
        </c:ser>
        <c:dLbls>
          <c:showLegendKey val="0"/>
          <c:showVal val="1"/>
          <c:showCatName val="0"/>
          <c:showSerName val="0"/>
          <c:showPercent val="0"/>
          <c:showBubbleSize val="0"/>
        </c:dLbls>
        <c:gapWidth val="150"/>
        <c:overlap val="-25"/>
        <c:axId val="415892992"/>
        <c:axId val="220244224"/>
      </c:barChart>
      <c:catAx>
        <c:axId val="4158929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20244224"/>
        <c:crosses val="autoZero"/>
        <c:auto val="1"/>
        <c:lblAlgn val="ctr"/>
        <c:lblOffset val="100"/>
        <c:noMultiLvlLbl val="0"/>
      </c:catAx>
      <c:valAx>
        <c:axId val="220244224"/>
        <c:scaling>
          <c:orientation val="minMax"/>
        </c:scaling>
        <c:delete val="1"/>
        <c:axPos val="b"/>
        <c:numFmt formatCode="General" sourceLinked="1"/>
        <c:majorTickMark val="none"/>
        <c:minorTickMark val="none"/>
        <c:tickLblPos val="nextTo"/>
        <c:crossAx val="415892992"/>
        <c:crosses val="autoZero"/>
        <c:crossBetween val="between"/>
      </c:valAx>
      <c:spPr>
        <a:noFill/>
        <a:ln>
          <a:noFill/>
        </a:ln>
        <a:effectLst/>
      </c:spPr>
    </c:plotArea>
    <c:legend>
      <c:legendPos val="t"/>
      <c:layout>
        <c:manualLayout>
          <c:xMode val="edge"/>
          <c:yMode val="edge"/>
          <c:x val="0.12843014118184382"/>
          <c:y val="0.11335699931654272"/>
          <c:w val="0.74313954972260654"/>
          <c:h val="0.1367552100866052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A218C-8A37-4E41-A47E-03C4CAD400F6}" type="doc">
      <dgm:prSet loTypeId="urn:microsoft.com/office/officeart/2005/8/layout/matrix3" loCatId="matrix" qsTypeId="urn:microsoft.com/office/officeart/2005/8/quickstyle/simple5" qsCatId="simple" csTypeId="urn:microsoft.com/office/officeart/2005/8/colors/accent1_5" csCatId="accent1" phldr="1"/>
      <dgm:spPr/>
      <dgm:t>
        <a:bodyPr/>
        <a:lstStyle/>
        <a:p>
          <a:endParaRPr lang="zh-TW" altLang="en-US"/>
        </a:p>
      </dgm:t>
    </dgm:pt>
    <dgm:pt modelId="{39202F1B-D895-40B2-8523-752A59D18330}">
      <dgm:prSet phldrT="[文字]"/>
      <dgm:spPr>
        <a:xfrm>
          <a:off x="2893695" y="579120"/>
          <a:ext cx="2377440" cy="2377440"/>
        </a:xfr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dgm:spPr>
      <dgm:t>
        <a:bodyPr/>
        <a:lstStyle/>
        <a:p>
          <a:r>
            <a:rPr lang="en-US" altLang="zh-TW" b="1" dirty="0">
              <a:latin typeface="Calibri" panose="020F0502020204030204"/>
              <a:ea typeface="新細明體"/>
              <a:cs typeface="+mn-cs"/>
            </a:rPr>
            <a:t>Extraordinary Computing Performance</a:t>
          </a:r>
        </a:p>
      </dgm:t>
    </dgm:pt>
    <dgm:pt modelId="{14986207-6EF6-42FE-B753-0FA48445A60A}" type="parTrans" cxnId="{119F9B2F-5D4B-491D-8DA7-E04602F6C47F}">
      <dgm:prSet/>
      <dgm:spPr/>
      <dgm:t>
        <a:bodyPr/>
        <a:lstStyle/>
        <a:p>
          <a:endParaRPr lang="zh-TW" altLang="en-US"/>
        </a:p>
      </dgm:t>
    </dgm:pt>
    <dgm:pt modelId="{F50A160F-0A5D-4BBA-BB75-B145BDDB0099}" type="sibTrans" cxnId="{119F9B2F-5D4B-491D-8DA7-E04602F6C47F}">
      <dgm:prSet/>
      <dgm:spPr/>
      <dgm:t>
        <a:bodyPr/>
        <a:lstStyle/>
        <a:p>
          <a:endParaRPr lang="zh-TW" altLang="en-US"/>
        </a:p>
      </dgm:t>
    </dgm:pt>
    <dgm:pt modelId="{18163F5C-82C7-4263-A17F-61206C46CA11}">
      <dgm:prSet phldrT="[文字]"/>
      <dgm:spPr>
        <a:xfrm>
          <a:off x="5454015" y="579120"/>
          <a:ext cx="2377440" cy="2377440"/>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altLang="zh-TW" b="1" dirty="0">
              <a:latin typeface="Calibri" panose="020F0502020204030204"/>
              <a:ea typeface="新細明體"/>
              <a:cs typeface="+mn-cs"/>
            </a:rPr>
            <a:t>Robust and Secure Inside Out</a:t>
          </a:r>
        </a:p>
      </dgm:t>
    </dgm:pt>
    <dgm:pt modelId="{585B67BD-2339-4DDA-8D19-001AE4314ECD}" type="parTrans" cxnId="{66B54C4E-6713-4CC1-9C80-DC06AB338BE9}">
      <dgm:prSet/>
      <dgm:spPr/>
      <dgm:t>
        <a:bodyPr/>
        <a:lstStyle/>
        <a:p>
          <a:endParaRPr lang="zh-TW" altLang="en-US"/>
        </a:p>
      </dgm:t>
    </dgm:pt>
    <dgm:pt modelId="{69EB9FF7-3F99-489F-9B36-98F2F4532027}" type="sibTrans" cxnId="{66B54C4E-6713-4CC1-9C80-DC06AB338BE9}">
      <dgm:prSet/>
      <dgm:spPr/>
      <dgm:t>
        <a:bodyPr/>
        <a:lstStyle/>
        <a:p>
          <a:endParaRPr lang="zh-TW" altLang="en-US"/>
        </a:p>
      </dgm:t>
    </dgm:pt>
    <dgm:pt modelId="{58DAA9E7-5865-4613-9E29-889D64D43945}">
      <dgm:prSet phldrT="[文字]"/>
      <dgm:spPr>
        <a:xfrm>
          <a:off x="5454015" y="3139440"/>
          <a:ext cx="2377440" cy="2377440"/>
        </a:xfr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r="100000" b="100000"/>
          </a:path>
          <a:tileRect l="-100000" t="-100000"/>
        </a:gradFill>
      </dgm:spPr>
      <dgm:t>
        <a:bodyPr/>
        <a:lstStyle/>
        <a:p>
          <a:r>
            <a:rPr lang="en-US" altLang="zh-TW" b="1" dirty="0">
              <a:latin typeface="Calibri" panose="020F0502020204030204"/>
              <a:ea typeface="新細明體"/>
              <a:cs typeface="+mn-cs"/>
            </a:rPr>
            <a:t>Endless Configuration Possibilities</a:t>
          </a:r>
        </a:p>
      </dgm:t>
    </dgm:pt>
    <dgm:pt modelId="{61500AC6-B228-45A6-A77F-0485D0F0EDF7}" type="parTrans" cxnId="{0FDB45FE-2015-4345-A364-E53DD8F312D0}">
      <dgm:prSet/>
      <dgm:spPr/>
      <dgm:t>
        <a:bodyPr/>
        <a:lstStyle/>
        <a:p>
          <a:endParaRPr lang="zh-TW" altLang="en-US"/>
        </a:p>
      </dgm:t>
    </dgm:pt>
    <dgm:pt modelId="{BDE81891-3078-4011-897A-8C915D651166}" type="sibTrans" cxnId="{0FDB45FE-2015-4345-A364-E53DD8F312D0}">
      <dgm:prSet/>
      <dgm:spPr/>
      <dgm:t>
        <a:bodyPr/>
        <a:lstStyle/>
        <a:p>
          <a:endParaRPr lang="zh-TW" altLang="en-US"/>
        </a:p>
      </dgm:t>
    </dgm:pt>
    <dgm:pt modelId="{65CE46D8-BEFE-40C7-AAEE-3EC48CC10D4A}">
      <dgm:prSet/>
      <dgm:spPr/>
      <dgm:t>
        <a:bodyPr/>
        <a:lstStyle/>
        <a:p>
          <a:endParaRPr lang="zh-TW" altLang="en-US"/>
        </a:p>
      </dgm:t>
    </dgm:pt>
    <dgm:pt modelId="{FD9B8451-059F-4B6E-A294-BF813C114A38}" type="parTrans" cxnId="{4D13497E-3050-4CEE-AF77-94FC2076063D}">
      <dgm:prSet/>
      <dgm:spPr/>
      <dgm:t>
        <a:bodyPr/>
        <a:lstStyle/>
        <a:p>
          <a:endParaRPr lang="zh-TW" altLang="en-US"/>
        </a:p>
      </dgm:t>
    </dgm:pt>
    <dgm:pt modelId="{1A9AE976-6219-451F-87FD-93CA6CF424B4}" type="sibTrans" cxnId="{4D13497E-3050-4CEE-AF77-94FC2076063D}">
      <dgm:prSet/>
      <dgm:spPr/>
      <dgm:t>
        <a:bodyPr/>
        <a:lstStyle/>
        <a:p>
          <a:endParaRPr lang="zh-TW" altLang="en-US"/>
        </a:p>
      </dgm:t>
    </dgm:pt>
    <dgm:pt modelId="{BE3A428C-0C4C-4FE1-ACF1-BE23849458CB}">
      <dgm:prSet phldrT="[文字]"/>
      <dgm:spPr>
        <a:xfrm>
          <a:off x="2858603" y="3131737"/>
          <a:ext cx="2447622" cy="2392845"/>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altLang="zh-TW" b="1" dirty="0">
              <a:latin typeface="Calibri"/>
              <a:ea typeface="Microsoft YaHei"/>
              <a:cs typeface="+mn-cs"/>
            </a:rPr>
            <a:t>Best For Outdoor Use</a:t>
          </a:r>
        </a:p>
      </dgm:t>
    </dgm:pt>
    <dgm:pt modelId="{56637D91-5796-4CB3-8AF2-C6766EBB972C}" type="sibTrans" cxnId="{B2509D4D-321F-4F85-B030-BD8708596082}">
      <dgm:prSet/>
      <dgm:spPr/>
      <dgm:t>
        <a:bodyPr/>
        <a:lstStyle/>
        <a:p>
          <a:endParaRPr lang="zh-TW" altLang="en-US"/>
        </a:p>
      </dgm:t>
    </dgm:pt>
    <dgm:pt modelId="{B8660A6C-D324-47AA-9DDF-92842DAC30EC}" type="parTrans" cxnId="{B2509D4D-321F-4F85-B030-BD8708596082}">
      <dgm:prSet/>
      <dgm:spPr/>
      <dgm:t>
        <a:bodyPr/>
        <a:lstStyle/>
        <a:p>
          <a:endParaRPr lang="zh-TW" altLang="en-US"/>
        </a:p>
      </dgm:t>
    </dgm:pt>
    <dgm:pt modelId="{DA482BCC-0AB8-4245-B4B9-7CDD8E2A7C73}" type="pres">
      <dgm:prSet presAssocID="{0BDA218C-8A37-4E41-A47E-03C4CAD400F6}" presName="matrix" presStyleCnt="0">
        <dgm:presLayoutVars>
          <dgm:chMax val="1"/>
          <dgm:dir/>
          <dgm:resizeHandles val="exact"/>
        </dgm:presLayoutVars>
      </dgm:prSet>
      <dgm:spPr/>
    </dgm:pt>
    <dgm:pt modelId="{CF9B2BE2-0279-4F9E-9522-709B09782E56}" type="pres">
      <dgm:prSet presAssocID="{0BDA218C-8A37-4E41-A47E-03C4CAD400F6}" presName="diamond" presStyleLbl="bgShp" presStyleIdx="0" presStyleCnt="1" custLinFactNeighborX="-576"/>
      <dgm:spPr>
        <a:xfrm>
          <a:off x="2279462" y="0"/>
          <a:ext cx="6096000" cy="6096000"/>
        </a:xfrm>
        <a:prstGeom prst="diamond">
          <a:avLst/>
        </a:prstGeom>
      </dgm:spPr>
    </dgm:pt>
    <dgm:pt modelId="{4C80CC47-EFF5-4248-B714-4361B48F7DAD}" type="pres">
      <dgm:prSet presAssocID="{0BDA218C-8A37-4E41-A47E-03C4CAD400F6}" presName="quad1" presStyleLbl="node1" presStyleIdx="0" presStyleCnt="4">
        <dgm:presLayoutVars>
          <dgm:chMax val="0"/>
          <dgm:chPref val="0"/>
          <dgm:bulletEnabled val="1"/>
        </dgm:presLayoutVars>
      </dgm:prSet>
      <dgm:spPr>
        <a:prstGeom prst="roundRect">
          <a:avLst/>
        </a:prstGeom>
      </dgm:spPr>
    </dgm:pt>
    <dgm:pt modelId="{34F00642-B215-4131-B015-68ED47989F1B}" type="pres">
      <dgm:prSet presAssocID="{0BDA218C-8A37-4E41-A47E-03C4CAD400F6}" presName="quad2" presStyleLbl="node1" presStyleIdx="1" presStyleCnt="4">
        <dgm:presLayoutVars>
          <dgm:chMax val="0"/>
          <dgm:chPref val="0"/>
          <dgm:bulletEnabled val="1"/>
        </dgm:presLayoutVars>
      </dgm:prSet>
      <dgm:spPr>
        <a:prstGeom prst="roundRect">
          <a:avLst/>
        </a:prstGeom>
      </dgm:spPr>
    </dgm:pt>
    <dgm:pt modelId="{4B632C30-2D63-4E0C-9021-15D4DE05A56C}" type="pres">
      <dgm:prSet presAssocID="{0BDA218C-8A37-4E41-A47E-03C4CAD400F6}" presName="quad3" presStyleLbl="node1" presStyleIdx="2" presStyleCnt="4" custScaleX="102952" custScaleY="100648">
        <dgm:presLayoutVars>
          <dgm:chMax val="0"/>
          <dgm:chPref val="0"/>
          <dgm:bulletEnabled val="1"/>
        </dgm:presLayoutVars>
      </dgm:prSet>
      <dgm:spPr>
        <a:prstGeom prst="roundRect">
          <a:avLst/>
        </a:prstGeom>
      </dgm:spPr>
    </dgm:pt>
    <dgm:pt modelId="{3FD5356A-47CB-4175-B09E-3560DFA3E25C}" type="pres">
      <dgm:prSet presAssocID="{0BDA218C-8A37-4E41-A47E-03C4CAD400F6}" presName="quad4" presStyleLbl="node1" presStyleIdx="3" presStyleCnt="4">
        <dgm:presLayoutVars>
          <dgm:chMax val="0"/>
          <dgm:chPref val="0"/>
          <dgm:bulletEnabled val="1"/>
        </dgm:presLayoutVars>
      </dgm:prSet>
      <dgm:spPr>
        <a:prstGeom prst="roundRect">
          <a:avLst/>
        </a:prstGeom>
      </dgm:spPr>
    </dgm:pt>
  </dgm:ptLst>
  <dgm:cxnLst>
    <dgm:cxn modelId="{119F9B2F-5D4B-491D-8DA7-E04602F6C47F}" srcId="{0BDA218C-8A37-4E41-A47E-03C4CAD400F6}" destId="{39202F1B-D895-40B2-8523-752A59D18330}" srcOrd="0" destOrd="0" parTransId="{14986207-6EF6-42FE-B753-0FA48445A60A}" sibTransId="{F50A160F-0A5D-4BBA-BB75-B145BDDB0099}"/>
    <dgm:cxn modelId="{DD67CB31-D28B-43F9-B3AB-BB78024759E2}" type="presOf" srcId="{58DAA9E7-5865-4613-9E29-889D64D43945}" destId="{3FD5356A-47CB-4175-B09E-3560DFA3E25C}" srcOrd="0" destOrd="0" presId="urn:microsoft.com/office/officeart/2005/8/layout/matrix3"/>
    <dgm:cxn modelId="{7401CD3B-5271-44B9-9E1D-FACD68F11521}" type="presOf" srcId="{39202F1B-D895-40B2-8523-752A59D18330}" destId="{4C80CC47-EFF5-4248-B714-4361B48F7DAD}" srcOrd="0" destOrd="0" presId="urn:microsoft.com/office/officeart/2005/8/layout/matrix3"/>
    <dgm:cxn modelId="{B2509D4D-321F-4F85-B030-BD8708596082}" srcId="{0BDA218C-8A37-4E41-A47E-03C4CAD400F6}" destId="{BE3A428C-0C4C-4FE1-ACF1-BE23849458CB}" srcOrd="2" destOrd="0" parTransId="{B8660A6C-D324-47AA-9DDF-92842DAC30EC}" sibTransId="{56637D91-5796-4CB3-8AF2-C6766EBB972C}"/>
    <dgm:cxn modelId="{66B54C4E-6713-4CC1-9C80-DC06AB338BE9}" srcId="{0BDA218C-8A37-4E41-A47E-03C4CAD400F6}" destId="{18163F5C-82C7-4263-A17F-61206C46CA11}" srcOrd="1" destOrd="0" parTransId="{585B67BD-2339-4DDA-8D19-001AE4314ECD}" sibTransId="{69EB9FF7-3F99-489F-9B36-98F2F4532027}"/>
    <dgm:cxn modelId="{4D13497E-3050-4CEE-AF77-94FC2076063D}" srcId="{0BDA218C-8A37-4E41-A47E-03C4CAD400F6}" destId="{65CE46D8-BEFE-40C7-AAEE-3EC48CC10D4A}" srcOrd="4" destOrd="0" parTransId="{FD9B8451-059F-4B6E-A294-BF813C114A38}" sibTransId="{1A9AE976-6219-451F-87FD-93CA6CF424B4}"/>
    <dgm:cxn modelId="{61930482-DE20-4659-835A-E1AE848EE2CB}" type="presOf" srcId="{BE3A428C-0C4C-4FE1-ACF1-BE23849458CB}" destId="{4B632C30-2D63-4E0C-9021-15D4DE05A56C}" srcOrd="0" destOrd="0" presId="urn:microsoft.com/office/officeart/2005/8/layout/matrix3"/>
    <dgm:cxn modelId="{B61D2DDE-D0D2-44C5-B3E1-F16B2CC6D306}" type="presOf" srcId="{0BDA218C-8A37-4E41-A47E-03C4CAD400F6}" destId="{DA482BCC-0AB8-4245-B4B9-7CDD8E2A7C73}" srcOrd="0" destOrd="0" presId="urn:microsoft.com/office/officeart/2005/8/layout/matrix3"/>
    <dgm:cxn modelId="{3C2256E4-5944-40EE-A16A-2D88704795B6}" type="presOf" srcId="{18163F5C-82C7-4263-A17F-61206C46CA11}" destId="{34F00642-B215-4131-B015-68ED47989F1B}" srcOrd="0" destOrd="0" presId="urn:microsoft.com/office/officeart/2005/8/layout/matrix3"/>
    <dgm:cxn modelId="{0FDB45FE-2015-4345-A364-E53DD8F312D0}" srcId="{0BDA218C-8A37-4E41-A47E-03C4CAD400F6}" destId="{58DAA9E7-5865-4613-9E29-889D64D43945}" srcOrd="3" destOrd="0" parTransId="{61500AC6-B228-45A6-A77F-0485D0F0EDF7}" sibTransId="{BDE81891-3078-4011-897A-8C915D651166}"/>
    <dgm:cxn modelId="{8208C1CA-5DB3-47D6-9C43-4B5128A7B5BF}" type="presParOf" srcId="{DA482BCC-0AB8-4245-B4B9-7CDD8E2A7C73}" destId="{CF9B2BE2-0279-4F9E-9522-709B09782E56}" srcOrd="0" destOrd="0" presId="urn:microsoft.com/office/officeart/2005/8/layout/matrix3"/>
    <dgm:cxn modelId="{8B2A2050-3CFB-4C2B-8DF9-83BD8D6774AE}" type="presParOf" srcId="{DA482BCC-0AB8-4245-B4B9-7CDD8E2A7C73}" destId="{4C80CC47-EFF5-4248-B714-4361B48F7DAD}" srcOrd="1" destOrd="0" presId="urn:microsoft.com/office/officeart/2005/8/layout/matrix3"/>
    <dgm:cxn modelId="{602A0F84-20C0-4F41-B9BF-9DD118D3A156}" type="presParOf" srcId="{DA482BCC-0AB8-4245-B4B9-7CDD8E2A7C73}" destId="{34F00642-B215-4131-B015-68ED47989F1B}" srcOrd="2" destOrd="0" presId="urn:microsoft.com/office/officeart/2005/8/layout/matrix3"/>
    <dgm:cxn modelId="{98A2E16C-D961-4841-B70A-15E4BB6DBC21}" type="presParOf" srcId="{DA482BCC-0AB8-4245-B4B9-7CDD8E2A7C73}" destId="{4B632C30-2D63-4E0C-9021-15D4DE05A56C}" srcOrd="3" destOrd="0" presId="urn:microsoft.com/office/officeart/2005/8/layout/matrix3"/>
    <dgm:cxn modelId="{BB572DF6-EEE3-43F8-BCA9-2FF4A1E6C81C}" type="presParOf" srcId="{DA482BCC-0AB8-4245-B4B9-7CDD8E2A7C73}" destId="{3FD5356A-47CB-4175-B09E-3560DFA3E25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B2BE2-0279-4F9E-9522-709B09782E56}">
      <dsp:nvSpPr>
        <dsp:cNvPr id="0" name=""/>
        <dsp:cNvSpPr/>
      </dsp:nvSpPr>
      <dsp:spPr>
        <a:xfrm>
          <a:off x="2695863" y="0"/>
          <a:ext cx="5272681" cy="5272681"/>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80CC47-EFF5-4248-B714-4361B48F7DAD}">
      <dsp:nvSpPr>
        <dsp:cNvPr id="0" name=""/>
        <dsp:cNvSpPr/>
      </dsp:nvSpPr>
      <dsp:spPr>
        <a:xfrm>
          <a:off x="3227139" y="500904"/>
          <a:ext cx="2056345" cy="2056345"/>
        </a:xfrm>
        <a:prstGeom prst="round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altLang="zh-TW" sz="2300" b="1" kern="1200" dirty="0">
              <a:latin typeface="Calibri" panose="020F0502020204030204"/>
              <a:ea typeface="新細明體"/>
              <a:cs typeface="+mn-cs"/>
            </a:rPr>
            <a:t>Extraordinary Computing Performance</a:t>
          </a:r>
        </a:p>
      </dsp:txBody>
      <dsp:txXfrm>
        <a:off x="3327521" y="601286"/>
        <a:ext cx="1855581" cy="1855581"/>
      </dsp:txXfrm>
    </dsp:sp>
    <dsp:sp modelId="{34F00642-B215-4131-B015-68ED47989F1B}">
      <dsp:nvSpPr>
        <dsp:cNvPr id="0" name=""/>
        <dsp:cNvSpPr/>
      </dsp:nvSpPr>
      <dsp:spPr>
        <a:xfrm>
          <a:off x="5441665" y="500904"/>
          <a:ext cx="2056345" cy="2056345"/>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300" b="1" kern="1200" dirty="0">
              <a:latin typeface="Calibri" panose="020F0502020204030204"/>
              <a:ea typeface="新細明體"/>
              <a:cs typeface="+mn-cs"/>
            </a:rPr>
            <a:t>Robust and Secure Inside Out</a:t>
          </a:r>
        </a:p>
      </dsp:txBody>
      <dsp:txXfrm>
        <a:off x="5542047" y="601286"/>
        <a:ext cx="1855581" cy="1855581"/>
      </dsp:txXfrm>
    </dsp:sp>
    <dsp:sp modelId="{4B632C30-2D63-4E0C-9021-15D4DE05A56C}">
      <dsp:nvSpPr>
        <dsp:cNvPr id="0" name=""/>
        <dsp:cNvSpPr/>
      </dsp:nvSpPr>
      <dsp:spPr>
        <a:xfrm>
          <a:off x="3196787" y="2708768"/>
          <a:ext cx="2117048" cy="2069670"/>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300" b="1" kern="1200" dirty="0">
              <a:latin typeface="Calibri"/>
              <a:ea typeface="Microsoft YaHei"/>
              <a:cs typeface="+mn-cs"/>
            </a:rPr>
            <a:t>Best For Outdoor Use</a:t>
          </a:r>
        </a:p>
      </dsp:txBody>
      <dsp:txXfrm>
        <a:off x="3297820" y="2809801"/>
        <a:ext cx="1914982" cy="1867604"/>
      </dsp:txXfrm>
    </dsp:sp>
    <dsp:sp modelId="{3FD5356A-47CB-4175-B09E-3560DFA3E25C}">
      <dsp:nvSpPr>
        <dsp:cNvPr id="0" name=""/>
        <dsp:cNvSpPr/>
      </dsp:nvSpPr>
      <dsp:spPr>
        <a:xfrm>
          <a:off x="5441665" y="2715430"/>
          <a:ext cx="2056345" cy="2056345"/>
        </a:xfrm>
        <a:prstGeom prst="round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r="100000" b="100000"/>
          </a:path>
          <a:tileRect l="-100000" t="-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altLang="zh-TW" sz="2300" b="1" kern="1200" dirty="0">
              <a:latin typeface="Calibri" panose="020F0502020204030204"/>
              <a:ea typeface="新細明體"/>
              <a:cs typeface="+mn-cs"/>
            </a:rPr>
            <a:t>Endless Configuration Possibilities</a:t>
          </a:r>
        </a:p>
      </dsp:txBody>
      <dsp:txXfrm>
        <a:off x="5542047" y="2815812"/>
        <a:ext cx="1855581" cy="185558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7F639665-CAD8-4267-8A2F-C22A000D49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2B576C5-96F8-4930-99DA-9E1D62091F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7F2239-27CB-4283-91E5-9A87E2586958}" type="datetimeFigureOut">
              <a:rPr lang="zh-TW" altLang="en-US" smtClean="0"/>
              <a:t>2025/2/10</a:t>
            </a:fld>
            <a:endParaRPr lang="zh-TW" altLang="en-US"/>
          </a:p>
        </p:txBody>
      </p:sp>
      <p:sp>
        <p:nvSpPr>
          <p:cNvPr id="4" name="頁尾版面配置區 3">
            <a:extLst>
              <a:ext uri="{FF2B5EF4-FFF2-40B4-BE49-F238E27FC236}">
                <a16:creationId xmlns:a16="http://schemas.microsoft.com/office/drawing/2014/main" id="{8D9CCB85-83A3-4671-B1A5-47DA710B88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098C2C82-BC14-42FB-B444-F3A1350090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ACD055-8557-4A5E-9D62-76131FA4F9E6}" type="slidenum">
              <a:rPr lang="zh-TW" altLang="en-US" smtClean="0"/>
              <a:t>‹#›</a:t>
            </a:fld>
            <a:endParaRPr lang="zh-TW" altLang="en-US"/>
          </a:p>
        </p:txBody>
      </p:sp>
    </p:spTree>
    <p:extLst>
      <p:ext uri="{BB962C8B-B14F-4D97-AF65-F5344CB8AC3E}">
        <p14:creationId xmlns:p14="http://schemas.microsoft.com/office/powerpoint/2010/main" val="491116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5A4BB6-98FA-411A-A8D4-6487CB8DE7FA}" type="datetimeFigureOut">
              <a:rPr lang="en-US" smtClean="0"/>
              <a:t>2025/2/10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C2FFE9-501A-4311-AADF-D0624ED685A3}" type="slidenum">
              <a:rPr lang="en-US" smtClean="0"/>
              <a:t>‹#›</a:t>
            </a:fld>
            <a:endParaRPr lang="en-US"/>
          </a:p>
        </p:txBody>
      </p:sp>
    </p:spTree>
    <p:extLst>
      <p:ext uri="{BB962C8B-B14F-4D97-AF65-F5344CB8AC3E}">
        <p14:creationId xmlns:p14="http://schemas.microsoft.com/office/powerpoint/2010/main" val="845714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2FFE9-501A-4311-AADF-D0624ED685A3}" type="slidenum">
              <a:rPr lang="en-US" smtClean="0"/>
              <a:t>2</a:t>
            </a:fld>
            <a:endParaRPr lang="en-US"/>
          </a:p>
        </p:txBody>
      </p:sp>
    </p:spTree>
    <p:extLst>
      <p:ext uri="{BB962C8B-B14F-4D97-AF65-F5344CB8AC3E}">
        <p14:creationId xmlns:p14="http://schemas.microsoft.com/office/powerpoint/2010/main" val="140336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23</a:t>
            </a:fld>
            <a:endParaRPr lang="en-US"/>
          </a:p>
        </p:txBody>
      </p:sp>
    </p:spTree>
    <p:extLst>
      <p:ext uri="{BB962C8B-B14F-4D97-AF65-F5344CB8AC3E}">
        <p14:creationId xmlns:p14="http://schemas.microsoft.com/office/powerpoint/2010/main" val="113271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24</a:t>
            </a:fld>
            <a:endParaRPr lang="en-US"/>
          </a:p>
        </p:txBody>
      </p:sp>
    </p:spTree>
    <p:extLst>
      <p:ext uri="{BB962C8B-B14F-4D97-AF65-F5344CB8AC3E}">
        <p14:creationId xmlns:p14="http://schemas.microsoft.com/office/powerpoint/2010/main" val="1731482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30</a:t>
            </a:fld>
            <a:endParaRPr lang="en-US"/>
          </a:p>
        </p:txBody>
      </p:sp>
    </p:spTree>
    <p:extLst>
      <p:ext uri="{BB962C8B-B14F-4D97-AF65-F5344CB8AC3E}">
        <p14:creationId xmlns:p14="http://schemas.microsoft.com/office/powerpoint/2010/main" val="23803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31</a:t>
            </a:fld>
            <a:endParaRPr lang="en-US"/>
          </a:p>
        </p:txBody>
      </p:sp>
    </p:spTree>
    <p:extLst>
      <p:ext uri="{BB962C8B-B14F-4D97-AF65-F5344CB8AC3E}">
        <p14:creationId xmlns:p14="http://schemas.microsoft.com/office/powerpoint/2010/main" val="161482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4E3C5-B0B2-425C-88D2-C09C33BC5B50}" type="slidenum">
              <a:rPr lang="zh-TW" altLang="en-US" smtClean="0"/>
              <a:t>33</a:t>
            </a:fld>
            <a:endParaRPr lang="zh-TW" altLang="en-US"/>
          </a:p>
        </p:txBody>
      </p:sp>
    </p:spTree>
    <p:extLst>
      <p:ext uri="{BB962C8B-B14F-4D97-AF65-F5344CB8AC3E}">
        <p14:creationId xmlns:p14="http://schemas.microsoft.com/office/powerpoint/2010/main" val="242142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4E3C5-B0B2-425C-88D2-C09C33BC5B50}" type="slidenum">
              <a:rPr lang="zh-TW" altLang="en-US" smtClean="0"/>
              <a:t>34</a:t>
            </a:fld>
            <a:endParaRPr lang="zh-TW" altLang="en-US"/>
          </a:p>
        </p:txBody>
      </p:sp>
    </p:spTree>
    <p:extLst>
      <p:ext uri="{BB962C8B-B14F-4D97-AF65-F5344CB8AC3E}">
        <p14:creationId xmlns:p14="http://schemas.microsoft.com/office/powerpoint/2010/main" val="70631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2FFE9-501A-4311-AADF-D0624ED685A3}" type="slidenum">
              <a:rPr lang="en-US" smtClean="0"/>
              <a:t>4</a:t>
            </a:fld>
            <a:endParaRPr lang="en-US"/>
          </a:p>
        </p:txBody>
      </p:sp>
    </p:spTree>
    <p:extLst>
      <p:ext uri="{BB962C8B-B14F-4D97-AF65-F5344CB8AC3E}">
        <p14:creationId xmlns:p14="http://schemas.microsoft.com/office/powerpoint/2010/main" val="296555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5</a:t>
            </a:fld>
            <a:endParaRPr lang="en-US"/>
          </a:p>
        </p:txBody>
      </p:sp>
    </p:spTree>
    <p:extLst>
      <p:ext uri="{BB962C8B-B14F-4D97-AF65-F5344CB8AC3E}">
        <p14:creationId xmlns:p14="http://schemas.microsoft.com/office/powerpoint/2010/main" val="11803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2FFE9-501A-4311-AADF-D0624ED685A3}" type="slidenum">
              <a:rPr lang="en-US" smtClean="0"/>
              <a:t>8</a:t>
            </a:fld>
            <a:endParaRPr lang="en-US"/>
          </a:p>
        </p:txBody>
      </p:sp>
    </p:spTree>
    <p:extLst>
      <p:ext uri="{BB962C8B-B14F-4D97-AF65-F5344CB8AC3E}">
        <p14:creationId xmlns:p14="http://schemas.microsoft.com/office/powerpoint/2010/main" val="419432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2FFE9-501A-4311-AADF-D0624ED685A3}" type="slidenum">
              <a:rPr lang="en-US" smtClean="0"/>
              <a:t>9</a:t>
            </a:fld>
            <a:endParaRPr lang="en-US"/>
          </a:p>
        </p:txBody>
      </p:sp>
    </p:spTree>
    <p:extLst>
      <p:ext uri="{BB962C8B-B14F-4D97-AF65-F5344CB8AC3E}">
        <p14:creationId xmlns:p14="http://schemas.microsoft.com/office/powerpoint/2010/main" val="117482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10</a:t>
            </a:fld>
            <a:endParaRPr lang="en-US"/>
          </a:p>
        </p:txBody>
      </p:sp>
    </p:spTree>
    <p:extLst>
      <p:ext uri="{BB962C8B-B14F-4D97-AF65-F5344CB8AC3E}">
        <p14:creationId xmlns:p14="http://schemas.microsoft.com/office/powerpoint/2010/main" val="319619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2FFE9-501A-4311-AADF-D0624ED685A3}" type="slidenum">
              <a:rPr lang="en-US" smtClean="0"/>
              <a:t>16</a:t>
            </a:fld>
            <a:endParaRPr lang="en-US"/>
          </a:p>
        </p:txBody>
      </p:sp>
    </p:spTree>
    <p:extLst>
      <p:ext uri="{BB962C8B-B14F-4D97-AF65-F5344CB8AC3E}">
        <p14:creationId xmlns:p14="http://schemas.microsoft.com/office/powerpoint/2010/main" val="393151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2FFE9-501A-4311-AADF-D0624ED685A3}" type="slidenum">
              <a:rPr lang="en-US" smtClean="0"/>
              <a:t>19</a:t>
            </a:fld>
            <a:endParaRPr lang="en-US"/>
          </a:p>
        </p:txBody>
      </p:sp>
    </p:spTree>
    <p:extLst>
      <p:ext uri="{BB962C8B-B14F-4D97-AF65-F5344CB8AC3E}">
        <p14:creationId xmlns:p14="http://schemas.microsoft.com/office/powerpoint/2010/main" val="21059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21</a:t>
            </a:fld>
            <a:endParaRPr lang="en-US"/>
          </a:p>
        </p:txBody>
      </p:sp>
    </p:spTree>
    <p:extLst>
      <p:ext uri="{BB962C8B-B14F-4D97-AF65-F5344CB8AC3E}">
        <p14:creationId xmlns:p14="http://schemas.microsoft.com/office/powerpoint/2010/main" val="2284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29227" cy="276999"/>
          </a:xfrm>
          <a:prstGeom prst="rect">
            <a:avLst/>
          </a:prstGeom>
        </p:spPr>
        <p:txBody>
          <a:bodyPr wrap="none">
            <a:spAutoFit/>
          </a:bodyPr>
          <a:lstStyle/>
          <a:p>
            <a:pPr defTabSz="914179"/>
            <a:r>
              <a:rPr lang="en-US" altLang="zh-TW" sz="1200" dirty="0">
                <a:solidFill>
                  <a:schemeClr val="bg1">
                    <a:lumMod val="75000"/>
                  </a:schemeClr>
                </a:solidFill>
              </a:rPr>
              <a:t>2025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25269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chemeClr val="tx1"/>
        </a:solidFill>
        <a:effectLst/>
      </p:bgPr>
    </p:bg>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29227" cy="276999"/>
          </a:xfrm>
          <a:prstGeom prst="rect">
            <a:avLst/>
          </a:prstGeom>
        </p:spPr>
        <p:txBody>
          <a:bodyPr wrap="none">
            <a:spAutoFit/>
          </a:bodyPr>
          <a:lstStyle/>
          <a:p>
            <a:pPr defTabSz="914179"/>
            <a:r>
              <a:rPr lang="en-US" altLang="zh-TW" sz="1200" dirty="0">
                <a:solidFill>
                  <a:schemeClr val="bg1">
                    <a:lumMod val="75000"/>
                  </a:schemeClr>
                </a:solidFill>
              </a:rPr>
              <a:t>2025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bg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bg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98519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096988"/>
            <a:ext cx="4108450" cy="1295400"/>
          </a:xfrm>
          <a:prstGeom prst="rect">
            <a:avLst/>
          </a:prstGeom>
        </p:spPr>
        <p:txBody>
          <a:bodyPr anchor="ctr"/>
          <a:lstStyle>
            <a:lvl1pPr marL="0" indent="0">
              <a:buFont typeface="Arial" panose="020B0604020202020204" pitchFamily="34" charset="0"/>
              <a:buNone/>
              <a:defRPr sz="2400" b="1">
                <a:solidFill>
                  <a:schemeClr val="bg1">
                    <a:lumMod val="95000"/>
                  </a:schemeClr>
                </a:solidFill>
                <a:latin typeface="+mn-lt"/>
              </a:defRPr>
            </a:lvl1pPr>
            <a:lvl2pPr marL="457200" indent="0">
              <a:buFont typeface="Arial" panose="020B0604020202020204" pitchFamily="34" charset="0"/>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28" name="矩形 7">
            <a:extLst>
              <a:ext uri="{FF2B5EF4-FFF2-40B4-BE49-F238E27FC236}">
                <a16:creationId xmlns:a16="http://schemas.microsoft.com/office/drawing/2014/main" id="{7348808D-1B12-4C4B-AEEC-F2123BC67EEE}"/>
              </a:ext>
            </a:extLst>
          </p:cNvPr>
          <p:cNvSpPr/>
          <p:nvPr userDrawn="1"/>
        </p:nvSpPr>
        <p:spPr>
          <a:xfrm>
            <a:off x="10572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30" name="矩形 8">
            <a:extLst>
              <a:ext uri="{FF2B5EF4-FFF2-40B4-BE49-F238E27FC236}">
                <a16:creationId xmlns:a16="http://schemas.microsoft.com/office/drawing/2014/main" id="{821D85CF-8018-490C-A05B-F197DE8AF694}"/>
              </a:ext>
            </a:extLst>
          </p:cNvPr>
          <p:cNvSpPr/>
          <p:nvPr userDrawn="1"/>
        </p:nvSpPr>
        <p:spPr>
          <a:xfrm>
            <a:off x="10572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31" name="矩形 9">
            <a:extLst>
              <a:ext uri="{FF2B5EF4-FFF2-40B4-BE49-F238E27FC236}">
                <a16:creationId xmlns:a16="http://schemas.microsoft.com/office/drawing/2014/main" id="{C12C0331-224A-46A8-A956-2256557F66AF}"/>
              </a:ext>
            </a:extLst>
          </p:cNvPr>
          <p:cNvSpPr/>
          <p:nvPr userDrawn="1"/>
        </p:nvSpPr>
        <p:spPr>
          <a:xfrm>
            <a:off x="10572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66366"/>
            <a:ext cx="4108450"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35744"/>
            <a:ext cx="4108450"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1" y="1096988"/>
            <a:ext cx="4122964"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5" name="矩形 19">
            <a:extLst>
              <a:ext uri="{FF2B5EF4-FFF2-40B4-BE49-F238E27FC236}">
                <a16:creationId xmlns:a16="http://schemas.microsoft.com/office/drawing/2014/main" id="{B5A40759-DA3B-489F-A9B1-36D79900AA8B}"/>
              </a:ext>
            </a:extLst>
          </p:cNvPr>
          <p:cNvSpPr/>
          <p:nvPr userDrawn="1"/>
        </p:nvSpPr>
        <p:spPr>
          <a:xfrm>
            <a:off x="62388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36" name="矩形 20">
            <a:extLst>
              <a:ext uri="{FF2B5EF4-FFF2-40B4-BE49-F238E27FC236}">
                <a16:creationId xmlns:a16="http://schemas.microsoft.com/office/drawing/2014/main" id="{C0D7C462-7595-45D6-8ADB-31B224D57D41}"/>
              </a:ext>
            </a:extLst>
          </p:cNvPr>
          <p:cNvSpPr/>
          <p:nvPr userDrawn="1"/>
        </p:nvSpPr>
        <p:spPr>
          <a:xfrm>
            <a:off x="62388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37" name="矩形 21">
            <a:extLst>
              <a:ext uri="{FF2B5EF4-FFF2-40B4-BE49-F238E27FC236}">
                <a16:creationId xmlns:a16="http://schemas.microsoft.com/office/drawing/2014/main" id="{CF4C8DAC-7E5B-49A3-B1FD-6947143D79E1}"/>
              </a:ext>
            </a:extLst>
          </p:cNvPr>
          <p:cNvSpPr/>
          <p:nvPr userDrawn="1"/>
        </p:nvSpPr>
        <p:spPr>
          <a:xfrm>
            <a:off x="62388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1" y="2666366"/>
            <a:ext cx="4122964"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1" y="4235744"/>
            <a:ext cx="4122964"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19"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2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2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7"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8587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3879402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41665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8"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3"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5"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73935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1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5"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7"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0"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83396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683887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02892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199" t="7543" r="16868" b="33721"/>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chemeClr val="tx1">
                  <a:alpha val="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393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1"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lstStyle>
            <a:lvl1pPr marL="0" indent="0">
              <a:buFontTx/>
              <a:buNone/>
              <a:defRPr sz="3200" b="1">
                <a:solidFill>
                  <a:srgbClr val="00499D"/>
                </a:solidFill>
                <a:latin typeface="+mn-lt"/>
              </a:defRPr>
            </a:lvl1pPr>
            <a:lvl2pPr marL="457200" indent="0">
              <a:buNone/>
              <a:defRPr/>
            </a:lvl2pPr>
          </a:lstStyle>
          <a:p>
            <a:pPr lvl="0"/>
            <a:r>
              <a:rPr lang="zh-TW" altLang="en-US" dirty="0"/>
              <a:t>標題</a:t>
            </a:r>
          </a:p>
        </p:txBody>
      </p:sp>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116192"/>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85570"/>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54948"/>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0" y="1116192"/>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0" y="2685570"/>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0" y="4254948"/>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62" name="矩形 7">
            <a:extLst>
              <a:ext uri="{FF2B5EF4-FFF2-40B4-BE49-F238E27FC236}">
                <a16:creationId xmlns:a16="http://schemas.microsoft.com/office/drawing/2014/main" id="{7348808D-1B12-4C4B-AEEC-F2123BC67EEE}"/>
              </a:ext>
            </a:extLst>
          </p:cNvPr>
          <p:cNvSpPr/>
          <p:nvPr userDrawn="1"/>
        </p:nvSpPr>
        <p:spPr>
          <a:xfrm>
            <a:off x="10572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63" name="矩形 8">
            <a:extLst>
              <a:ext uri="{FF2B5EF4-FFF2-40B4-BE49-F238E27FC236}">
                <a16:creationId xmlns:a16="http://schemas.microsoft.com/office/drawing/2014/main" id="{821D85CF-8018-490C-A05B-F197DE8AF694}"/>
              </a:ext>
            </a:extLst>
          </p:cNvPr>
          <p:cNvSpPr/>
          <p:nvPr userDrawn="1"/>
        </p:nvSpPr>
        <p:spPr>
          <a:xfrm>
            <a:off x="10572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64" name="矩形 9">
            <a:extLst>
              <a:ext uri="{FF2B5EF4-FFF2-40B4-BE49-F238E27FC236}">
                <a16:creationId xmlns:a16="http://schemas.microsoft.com/office/drawing/2014/main" id="{C12C0331-224A-46A8-A956-2256557F66AF}"/>
              </a:ext>
            </a:extLst>
          </p:cNvPr>
          <p:cNvSpPr/>
          <p:nvPr userDrawn="1"/>
        </p:nvSpPr>
        <p:spPr>
          <a:xfrm>
            <a:off x="10572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65" name="矩形 19">
            <a:extLst>
              <a:ext uri="{FF2B5EF4-FFF2-40B4-BE49-F238E27FC236}">
                <a16:creationId xmlns:a16="http://schemas.microsoft.com/office/drawing/2014/main" id="{B5A40759-DA3B-489F-A9B1-36D79900AA8B}"/>
              </a:ext>
            </a:extLst>
          </p:cNvPr>
          <p:cNvSpPr/>
          <p:nvPr userDrawn="1"/>
        </p:nvSpPr>
        <p:spPr>
          <a:xfrm>
            <a:off x="62388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66" name="矩形 20">
            <a:extLst>
              <a:ext uri="{FF2B5EF4-FFF2-40B4-BE49-F238E27FC236}">
                <a16:creationId xmlns:a16="http://schemas.microsoft.com/office/drawing/2014/main" id="{C0D7C462-7595-45D6-8ADB-31B224D57D41}"/>
              </a:ext>
            </a:extLst>
          </p:cNvPr>
          <p:cNvSpPr/>
          <p:nvPr userDrawn="1"/>
        </p:nvSpPr>
        <p:spPr>
          <a:xfrm>
            <a:off x="62388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67" name="矩形 21">
            <a:extLst>
              <a:ext uri="{FF2B5EF4-FFF2-40B4-BE49-F238E27FC236}">
                <a16:creationId xmlns:a16="http://schemas.microsoft.com/office/drawing/2014/main" id="{CF4C8DAC-7E5B-49A3-B1FD-6947143D79E1}"/>
              </a:ext>
            </a:extLst>
          </p:cNvPr>
          <p:cNvSpPr/>
          <p:nvPr userDrawn="1"/>
        </p:nvSpPr>
        <p:spPr>
          <a:xfrm>
            <a:off x="62388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1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0"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2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2"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69976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178159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70176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6"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639198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6"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9"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82293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56910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2850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199" t="7543" r="16868" b="33721"/>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rgbClr val="00499D">
                  <a:alpha val="0"/>
                </a:srgbClr>
              </a:gs>
              <a:gs pos="0">
                <a:srgbClr val="0049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80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13141"/>
      </p:ext>
    </p:extLst>
  </p:cSld>
  <p:clrMap bg1="lt1" tx1="dk1" bg2="lt2" tx2="dk2" accent1="accent1" accent2="accent2" accent3="accent3" accent4="accent4" accent5="accent5" accent6="accent6" hlink="hlink" folHlink="folHlink"/>
  <p:sldLayoutIdLst>
    <p:sldLayoutId id="2147483696" r:id="rId1"/>
    <p:sldLayoutId id="2147483674" r:id="rId2"/>
    <p:sldLayoutId id="2147483677" r:id="rId3"/>
    <p:sldLayoutId id="2147483675" r:id="rId4"/>
    <p:sldLayoutId id="2147483676" r:id="rId5"/>
    <p:sldLayoutId id="2147483681" r:id="rId6"/>
    <p:sldLayoutId id="2147483679" r:id="rId7"/>
    <p:sldLayoutId id="2147483684" r:id="rId8"/>
    <p:sldLayoutId id="214748367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15300"/>
      </p:ext>
    </p:extLst>
  </p:cSld>
  <p:clrMap bg1="lt1" tx1="dk1" bg2="lt2" tx2="dk2" accent1="accent1" accent2="accent2" accent3="accent3" accent4="accent4" accent5="accent5" accent6="accent6" hlink="hlink" folHlink="folHlink"/>
  <p:sldLayoutIdLst>
    <p:sldLayoutId id="214748369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0.jpeg"/><Relationship Id="rId5" Type="http://schemas.microsoft.com/office/2007/relationships/hdphoto" Target="../media/hdphoto5.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3.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png"/><Relationship Id="rId5" Type="http://schemas.microsoft.com/office/2007/relationships/hdphoto" Target="../media/hdphoto9.wdp"/><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2.wdp"/><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44.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1.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5.xml"/><Relationship Id="rId6" Type="http://schemas.microsoft.com/office/2007/relationships/hdphoto" Target="../media/hdphoto13.wdp"/><Relationship Id="rId11" Type="http://schemas.openxmlformats.org/officeDocument/2006/relationships/image" Target="../media/image84.png"/><Relationship Id="rId5" Type="http://schemas.openxmlformats.org/officeDocument/2006/relationships/image" Target="../media/image80.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9.png"/><Relationship Id="rId9" Type="http://schemas.openxmlformats.org/officeDocument/2006/relationships/hyperlink" Target="http://www.google.com/url?sa=i&amp;rct=j&amp;q=&amp;esrc=s&amp;source=images&amp;cd=&amp;cad=rja&amp;uact=8&amp;ved=&amp;url=http://www.vectorico.com/usb-symbol/&amp;psig=AOvVaw0Z_R4F65eRaVhWtFcqbxaI&amp;ust=1557539349025296" TargetMode="External"/><Relationship Id="rId1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02.jpeg"/><Relationship Id="rId7"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4.png"/><Relationship Id="rId5" Type="http://schemas.microsoft.com/office/2007/relationships/hdphoto" Target="../media/hdphoto16.wdp"/><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19.wdp"/><Relationship Id="rId5" Type="http://schemas.openxmlformats.org/officeDocument/2006/relationships/image" Target="../media/image106.png"/><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startech.com/eu/Networking-IO/Adapter-Cards/pcie-fiber-network-card-mm-sc~PEX1000MMSC2" TargetMode="External"/><Relationship Id="rId1" Type="http://schemas.openxmlformats.org/officeDocument/2006/relationships/slideLayout" Target="../slideLayouts/slideLayout4.xml"/><Relationship Id="rId4" Type="http://schemas.microsoft.com/office/2007/relationships/hdphoto" Target="../media/hdphoto19.wdp"/></Relationships>
</file>

<file path=ppt/slides/_rels/slide3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hyperlink" Target="https://www.videocardbenchmark.net/compare/3805vs4649vs4265/Intel-UHD-Graphics-620-vs-RTX-A500-Laptop-GPU-vs-Intel-Iris-X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88657" y="2063174"/>
            <a:ext cx="5058698" cy="2504807"/>
          </a:xfrm>
        </p:spPr>
        <p:txBody>
          <a:bodyPr/>
          <a:lstStyle/>
          <a:p>
            <a:r>
              <a:rPr lang="en-US" dirty="0"/>
              <a:t>DURABOOK  Z14I INTRODUCTION</a:t>
            </a:r>
          </a:p>
        </p:txBody>
      </p:sp>
      <p:sp>
        <p:nvSpPr>
          <p:cNvPr id="3" name="Text Placeholder 2"/>
          <p:cNvSpPr>
            <a:spLocks noGrp="1"/>
          </p:cNvSpPr>
          <p:nvPr>
            <p:ph type="body" sz="quarter" idx="11"/>
          </p:nvPr>
        </p:nvSpPr>
        <p:spPr/>
        <p:txBody>
          <a:bodyPr/>
          <a:lstStyle/>
          <a:p>
            <a:r>
              <a:rPr lang="en-US" sz="2400" dirty="0"/>
              <a:t>DURABOOK MARKETING DIVISION</a:t>
            </a:r>
          </a:p>
        </p:txBody>
      </p:sp>
      <p:pic>
        <p:nvPicPr>
          <p:cNvPr id="8" name="Picture 7">
            <a:extLst>
              <a:ext uri="{FF2B5EF4-FFF2-40B4-BE49-F238E27FC236}">
                <a16:creationId xmlns:a16="http://schemas.microsoft.com/office/drawing/2014/main" id="{238C389D-302A-6647-9645-E93DDD1D311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143505" y="1127460"/>
            <a:ext cx="2471936" cy="1656748"/>
          </a:xfrm>
          <a:prstGeom prst="roundRect">
            <a:avLst>
              <a:gd name="adj" fmla="val 4167"/>
            </a:avLst>
          </a:prstGeom>
          <a:solidFill>
            <a:schemeClr val="tx1"/>
          </a:solidFill>
          <a:ln w="762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15" descr="A computer with a blue flower on the screen&#10;&#10;Description automatically generated">
            <a:extLst>
              <a:ext uri="{FF2B5EF4-FFF2-40B4-BE49-F238E27FC236}">
                <a16:creationId xmlns:a16="http://schemas.microsoft.com/office/drawing/2014/main" id="{B12E6500-C800-1D03-19D5-AE3913EE4F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699"/>
          <a:stretch/>
        </p:blipFill>
        <p:spPr>
          <a:xfrm>
            <a:off x="1143504" y="4737347"/>
            <a:ext cx="2458821" cy="1641231"/>
          </a:xfrm>
          <a:prstGeom prst="roundRect">
            <a:avLst>
              <a:gd name="adj" fmla="val 4167"/>
            </a:avLst>
          </a:prstGeom>
          <a:solidFill>
            <a:schemeClr val="tx1"/>
          </a:solidFill>
          <a:ln w="762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descr="A close up of a keyboard&#10;&#10;Description automatically generated">
            <a:extLst>
              <a:ext uri="{FF2B5EF4-FFF2-40B4-BE49-F238E27FC236}">
                <a16:creationId xmlns:a16="http://schemas.microsoft.com/office/drawing/2014/main" id="{3B60FF38-7586-6678-E15C-072EC4B6E9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56621" y="2927580"/>
            <a:ext cx="2458820" cy="1640401"/>
          </a:xfrm>
          <a:prstGeom prst="roundRect">
            <a:avLst>
              <a:gd name="adj" fmla="val 4167"/>
            </a:avLst>
          </a:prstGeom>
          <a:solidFill>
            <a:schemeClr val="tx1"/>
          </a:solidFill>
          <a:ln w="762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7104162"/>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p:txBody>
          <a:bodyPr/>
          <a:lstStyle/>
          <a:p>
            <a:r>
              <a:rPr lang="en-US" altLang="zh-TW" dirty="0"/>
              <a:t>THUNDERBOLT™ 4</a:t>
            </a:r>
            <a:r>
              <a:rPr lang="zh-TW" altLang="en-US" dirty="0"/>
              <a:t> </a:t>
            </a:r>
            <a:r>
              <a:rPr lang="en-US" altLang="zh-TW" dirty="0">
                <a:solidFill>
                  <a:schemeClr val="tx1"/>
                </a:solidFill>
              </a:rPr>
              <a:t>Technology</a:t>
            </a:r>
            <a:endParaRPr lang="zh-TW" altLang="en-US" dirty="0">
              <a:solidFill>
                <a:schemeClr val="tx1"/>
              </a:solidFill>
            </a:endParaRPr>
          </a:p>
        </p:txBody>
      </p:sp>
      <p:sp>
        <p:nvSpPr>
          <p:cNvPr id="3" name="矩形 2"/>
          <p:cNvSpPr/>
          <p:nvPr/>
        </p:nvSpPr>
        <p:spPr>
          <a:xfrm>
            <a:off x="1049973" y="1030524"/>
            <a:ext cx="4095993"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UNIVERSAL CABLE CONNECTIVITY</a:t>
            </a:r>
          </a:p>
        </p:txBody>
      </p:sp>
      <p:sp>
        <p:nvSpPr>
          <p:cNvPr id="6" name="Content Placeholder 2"/>
          <p:cNvSpPr txBox="1">
            <a:spLocks/>
          </p:cNvSpPr>
          <p:nvPr/>
        </p:nvSpPr>
        <p:spPr>
          <a:xfrm>
            <a:off x="998538" y="1554130"/>
            <a:ext cx="6587250" cy="46693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29C"/>
              </a:buClr>
              <a:buNone/>
            </a:pPr>
            <a:r>
              <a:rPr lang="en-US" altLang="zh-TW" sz="2000" b="1" dirty="0">
                <a:solidFill>
                  <a:schemeClr val="tx1">
                    <a:lumMod val="75000"/>
                    <a:lumOff val="25000"/>
                  </a:schemeClr>
                </a:solidFill>
              </a:rPr>
              <a:t>Thunderbolt 4 is the latest version of Intel's Thunderbolt line.</a:t>
            </a:r>
            <a:r>
              <a:rPr lang="en-US" altLang="zh-TW" sz="2000" dirty="0">
                <a:solidFill>
                  <a:schemeClr val="tx1">
                    <a:lumMod val="75000"/>
                    <a:lumOff val="25000"/>
                  </a:schemeClr>
                </a:solidFill>
              </a:rPr>
              <a:t> </a:t>
            </a:r>
            <a:br>
              <a:rPr lang="en-US" altLang="zh-TW" sz="2000" dirty="0">
                <a:solidFill>
                  <a:schemeClr val="tx1">
                    <a:lumMod val="75000"/>
                    <a:lumOff val="25000"/>
                  </a:schemeClr>
                </a:solidFill>
              </a:rPr>
            </a:br>
            <a:r>
              <a:rPr lang="en-US" altLang="zh-TW" sz="2000" dirty="0">
                <a:solidFill>
                  <a:schemeClr val="tx1">
                    <a:lumMod val="75000"/>
                    <a:lumOff val="25000"/>
                  </a:schemeClr>
                </a:solidFill>
              </a:rPr>
              <a:t>Thunderbolt 4 is more powerful and makes connecting the modern workspace more flexible and simpler than ever. </a:t>
            </a:r>
          </a:p>
          <a:p>
            <a:pPr marL="457200" indent="-457200">
              <a:spcBef>
                <a:spcPts val="200"/>
              </a:spcBef>
              <a:buClr>
                <a:srgbClr val="00529C"/>
              </a:buCl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Delivers 40Gb/s of bandwidth</a:t>
            </a:r>
          </a:p>
          <a:p>
            <a:pPr marL="457200" indent="-457200">
              <a:spcBef>
                <a:spcPts val="200"/>
              </a:spcBef>
              <a:buClr>
                <a:srgbClr val="00529C"/>
              </a:buCl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One port supports multiple protocols</a:t>
            </a:r>
          </a:p>
          <a:p>
            <a:pPr marL="857250" lvl="1" indent="-457200">
              <a:spcBef>
                <a:spcPts val="200"/>
              </a:spcBef>
              <a:buClr>
                <a:srgbClr val="00529C"/>
              </a:buClr>
            </a:pPr>
            <a:r>
              <a:rPr lang="en-US" sz="1600" dirty="0">
                <a:solidFill>
                  <a:schemeClr val="tx1">
                    <a:lumMod val="75000"/>
                    <a:lumOff val="25000"/>
                  </a:schemeClr>
                </a:solidFill>
                <a:ea typeface="Arial Unicode MS" panose="020B0604020202020204" pitchFamily="34" charset="-128"/>
                <a:cs typeface="Arial Unicode MS" panose="020B0604020202020204" pitchFamily="34" charset="-128"/>
              </a:rPr>
              <a:t>USB 4</a:t>
            </a:r>
          </a:p>
          <a:p>
            <a:pPr marL="857250" lvl="1" indent="-457200">
              <a:spcBef>
                <a:spcPts val="200"/>
              </a:spcBef>
              <a:buClr>
                <a:srgbClr val="00529C"/>
              </a:buClr>
            </a:pPr>
            <a:r>
              <a:rPr lang="en-US" sz="1600" dirty="0">
                <a:solidFill>
                  <a:schemeClr val="tx1">
                    <a:lumMod val="75000"/>
                    <a:lumOff val="25000"/>
                  </a:schemeClr>
                </a:solidFill>
                <a:ea typeface="Arial Unicode MS" panose="020B0604020202020204" pitchFamily="34" charset="-128"/>
                <a:cs typeface="Arial Unicode MS" panose="020B0604020202020204" pitchFamily="34" charset="-128"/>
              </a:rPr>
              <a:t>DisplayPort</a:t>
            </a:r>
          </a:p>
          <a:p>
            <a:pPr marL="857250" lvl="1" indent="-457200">
              <a:spcBef>
                <a:spcPts val="200"/>
              </a:spcBef>
              <a:buClr>
                <a:srgbClr val="00529C"/>
              </a:buClr>
            </a:pPr>
            <a:r>
              <a:rPr lang="en-US" sz="1600" dirty="0" err="1">
                <a:solidFill>
                  <a:schemeClr val="tx1">
                    <a:lumMod val="75000"/>
                    <a:lumOff val="25000"/>
                  </a:schemeClr>
                </a:solidFill>
                <a:ea typeface="Arial Unicode MS" panose="020B0604020202020204" pitchFamily="34" charset="-128"/>
                <a:cs typeface="Arial Unicode MS" panose="020B0604020202020204" pitchFamily="34" charset="-128"/>
              </a:rPr>
              <a:t>PCIe</a:t>
            </a:r>
            <a:endParaRPr lang="en-US" sz="1600" dirty="0">
              <a:solidFill>
                <a:schemeClr val="tx1">
                  <a:lumMod val="75000"/>
                  <a:lumOff val="25000"/>
                </a:schemeClr>
              </a:solidFill>
              <a:ea typeface="Arial Unicode MS" panose="020B0604020202020204" pitchFamily="34" charset="-128"/>
              <a:cs typeface="Arial Unicode MS" panose="020B0604020202020204" pitchFamily="34" charset="-128"/>
            </a:endParaRPr>
          </a:p>
          <a:p>
            <a:pPr marL="457200" indent="-457200">
              <a:spcBef>
                <a:spcPts val="200"/>
              </a:spcBef>
              <a:buClr>
                <a:srgbClr val="00529C"/>
              </a:buClr>
            </a:pPr>
            <a:r>
              <a:rPr lang="en-US" sz="2000" dirty="0">
                <a:solidFill>
                  <a:schemeClr val="tx1">
                    <a:lumMod val="75000"/>
                    <a:lumOff val="25000"/>
                  </a:schemeClr>
                </a:solidFill>
                <a:ea typeface="Arial Unicode MS" panose="020B0604020202020204" pitchFamily="34" charset="-128"/>
                <a:cs typeface="Arial Unicode MS" panose="020B0604020202020204" pitchFamily="34" charset="-128"/>
              </a:rPr>
              <a:t>Support up to</a:t>
            </a:r>
            <a:r>
              <a:rPr lang="en-US" sz="2400" b="1"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sz="2400" b="1" dirty="0">
                <a:solidFill>
                  <a:srgbClr val="FF0000"/>
                </a:solidFill>
                <a:ea typeface="Arial Unicode MS" panose="020B0604020202020204" pitchFamily="34" charset="-128"/>
                <a:cs typeface="Arial Unicode MS" panose="020B0604020202020204" pitchFamily="34" charset="-128"/>
              </a:rPr>
              <a:t>2x</a:t>
            </a:r>
            <a:r>
              <a:rPr lang="en-US" sz="2400" b="1"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sz="2000" dirty="0">
                <a:solidFill>
                  <a:schemeClr val="tx1">
                    <a:lumMod val="75000"/>
                    <a:lumOff val="25000"/>
                  </a:schemeClr>
                </a:solidFill>
                <a:ea typeface="Arial Unicode MS" panose="020B0604020202020204" pitchFamily="34" charset="-128"/>
                <a:cs typeface="Arial Unicode MS" panose="020B0604020202020204" pitchFamily="34" charset="-128"/>
              </a:rPr>
              <a:t>4K displays</a:t>
            </a:r>
          </a:p>
          <a:p>
            <a:pPr marL="457200" indent="-457200">
              <a:spcBef>
                <a:spcPts val="200"/>
              </a:spcBef>
              <a:buClr>
                <a:srgbClr val="00529C"/>
              </a:buClr>
            </a:pPr>
            <a:r>
              <a:rPr lang="en-US" sz="2000" dirty="0">
                <a:solidFill>
                  <a:schemeClr val="tx1">
                    <a:lumMod val="75000"/>
                    <a:lumOff val="25000"/>
                  </a:schemeClr>
                </a:solidFill>
                <a:ea typeface="Arial Unicode MS" panose="020B0604020202020204" pitchFamily="34" charset="-128"/>
                <a:cs typeface="Arial Unicode MS" panose="020B0604020202020204" pitchFamily="34" charset="-128"/>
              </a:rPr>
              <a:t>It is backwards compatible with Thunderbolt 3 &amp; USB-C</a:t>
            </a:r>
          </a:p>
          <a:p>
            <a:pPr marL="457200" indent="-457200">
              <a:spcBef>
                <a:spcPts val="200"/>
              </a:spcBef>
              <a:buClr>
                <a:srgbClr val="00529C"/>
              </a:buClr>
            </a:pPr>
            <a:r>
              <a:rPr lang="en-US" sz="2000" dirty="0">
                <a:solidFill>
                  <a:schemeClr val="tx1">
                    <a:lumMod val="75000"/>
                    <a:lumOff val="25000"/>
                  </a:schemeClr>
                </a:solidFill>
                <a:ea typeface="Arial Unicode MS" panose="020B0604020202020204" pitchFamily="34" charset="-128"/>
                <a:cs typeface="Arial Unicode MS" panose="020B0604020202020204" pitchFamily="34" charset="-128"/>
              </a:rPr>
              <a:t>Maximum flexibility for docking station</a:t>
            </a:r>
          </a:p>
          <a:p>
            <a:pPr marL="457200" indent="-457200">
              <a:spcBef>
                <a:spcPts val="200"/>
              </a:spcBef>
              <a:buClr>
                <a:srgbClr val="00529C"/>
              </a:buClr>
            </a:pPr>
            <a:r>
              <a:rPr lang="en-US" sz="2000" dirty="0">
                <a:solidFill>
                  <a:schemeClr val="tx1">
                    <a:lumMod val="75000"/>
                    <a:lumOff val="25000"/>
                  </a:schemeClr>
                </a:solidFill>
                <a:ea typeface="Arial Unicode MS" panose="020B0604020202020204" pitchFamily="34" charset="-128"/>
                <a:cs typeface="Arial Unicode MS" panose="020B0604020202020204" pitchFamily="34" charset="-128"/>
              </a:rPr>
              <a:t>Bi-directional power</a:t>
            </a:r>
          </a:p>
          <a:p>
            <a:pPr marL="857250" lvl="1" indent="-457200">
              <a:spcBef>
                <a:spcPts val="200"/>
              </a:spcBef>
              <a:buClr>
                <a:srgbClr val="00529C"/>
              </a:buClr>
            </a:pPr>
            <a:r>
              <a:rPr lang="en-US" sz="1800" dirty="0">
                <a:solidFill>
                  <a:schemeClr val="tx1">
                    <a:lumMod val="75000"/>
                    <a:lumOff val="25000"/>
                  </a:schemeClr>
                </a:solidFill>
                <a:ea typeface="Arial Unicode MS" panose="020B0604020202020204" pitchFamily="34" charset="-128"/>
                <a:cs typeface="Arial Unicode MS" panose="020B0604020202020204" pitchFamily="34" charset="-128"/>
              </a:rPr>
              <a:t>Power share +</a:t>
            </a:r>
            <a:r>
              <a:rPr lang="zh-TW" altLang="en-US" sz="1800"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altLang="zh-TW" sz="1800" dirty="0">
                <a:solidFill>
                  <a:schemeClr val="tx1">
                    <a:lumMod val="75000"/>
                    <a:lumOff val="25000"/>
                  </a:schemeClr>
                </a:solidFill>
                <a:ea typeface="Arial Unicode MS" panose="020B0604020202020204" pitchFamily="34" charset="-128"/>
                <a:cs typeface="Arial Unicode MS" panose="020B0604020202020204" pitchFamily="34" charset="-128"/>
              </a:rPr>
              <a:t>power delivery</a:t>
            </a:r>
            <a:r>
              <a:rPr lang="zh-TW" altLang="en-US" sz="1800"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altLang="zh-TW" sz="1800" dirty="0">
                <a:solidFill>
                  <a:schemeClr val="tx1">
                    <a:lumMod val="75000"/>
                    <a:lumOff val="25000"/>
                  </a:schemeClr>
                </a:solidFill>
                <a:ea typeface="Arial Unicode MS" panose="020B0604020202020204" pitchFamily="34" charset="-128"/>
                <a:cs typeface="Arial Unicode MS" panose="020B0604020202020204" pitchFamily="34" charset="-128"/>
              </a:rPr>
              <a:t>(PD)</a:t>
            </a:r>
            <a:endParaRPr lang="en-US" sz="1800" dirty="0">
              <a:solidFill>
                <a:schemeClr val="tx1">
                  <a:lumMod val="75000"/>
                  <a:lumOff val="25000"/>
                </a:schemeClr>
              </a:solidFill>
              <a:ea typeface="Arial Unicode MS" panose="020B0604020202020204" pitchFamily="34" charset="-128"/>
              <a:cs typeface="Arial Unicode MS" panose="020B0604020202020204" pitchFamily="34" charset="-128"/>
            </a:endParaRPr>
          </a:p>
          <a:p>
            <a:pPr marL="457200" indent="-457200"/>
            <a:endParaRPr lang="en-US" dirty="0">
              <a:ea typeface="Arial Unicode MS" panose="020B0604020202020204" pitchFamily="34" charset="-128"/>
              <a:cs typeface="Arial Unicode MS" panose="020B0604020202020204" pitchFamily="34" charset="-128"/>
            </a:endParaRPr>
          </a:p>
        </p:txBody>
      </p:sp>
      <p:pic>
        <p:nvPicPr>
          <p:cNvPr id="1026" name="Picture 2" descr="https://lh3.googleusercontent.com/-MM8n7rFIZ6Q/TYDcmUqddNI/AAAAAAAAApc/7wB8TXqjpQc/s400/Thunderbolt+logo+2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387" y="508408"/>
            <a:ext cx="1980994" cy="8914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375" y="1721659"/>
            <a:ext cx="3793367" cy="1905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6375" y="3860831"/>
            <a:ext cx="3793367" cy="2398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206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F1A83016-ACA9-4583-8B87-8913C7A575AD}"/>
              </a:ext>
            </a:extLst>
          </p:cNvPr>
          <p:cNvSpPr txBox="1">
            <a:spLocks/>
          </p:cNvSpPr>
          <p:nvPr/>
        </p:nvSpPr>
        <p:spPr>
          <a:xfrm>
            <a:off x="1009332" y="1468126"/>
            <a:ext cx="10853818" cy="275942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499D"/>
              </a:buClr>
            </a:pP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Intel</a:t>
            </a:r>
            <a:r>
              <a:rPr lang="en-US" sz="2400" dirty="0">
                <a:solidFill>
                  <a:schemeClr val="tx1">
                    <a:lumMod val="75000"/>
                    <a:lumOff val="25000"/>
                  </a:schemeClr>
                </a:solidFill>
                <a:ea typeface="微軟正黑體" panose="020B0604030504040204" pitchFamily="34" charset="-120"/>
                <a:cs typeface="Arial Unicode MS" panose="020B0604020202020204" pitchFamily="34" charset="-128"/>
              </a:rPr>
              <a:t>®</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 </a:t>
            </a:r>
            <a:r>
              <a:rPr lang="en-US" altLang="zh-TW" sz="2400" b="1" dirty="0">
                <a:solidFill>
                  <a:srgbClr val="FF0000"/>
                </a:solidFill>
                <a:ea typeface="微軟正黑體" panose="020B0604030504040204" pitchFamily="34" charset="-120"/>
                <a:cs typeface="Arial Unicode MS" panose="020B0604020202020204" pitchFamily="34" charset="-128"/>
              </a:rPr>
              <a:t>Wi-Fi 7 BE200</a:t>
            </a:r>
            <a:r>
              <a:rPr lang="en-US" altLang="zh-TW" sz="2400" dirty="0">
                <a:ea typeface="微軟正黑體" panose="020B0604030504040204" pitchFamily="34" charset="-120"/>
                <a:cs typeface="Arial Unicode MS" panose="020B0604020202020204" pitchFamily="34" charset="-128"/>
              </a:rPr>
              <a:t>, </a:t>
            </a:r>
            <a:r>
              <a:rPr lang="en-US" altLang="zh-TW" sz="2400" dirty="0">
                <a:solidFill>
                  <a:schemeClr val="tx1">
                    <a:lumMod val="75000"/>
                    <a:lumOff val="25000"/>
                  </a:schemeClr>
                </a:solidFill>
                <a:ea typeface="微軟正黑體" panose="020B0604030504040204" pitchFamily="34" charset="-120"/>
              </a:rPr>
              <a:t>a revolution in Wi-Fi technology, provides advancement in connection speed, channel bandwidth, throughput and MLO (Multi-Link Operation).</a:t>
            </a:r>
          </a:p>
          <a:p>
            <a:pPr>
              <a:buClr>
                <a:srgbClr val="00499D"/>
              </a:buClr>
            </a:pPr>
            <a:r>
              <a:rPr lang="en-US" altLang="zh-TW" sz="2400" dirty="0">
                <a:solidFill>
                  <a:schemeClr val="tx1">
                    <a:lumMod val="75000"/>
                    <a:lumOff val="25000"/>
                  </a:schemeClr>
                </a:solidFill>
                <a:ea typeface="微軟正黑體" panose="020B0604030504040204" pitchFamily="34" charset="-120"/>
              </a:rPr>
              <a:t>Wi-Fi 7 provides Extremely High Throughput (EHT) and additional </a:t>
            </a:r>
            <a:r>
              <a:rPr lang="en-US" altLang="zh-TW" sz="2400" b="1" dirty="0">
                <a:solidFill>
                  <a:srgbClr val="00529C"/>
                </a:solidFill>
                <a:ea typeface="微軟正黑體" panose="020B0604030504040204" pitchFamily="34" charset="-120"/>
              </a:rPr>
              <a:t>320 MHz Channels</a:t>
            </a:r>
            <a:r>
              <a:rPr lang="en-US" altLang="zh-TW" sz="2400" b="1" dirty="0">
                <a:solidFill>
                  <a:schemeClr val="tx1">
                    <a:lumMod val="75000"/>
                    <a:lumOff val="25000"/>
                  </a:schemeClr>
                </a:solidFill>
                <a:ea typeface="微軟正黑體" panose="020B0604030504040204" pitchFamily="34" charset="-120"/>
              </a:rPr>
              <a:t>.</a:t>
            </a:r>
            <a:endParaRPr lang="en-US" altLang="zh-TW" sz="2400" dirty="0">
              <a:solidFill>
                <a:schemeClr val="tx1">
                  <a:lumMod val="75000"/>
                  <a:lumOff val="25000"/>
                </a:schemeClr>
              </a:solidFill>
              <a:ea typeface="微軟正黑體" panose="020B0604030504040204" pitchFamily="34" charset="-120"/>
            </a:endParaRPr>
          </a:p>
          <a:p>
            <a:pPr>
              <a:buClr>
                <a:srgbClr val="00499D"/>
              </a:buClr>
            </a:pPr>
            <a:r>
              <a:rPr lang="en-US" altLang="zh-TW" sz="2400" dirty="0">
                <a:solidFill>
                  <a:schemeClr val="tx1">
                    <a:lumMod val="75000"/>
                    <a:lumOff val="25000"/>
                  </a:schemeClr>
                </a:solidFill>
                <a:ea typeface="微軟正黑體" panose="020B0604030504040204" pitchFamily="34" charset="-120"/>
              </a:rPr>
              <a:t>Wi-Fi 7 BE200 has </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max. data transfer speed of </a:t>
            </a:r>
            <a:r>
              <a:rPr lang="en-US" altLang="zh-TW" sz="2400" b="1" dirty="0">
                <a:solidFill>
                  <a:srgbClr val="00529C"/>
                </a:solidFill>
                <a:ea typeface="微軟正黑體" panose="020B0604030504040204" pitchFamily="34" charset="-120"/>
              </a:rPr>
              <a:t>46 Gbps</a:t>
            </a:r>
            <a:r>
              <a:rPr lang="en-US" altLang="zh-TW" sz="2400" b="1" dirty="0">
                <a:solidFill>
                  <a:schemeClr val="tx1">
                    <a:lumMod val="75000"/>
                    <a:lumOff val="25000"/>
                  </a:schemeClr>
                </a:solidFill>
                <a:ea typeface="微軟正黑體" panose="020B0604030504040204" pitchFamily="34" charset="-120"/>
              </a:rPr>
              <a:t>, </a:t>
            </a:r>
            <a:r>
              <a:rPr lang="en-US" altLang="zh-TW" sz="2400" b="1" dirty="0">
                <a:solidFill>
                  <a:srgbClr val="00529C"/>
                </a:solidFill>
                <a:ea typeface="微軟正黑體" panose="020B0604030504040204" pitchFamily="34" charset="-120"/>
              </a:rPr>
              <a:t>4.8x</a:t>
            </a:r>
            <a:r>
              <a:rPr lang="en-US" altLang="zh-TW" sz="2400" dirty="0">
                <a:solidFill>
                  <a:schemeClr val="tx1">
                    <a:lumMod val="75000"/>
                    <a:lumOff val="25000"/>
                  </a:schemeClr>
                </a:solidFill>
                <a:ea typeface="微軟正黑體" panose="020B0604030504040204" pitchFamily="34" charset="-120"/>
              </a:rPr>
              <a:t> faster than Wi-Fi 6 AX201’s max </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speed of </a:t>
            </a:r>
            <a:r>
              <a:rPr lang="en-US" altLang="zh-TW" sz="2400" dirty="0">
                <a:solidFill>
                  <a:schemeClr val="tx1">
                    <a:lumMod val="75000"/>
                    <a:lumOff val="25000"/>
                  </a:schemeClr>
                </a:solidFill>
                <a:ea typeface="微軟正黑體" panose="020B0604030504040204" pitchFamily="34" charset="-120"/>
              </a:rPr>
              <a:t>9.6 Gbps</a:t>
            </a:r>
          </a:p>
          <a:p>
            <a:pPr>
              <a:buClr>
                <a:srgbClr val="00499D"/>
              </a:buClr>
            </a:pPr>
            <a:r>
              <a:rPr lang="en-US" altLang="zh-TW" sz="2400" dirty="0">
                <a:solidFill>
                  <a:schemeClr val="tx1">
                    <a:lumMod val="75000"/>
                    <a:lumOff val="25000"/>
                  </a:schemeClr>
                </a:solidFill>
                <a:ea typeface="微軟正黑體" panose="020B0604030504040204" pitchFamily="34" charset="-120"/>
              </a:rPr>
              <a:t>Wi-Fi 7 BE200 with </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Bluetooth</a:t>
            </a:r>
            <a:r>
              <a:rPr lang="en-US" sz="2400" dirty="0">
                <a:solidFill>
                  <a:schemeClr val="tx1">
                    <a:lumMod val="75000"/>
                    <a:lumOff val="25000"/>
                  </a:schemeClr>
                </a:solidFill>
                <a:ea typeface="微軟正黑體" panose="020B0604030504040204" pitchFamily="34" charset="-120"/>
                <a:cs typeface="Arial Unicode MS" panose="020B0604020202020204" pitchFamily="34" charset="-128"/>
              </a:rPr>
              <a:t>®</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 </a:t>
            </a:r>
            <a:r>
              <a:rPr lang="en-US" altLang="zh-TW" sz="2400" b="1" dirty="0">
                <a:solidFill>
                  <a:srgbClr val="00529C"/>
                </a:solidFill>
                <a:ea typeface="微軟正黑體" panose="020B0604030504040204" pitchFamily="34" charset="-120"/>
              </a:rPr>
              <a:t>V5.4</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 provides data transfer range of up to 300 meters (= 984 ft) </a:t>
            </a:r>
            <a:endParaRPr lang="en-US" sz="2400" dirty="0">
              <a:solidFill>
                <a:schemeClr val="tx1">
                  <a:lumMod val="75000"/>
                  <a:lumOff val="25000"/>
                </a:schemeClr>
              </a:solidFill>
              <a:ea typeface="微軟正黑體" panose="020B0604030504040204" pitchFamily="34" charset="-120"/>
              <a:cs typeface="Arial Unicode MS" panose="020B0604020202020204" pitchFamily="34" charset="-128"/>
            </a:endParaRPr>
          </a:p>
        </p:txBody>
      </p:sp>
      <p:graphicFrame>
        <p:nvGraphicFramePr>
          <p:cNvPr id="5" name="表格 3">
            <a:extLst>
              <a:ext uri="{FF2B5EF4-FFF2-40B4-BE49-F238E27FC236}">
                <a16:creationId xmlns:a16="http://schemas.microsoft.com/office/drawing/2014/main" id="{59482D4A-DB75-4EF7-98DA-E29374445AE8}"/>
              </a:ext>
            </a:extLst>
          </p:cNvPr>
          <p:cNvGraphicFramePr>
            <a:graphicFrameLocks noGrp="1"/>
          </p:cNvGraphicFramePr>
          <p:nvPr>
            <p:extLst>
              <p:ext uri="{D42A27DB-BD31-4B8C-83A1-F6EECF244321}">
                <p14:modId xmlns:p14="http://schemas.microsoft.com/office/powerpoint/2010/main" val="227939696"/>
              </p:ext>
            </p:extLst>
          </p:nvPr>
        </p:nvGraphicFramePr>
        <p:xfrm>
          <a:off x="412956" y="4785639"/>
          <a:ext cx="11690554" cy="1606535"/>
        </p:xfrm>
        <a:graphic>
          <a:graphicData uri="http://schemas.openxmlformats.org/drawingml/2006/table">
            <a:tbl>
              <a:tblPr firstRow="1" bandRow="1">
                <a:tableStyleId>{8FD4443E-F989-4FC4-A0C8-D5A2AF1F390B}</a:tableStyleId>
              </a:tblPr>
              <a:tblGrid>
                <a:gridCol w="2271250">
                  <a:extLst>
                    <a:ext uri="{9D8B030D-6E8A-4147-A177-3AD203B41FA5}">
                      <a16:colId xmlns:a16="http://schemas.microsoft.com/office/drawing/2014/main" val="20000"/>
                    </a:ext>
                  </a:extLst>
                </a:gridCol>
                <a:gridCol w="1234651">
                  <a:extLst>
                    <a:ext uri="{9D8B030D-6E8A-4147-A177-3AD203B41FA5}">
                      <a16:colId xmlns:a16="http://schemas.microsoft.com/office/drawing/2014/main" val="20001"/>
                    </a:ext>
                  </a:extLst>
                </a:gridCol>
                <a:gridCol w="1172234">
                  <a:extLst>
                    <a:ext uri="{9D8B030D-6E8A-4147-A177-3AD203B41FA5}">
                      <a16:colId xmlns:a16="http://schemas.microsoft.com/office/drawing/2014/main" val="20002"/>
                    </a:ext>
                  </a:extLst>
                </a:gridCol>
                <a:gridCol w="1339343">
                  <a:extLst>
                    <a:ext uri="{9D8B030D-6E8A-4147-A177-3AD203B41FA5}">
                      <a16:colId xmlns:a16="http://schemas.microsoft.com/office/drawing/2014/main" val="254160460"/>
                    </a:ext>
                  </a:extLst>
                </a:gridCol>
                <a:gridCol w="1759837">
                  <a:extLst>
                    <a:ext uri="{9D8B030D-6E8A-4147-A177-3AD203B41FA5}">
                      <a16:colId xmlns:a16="http://schemas.microsoft.com/office/drawing/2014/main" val="1631353694"/>
                    </a:ext>
                  </a:extLst>
                </a:gridCol>
                <a:gridCol w="3913239">
                  <a:extLst>
                    <a:ext uri="{9D8B030D-6E8A-4147-A177-3AD203B41FA5}">
                      <a16:colId xmlns:a16="http://schemas.microsoft.com/office/drawing/2014/main" val="3041691257"/>
                    </a:ext>
                  </a:extLst>
                </a:gridCol>
              </a:tblGrid>
              <a:tr h="787517">
                <a:tc>
                  <a:txBody>
                    <a:bodyPr/>
                    <a:lstStyle/>
                    <a:p>
                      <a:pPr algn="ctr"/>
                      <a:r>
                        <a:rPr lang="en-US" altLang="zh-TW" sz="1800" kern="1200" dirty="0"/>
                        <a:t>Brand</a:t>
                      </a:r>
                      <a:endParaRPr lang="zh-TW" altLang="en-US" sz="1800" kern="1200" dirty="0">
                        <a:solidFill>
                          <a:srgbClr val="141212"/>
                        </a:solidFill>
                        <a:latin typeface="+mn-lt"/>
                        <a:ea typeface="+mn-ea"/>
                        <a:cs typeface="+mn-cs"/>
                      </a:endParaRPr>
                    </a:p>
                  </a:txBody>
                  <a:tcPr anchor="ctr"/>
                </a:tc>
                <a:tc>
                  <a:txBody>
                    <a:bodyPr/>
                    <a:lstStyle/>
                    <a:p>
                      <a:pPr algn="ctr"/>
                      <a:r>
                        <a:rPr lang="en-US" altLang="zh-TW" sz="1800" kern="1200" dirty="0"/>
                        <a:t>Wireless Lan</a:t>
                      </a:r>
                      <a:endParaRPr lang="zh-TW" altLang="en-US" sz="1800" kern="1200" dirty="0">
                        <a:solidFill>
                          <a:srgbClr val="141212"/>
                        </a:solidFill>
                        <a:latin typeface="+mn-lt"/>
                        <a:ea typeface="+mn-ea"/>
                        <a:cs typeface="+mn-cs"/>
                      </a:endParaRPr>
                    </a:p>
                  </a:txBody>
                  <a:tcPr anchor="ctr"/>
                </a:tc>
                <a:tc>
                  <a:txBody>
                    <a:bodyPr/>
                    <a:lstStyle/>
                    <a:p>
                      <a:pPr algn="ctr"/>
                      <a:r>
                        <a:rPr lang="en-US" altLang="zh-TW" sz="1800" kern="1200" dirty="0"/>
                        <a:t>Bluetooth</a:t>
                      </a:r>
                      <a:endParaRPr lang="zh-TW" altLang="en-US" sz="1800" kern="1200" dirty="0">
                        <a:solidFill>
                          <a:srgbClr val="141212"/>
                        </a:solidFill>
                        <a:latin typeface="+mn-lt"/>
                        <a:ea typeface="+mn-ea"/>
                        <a:cs typeface="+mn-cs"/>
                      </a:endParaRPr>
                    </a:p>
                  </a:txBody>
                  <a:tcPr anchor="ctr"/>
                </a:tc>
                <a:tc>
                  <a:txBody>
                    <a:bodyPr/>
                    <a:lstStyle/>
                    <a:p>
                      <a:pPr algn="ctr"/>
                      <a:r>
                        <a:rPr lang="en-US" altLang="zh-TW" sz="1800" kern="1200" dirty="0">
                          <a:solidFill>
                            <a:schemeClr val="bg1"/>
                          </a:solidFill>
                          <a:latin typeface="+mn-lt"/>
                          <a:ea typeface="+mn-ea"/>
                          <a:cs typeface="+mn-cs"/>
                        </a:rPr>
                        <a:t>Wi-Fi </a:t>
                      </a:r>
                    </a:p>
                    <a:p>
                      <a:pPr algn="ctr"/>
                      <a:r>
                        <a:rPr lang="en-US" altLang="zh-TW" sz="1800" kern="1200" dirty="0">
                          <a:solidFill>
                            <a:schemeClr val="bg1"/>
                          </a:solidFill>
                          <a:latin typeface="+mn-lt"/>
                          <a:ea typeface="+mn-ea"/>
                          <a:cs typeface="+mn-cs"/>
                        </a:rPr>
                        <a:t>Speed</a:t>
                      </a:r>
                      <a:endParaRPr lang="zh-TW" altLang="en-US" sz="1800" kern="1200" dirty="0">
                        <a:solidFill>
                          <a:schemeClr val="bg1"/>
                        </a:solidFill>
                        <a:latin typeface="+mn-lt"/>
                        <a:ea typeface="+mn-ea"/>
                        <a:cs typeface="+mn-cs"/>
                      </a:endParaRPr>
                    </a:p>
                  </a:txBody>
                  <a:tcPr anchor="ctr"/>
                </a:tc>
                <a:tc>
                  <a:txBody>
                    <a:bodyPr/>
                    <a:lstStyle/>
                    <a:p>
                      <a:pPr algn="ctr"/>
                      <a:r>
                        <a:rPr lang="en-US" altLang="zh-TW" sz="1800" kern="1200" dirty="0">
                          <a:solidFill>
                            <a:schemeClr val="bg1"/>
                          </a:solidFill>
                          <a:latin typeface="+mn-lt"/>
                          <a:ea typeface="+mn-ea"/>
                          <a:cs typeface="+mn-cs"/>
                        </a:rPr>
                        <a:t>Max Channel Bandwidth</a:t>
                      </a:r>
                      <a:endParaRPr lang="zh-TW" altLang="en-US" sz="1800" kern="1200" dirty="0">
                        <a:solidFill>
                          <a:schemeClr val="bg1"/>
                        </a:solidFill>
                        <a:latin typeface="+mn-lt"/>
                        <a:ea typeface="+mn-ea"/>
                        <a:cs typeface="+mn-cs"/>
                      </a:endParaRPr>
                    </a:p>
                  </a:txBody>
                  <a:tcPr anchor="ctr"/>
                </a:tc>
                <a:tc>
                  <a:txBody>
                    <a:bodyPr/>
                    <a:lstStyle/>
                    <a:p>
                      <a:pPr algn="ctr"/>
                      <a:r>
                        <a:rPr lang="en-US" altLang="zh-TW" sz="1800" kern="1200" dirty="0">
                          <a:solidFill>
                            <a:schemeClr val="bg1"/>
                          </a:solidFill>
                          <a:latin typeface="+mn-lt"/>
                          <a:ea typeface="+mn-ea"/>
                          <a:cs typeface="+mn-cs"/>
                        </a:rPr>
                        <a:t>Band</a:t>
                      </a:r>
                      <a:endParaRPr lang="zh-TW" altLang="en-US" sz="1800" kern="1200" dirty="0">
                        <a:solidFill>
                          <a:schemeClr val="bg1"/>
                        </a:solidFill>
                        <a:latin typeface="+mn-lt"/>
                        <a:ea typeface="+mn-ea"/>
                        <a:cs typeface="+mn-cs"/>
                      </a:endParaRPr>
                    </a:p>
                  </a:txBody>
                  <a:tcPr anchor="ctr"/>
                </a:tc>
                <a:extLst>
                  <a:ext uri="{0D108BD9-81ED-4DB2-BD59-A6C34878D82A}">
                    <a16:rowId xmlns:a16="http://schemas.microsoft.com/office/drawing/2014/main" val="10000"/>
                  </a:ext>
                </a:extLst>
              </a:tr>
              <a:tr h="409509">
                <a:tc>
                  <a:txBody>
                    <a:bodyPr/>
                    <a:lstStyle/>
                    <a:p>
                      <a:pPr algn="ctr"/>
                      <a:r>
                        <a:rPr lang="en-US" altLang="zh-TW" sz="2000" b="1" dirty="0" err="1">
                          <a:solidFill>
                            <a:srgbClr val="F6F98B"/>
                          </a:solidFill>
                        </a:rPr>
                        <a:t>Durabook</a:t>
                      </a:r>
                      <a:r>
                        <a:rPr lang="en-US" altLang="zh-TW" sz="2000" b="1" dirty="0">
                          <a:solidFill>
                            <a:srgbClr val="F6F98B"/>
                          </a:solidFill>
                        </a:rPr>
                        <a:t> Z14I New</a:t>
                      </a:r>
                      <a:endParaRPr lang="zh-TW" altLang="en-US" sz="2000" b="1" dirty="0">
                        <a:solidFill>
                          <a:srgbClr val="F6F98B"/>
                        </a:solidFill>
                      </a:endParaRPr>
                    </a:p>
                  </a:txBody>
                  <a:tcPr/>
                </a:tc>
                <a:tc>
                  <a:txBody>
                    <a:bodyPr/>
                    <a:lstStyle/>
                    <a:p>
                      <a:pPr algn="ctr"/>
                      <a:r>
                        <a:rPr lang="en-US" altLang="zh-TW" sz="2000" b="1" dirty="0">
                          <a:solidFill>
                            <a:srgbClr val="F6F98B"/>
                          </a:solidFill>
                        </a:rPr>
                        <a:t>BE200</a:t>
                      </a:r>
                      <a:endParaRPr lang="zh-TW" altLang="en-US" sz="2000" b="1" dirty="0">
                        <a:solidFill>
                          <a:srgbClr val="F6F98B"/>
                        </a:solidFill>
                      </a:endParaRPr>
                    </a:p>
                  </a:txBody>
                  <a:tcPr/>
                </a:tc>
                <a:tc>
                  <a:txBody>
                    <a:bodyPr/>
                    <a:lstStyle/>
                    <a:p>
                      <a:pPr algn="ctr"/>
                      <a:r>
                        <a:rPr lang="en-US" altLang="zh-TW" sz="2000" b="1" dirty="0">
                          <a:solidFill>
                            <a:srgbClr val="F6F98B"/>
                          </a:solidFill>
                        </a:rPr>
                        <a:t>V5.4</a:t>
                      </a:r>
                      <a:endParaRPr lang="zh-TW" altLang="en-US" sz="2000" b="1" dirty="0">
                        <a:solidFill>
                          <a:srgbClr val="F6F98B"/>
                        </a:solidFill>
                      </a:endParaRPr>
                    </a:p>
                  </a:txBody>
                  <a:tcPr/>
                </a:tc>
                <a:tc>
                  <a:txBody>
                    <a:bodyPr/>
                    <a:lstStyle/>
                    <a:p>
                      <a:pPr algn="ctr"/>
                      <a:r>
                        <a:rPr lang="en-US" altLang="zh-TW" sz="2000" b="1" dirty="0">
                          <a:solidFill>
                            <a:srgbClr val="F6F98B"/>
                          </a:solidFill>
                        </a:rPr>
                        <a:t>46 Gbps</a:t>
                      </a:r>
                      <a:endParaRPr lang="zh-TW" altLang="en-US" sz="2000" b="1" dirty="0">
                        <a:solidFill>
                          <a:srgbClr val="F6F98B"/>
                        </a:solidFill>
                      </a:endParaRPr>
                    </a:p>
                  </a:txBody>
                  <a:tcPr/>
                </a:tc>
                <a:tc>
                  <a:txBody>
                    <a:bodyPr/>
                    <a:lstStyle/>
                    <a:p>
                      <a:pPr algn="ctr"/>
                      <a:r>
                        <a:rPr lang="en-US" altLang="zh-TW" sz="2000" b="1" dirty="0">
                          <a:solidFill>
                            <a:srgbClr val="F6F98B"/>
                          </a:solidFill>
                        </a:rPr>
                        <a:t>320 MHz</a:t>
                      </a:r>
                      <a:endParaRPr lang="zh-TW" altLang="en-US" sz="2000" b="1" dirty="0">
                        <a:solidFill>
                          <a:srgbClr val="F6F98B"/>
                        </a:solidFill>
                      </a:endParaRPr>
                    </a:p>
                  </a:txBody>
                  <a:tcPr/>
                </a:tc>
                <a:tc>
                  <a:txBody>
                    <a:bodyPr/>
                    <a:lstStyle/>
                    <a:p>
                      <a:pPr algn="ctr"/>
                      <a:r>
                        <a:rPr lang="en-US" altLang="zh-TW" sz="2000" b="1" dirty="0">
                          <a:solidFill>
                            <a:srgbClr val="F6F98B"/>
                          </a:solidFill>
                        </a:rPr>
                        <a:t>2.4 GHz + 5 GHz +6 GHz (Multi Link)</a:t>
                      </a:r>
                      <a:endParaRPr lang="zh-TW" altLang="en-US" sz="2000" b="1" dirty="0">
                        <a:solidFill>
                          <a:srgbClr val="F6F98B"/>
                        </a:solidFill>
                      </a:endParaRPr>
                    </a:p>
                  </a:txBody>
                  <a:tcPr/>
                </a:tc>
                <a:extLst>
                  <a:ext uri="{0D108BD9-81ED-4DB2-BD59-A6C34878D82A}">
                    <a16:rowId xmlns:a16="http://schemas.microsoft.com/office/drawing/2014/main" val="10001"/>
                  </a:ext>
                </a:extLst>
              </a:tr>
              <a:tr h="4095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i="0" u="none" strike="noStrike" kern="1200" dirty="0">
                          <a:solidFill>
                            <a:schemeClr val="bg1"/>
                          </a:solidFill>
                          <a:effectLst/>
                          <a:latin typeface="Calibri "/>
                          <a:ea typeface="+mn-ea"/>
                          <a:cs typeface="+mn-cs"/>
                        </a:rPr>
                        <a:t>Market Solution P</a:t>
                      </a:r>
                      <a:endParaRPr lang="zh-TW" altLang="en-US" sz="2000" dirty="0">
                        <a:solidFill>
                          <a:srgbClr val="141212"/>
                        </a:solidFill>
                      </a:endParaRPr>
                    </a:p>
                  </a:txBody>
                  <a:tcPr/>
                </a:tc>
                <a:tc>
                  <a:txBody>
                    <a:bodyPr/>
                    <a:lstStyle/>
                    <a:p>
                      <a:pPr algn="ctr"/>
                      <a:r>
                        <a:rPr lang="en-US" altLang="zh-TW" sz="2000" dirty="0">
                          <a:solidFill>
                            <a:schemeClr val="bg1"/>
                          </a:solidFill>
                        </a:rPr>
                        <a:t>AX201</a:t>
                      </a:r>
                      <a:endParaRPr lang="zh-TW" altLang="en-US" sz="2000" dirty="0">
                        <a:solidFill>
                          <a:schemeClr val="bg1"/>
                        </a:solidFill>
                      </a:endParaRPr>
                    </a:p>
                  </a:txBody>
                  <a:tcPr/>
                </a:tc>
                <a:tc>
                  <a:txBody>
                    <a:bodyPr/>
                    <a:lstStyle/>
                    <a:p>
                      <a:pPr algn="ctr"/>
                      <a:r>
                        <a:rPr lang="en-US" altLang="zh-TW" sz="2000" dirty="0">
                          <a:solidFill>
                            <a:schemeClr val="bg1"/>
                          </a:solidFill>
                        </a:rPr>
                        <a:t>V5.2</a:t>
                      </a:r>
                      <a:endParaRPr lang="zh-TW" altLang="en-US" sz="2000" dirty="0">
                        <a:solidFill>
                          <a:schemeClr val="bg1"/>
                        </a:solidFill>
                      </a:endParaRPr>
                    </a:p>
                  </a:txBody>
                  <a:tcPr/>
                </a:tc>
                <a:tc>
                  <a:txBody>
                    <a:bodyPr/>
                    <a:lstStyle/>
                    <a:p>
                      <a:pPr algn="ctr"/>
                      <a:r>
                        <a:rPr lang="en-US" altLang="zh-TW" sz="2000" dirty="0">
                          <a:solidFill>
                            <a:schemeClr val="bg1"/>
                          </a:solidFill>
                        </a:rPr>
                        <a:t>9.6 Gbps</a:t>
                      </a:r>
                      <a:endParaRPr lang="zh-TW" altLang="en-US" sz="2000" dirty="0">
                        <a:solidFill>
                          <a:schemeClr val="bg1"/>
                        </a:solidFill>
                      </a:endParaRPr>
                    </a:p>
                  </a:txBody>
                  <a:tcPr/>
                </a:tc>
                <a:tc>
                  <a:txBody>
                    <a:bodyPr/>
                    <a:lstStyle/>
                    <a:p>
                      <a:pPr algn="ctr"/>
                      <a:r>
                        <a:rPr lang="en-US" altLang="zh-TW" sz="2000" dirty="0">
                          <a:solidFill>
                            <a:schemeClr val="bg1"/>
                          </a:solidFill>
                        </a:rPr>
                        <a:t>160 MHz</a:t>
                      </a:r>
                      <a:endParaRPr lang="zh-TW" altLang="en-US" sz="2000" dirty="0">
                        <a:solidFill>
                          <a:schemeClr val="bg1"/>
                        </a:solidFill>
                      </a:endParaRPr>
                    </a:p>
                  </a:txBody>
                  <a:tcPr/>
                </a:tc>
                <a:tc>
                  <a:txBody>
                    <a:bodyPr/>
                    <a:lstStyle/>
                    <a:p>
                      <a:pPr algn="ctr"/>
                      <a:r>
                        <a:rPr lang="en-US" altLang="zh-TW" sz="2000" dirty="0">
                          <a:solidFill>
                            <a:schemeClr val="bg1"/>
                          </a:solidFill>
                        </a:rPr>
                        <a:t>2.4 GHz or 5 GHz  (Single Link)</a:t>
                      </a:r>
                      <a:endParaRPr lang="zh-TW" altLang="en-US" sz="2000" dirty="0">
                        <a:solidFill>
                          <a:schemeClr val="bg1"/>
                        </a:solidFill>
                      </a:endParaRPr>
                    </a:p>
                  </a:txBody>
                  <a:tcPr/>
                </a:tc>
                <a:extLst>
                  <a:ext uri="{0D108BD9-81ED-4DB2-BD59-A6C34878D82A}">
                    <a16:rowId xmlns:a16="http://schemas.microsoft.com/office/drawing/2014/main" val="10003"/>
                  </a:ext>
                </a:extLst>
              </a:tr>
            </a:tbl>
          </a:graphicData>
        </a:graphic>
      </p:graphicFrame>
      <p:sp>
        <p:nvSpPr>
          <p:cNvPr id="11" name="Rectangle 18">
            <a:extLst>
              <a:ext uri="{FF2B5EF4-FFF2-40B4-BE49-F238E27FC236}">
                <a16:creationId xmlns:a16="http://schemas.microsoft.com/office/drawing/2014/main" id="{85690D3D-F1F0-4120-B3A1-81BC25799127}"/>
              </a:ext>
            </a:extLst>
          </p:cNvPr>
          <p:cNvSpPr/>
          <p:nvPr/>
        </p:nvSpPr>
        <p:spPr>
          <a:xfrm>
            <a:off x="998059" y="996078"/>
            <a:ext cx="5074289" cy="400110"/>
          </a:xfrm>
          <a:prstGeom prst="rect">
            <a:avLst/>
          </a:prstGeom>
        </p:spPr>
        <p:txBody>
          <a:bodyPr wrap="squar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INTEL® WI-FI 7 BE200</a:t>
            </a:r>
          </a:p>
        </p:txBody>
      </p:sp>
      <p:sp>
        <p:nvSpPr>
          <p:cNvPr id="12" name="Content Placeholder 1">
            <a:extLst>
              <a:ext uri="{FF2B5EF4-FFF2-40B4-BE49-F238E27FC236}">
                <a16:creationId xmlns:a16="http://schemas.microsoft.com/office/drawing/2014/main" id="{E3EB4F20-FD7A-4237-AC6D-39FAB9F3E544}"/>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a:ea typeface="微軟正黑體" panose="020B0604030504040204" pitchFamily="34" charset="-120"/>
              </a:rPr>
              <a:t>MAXIMUM</a:t>
            </a:r>
            <a:r>
              <a:rPr lang="en-US" altLang="en-US" dirty="0">
                <a:solidFill>
                  <a:schemeClr val="tx1"/>
                </a:solidFill>
                <a:ea typeface="微軟正黑體" panose="020B0604030504040204" pitchFamily="34" charset="-120"/>
              </a:rPr>
              <a:t> CONNECTIVITY</a:t>
            </a:r>
          </a:p>
        </p:txBody>
      </p:sp>
      <p:pic>
        <p:nvPicPr>
          <p:cNvPr id="17" name="Picture 2">
            <a:extLst>
              <a:ext uri="{FF2B5EF4-FFF2-40B4-BE49-F238E27FC236}">
                <a16:creationId xmlns:a16="http://schemas.microsoft.com/office/drawing/2014/main" id="{F7DD0A3A-43DF-461C-B2DC-32EF8D32ED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068" y="4810665"/>
            <a:ext cx="1396048" cy="124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Intel® Wi-Fi 7 Series Products and Solutions with Intel® Wi-Fi 7...">
            <a:extLst>
              <a:ext uri="{FF2B5EF4-FFF2-40B4-BE49-F238E27FC236}">
                <a16:creationId xmlns:a16="http://schemas.microsoft.com/office/drawing/2014/main" id="{2441FC63-184A-6860-2485-52FD3BD655B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15715" y="229584"/>
            <a:ext cx="1856847" cy="104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6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52C6AD5-B10D-448F-FF75-DDBBB04B40FE}"/>
              </a:ext>
            </a:extLst>
          </p:cNvPr>
          <p:cNvPicPr>
            <a:picLocks noChangeAspect="1"/>
          </p:cNvPicPr>
          <p:nvPr/>
        </p:nvPicPr>
        <p:blipFill>
          <a:blip r:embed="rId2"/>
          <a:stretch>
            <a:fillRect/>
          </a:stretch>
        </p:blipFill>
        <p:spPr>
          <a:xfrm>
            <a:off x="801278" y="3110093"/>
            <a:ext cx="10855118" cy="2710037"/>
          </a:xfrm>
          <a:prstGeom prst="rect">
            <a:avLst/>
          </a:prstGeom>
        </p:spPr>
      </p:pic>
      <p:sp>
        <p:nvSpPr>
          <p:cNvPr id="8" name="Content Placeholder 1">
            <a:extLst>
              <a:ext uri="{FF2B5EF4-FFF2-40B4-BE49-F238E27FC236}">
                <a16:creationId xmlns:a16="http://schemas.microsoft.com/office/drawing/2014/main" id="{736225BC-5958-4B6D-8489-CB4B38A3FCDB}"/>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a:t>WI-FI </a:t>
            </a:r>
            <a:r>
              <a:rPr lang="en-US" altLang="zh-TW" dirty="0"/>
              <a:t>7</a:t>
            </a:r>
            <a:r>
              <a:rPr lang="en-US" altLang="en-US" dirty="0"/>
              <a:t> </a:t>
            </a:r>
            <a:r>
              <a:rPr lang="en-US" altLang="en-US" dirty="0">
                <a:solidFill>
                  <a:schemeClr val="tx1"/>
                </a:solidFill>
              </a:rPr>
              <a:t>NEXT GENETATION CONNECTIVITY</a:t>
            </a:r>
          </a:p>
        </p:txBody>
      </p:sp>
      <p:sp>
        <p:nvSpPr>
          <p:cNvPr id="7" name="Content Placeholder 6">
            <a:extLst>
              <a:ext uri="{FF2B5EF4-FFF2-40B4-BE49-F238E27FC236}">
                <a16:creationId xmlns:a16="http://schemas.microsoft.com/office/drawing/2014/main" id="{5944482E-E21E-41DD-8DAA-A7500C696F42}"/>
              </a:ext>
            </a:extLst>
          </p:cNvPr>
          <p:cNvSpPr txBox="1">
            <a:spLocks/>
          </p:cNvSpPr>
          <p:nvPr/>
        </p:nvSpPr>
        <p:spPr>
          <a:xfrm>
            <a:off x="998059" y="1234910"/>
            <a:ext cx="10392663" cy="22956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00499D"/>
              </a:buClr>
              <a:buNone/>
            </a:pPr>
            <a:r>
              <a:rPr lang="en-US" altLang="zh-TW" sz="2800" b="1" dirty="0">
                <a:solidFill>
                  <a:srgbClr val="00529C"/>
                </a:solidFill>
                <a:ea typeface="微軟正黑體" panose="020B0604030504040204" pitchFamily="34" charset="-120"/>
              </a:rPr>
              <a:t>Wi-Fi 7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offers a 6 GHz frequency band in addition to Wi-Fi 6’s 5 GHz and 2.4 GHz. Wi-Fi 7 also uses a unique new </a:t>
            </a:r>
            <a:r>
              <a:rPr lang="en-US" altLang="zh-TW" sz="2400" dirty="0">
                <a:solidFill>
                  <a:schemeClr val="tx1">
                    <a:lumMod val="75000"/>
                    <a:lumOff val="25000"/>
                  </a:schemeClr>
                </a:solidFill>
                <a:ea typeface="微軟正黑體" panose="020B0604030504040204" pitchFamily="34" charset="-120"/>
              </a:rPr>
              <a:t>MLO (Multi-Link Operation) technology to transmits data by simultaneously connecting to two bands.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The </a:t>
            </a:r>
            <a:r>
              <a:rPr lang="en-US" altLang="zh-TW" sz="2800" b="1" dirty="0">
                <a:solidFill>
                  <a:srgbClr val="00529C"/>
                </a:solidFill>
                <a:ea typeface="微軟正黑體" panose="020B0604030504040204" pitchFamily="34" charset="-120"/>
              </a:rPr>
              <a:t>extended 6GHz spectrum </a:t>
            </a:r>
            <a:r>
              <a:rPr lang="en-US" altLang="zh-TW" sz="2400" dirty="0">
                <a:solidFill>
                  <a:schemeClr val="tx1">
                    <a:lumMod val="75000"/>
                    <a:lumOff val="25000"/>
                  </a:schemeClr>
                </a:solidFill>
                <a:ea typeface="微軟正黑體" panose="020B0604030504040204" pitchFamily="34" charset="-120"/>
              </a:rPr>
              <a:t>and </a:t>
            </a:r>
            <a:r>
              <a:rPr lang="en-US" altLang="zh-TW" sz="2800" b="1" dirty="0">
                <a:solidFill>
                  <a:srgbClr val="00529C"/>
                </a:solidFill>
                <a:ea typeface="微軟正黑體" panose="020B0604030504040204" pitchFamily="34" charset="-120"/>
              </a:rPr>
              <a:t>Multi-Link Operation</a:t>
            </a:r>
            <a:r>
              <a:rPr lang="zh-TW" altLang="en-US" sz="2800" b="1" dirty="0">
                <a:solidFill>
                  <a:srgbClr val="00529C"/>
                </a:solidFill>
                <a:ea typeface="微軟正黑體" panose="020B0604030504040204" pitchFamily="34" charset="-120"/>
              </a:rPr>
              <a:t> </a:t>
            </a:r>
            <a:r>
              <a:rPr lang="en-US" altLang="zh-TW" sz="2400" dirty="0">
                <a:solidFill>
                  <a:schemeClr val="tx1">
                    <a:lumMod val="75000"/>
                    <a:lumOff val="25000"/>
                  </a:schemeClr>
                </a:solidFill>
                <a:ea typeface="Arial Unicode MS" panose="020B0604020202020204" pitchFamily="34" charset="-128"/>
              </a:rPr>
              <a:t>offer </a:t>
            </a:r>
            <a:r>
              <a:rPr lang="en-US" altLang="zh-TW" sz="2800" b="1" dirty="0">
                <a:solidFill>
                  <a:srgbClr val="00529C"/>
                </a:solidFill>
                <a:ea typeface="微軟正黑體" panose="020B0604030504040204" pitchFamily="34" charset="-120"/>
              </a:rPr>
              <a:t>higher data transfer speed</a:t>
            </a:r>
            <a:r>
              <a:rPr lang="en-US" altLang="zh-TW" sz="2400" dirty="0">
                <a:solidFill>
                  <a:schemeClr val="tx1">
                    <a:lumMod val="75000"/>
                    <a:lumOff val="25000"/>
                  </a:schemeClr>
                </a:solidFill>
                <a:ea typeface="Arial Unicode MS" panose="020B0604020202020204" pitchFamily="34" charset="-128"/>
              </a:rPr>
              <a:t>,</a:t>
            </a:r>
            <a:r>
              <a:rPr lang="en-US" altLang="zh-TW" sz="2800" b="1" dirty="0">
                <a:solidFill>
                  <a:srgbClr val="00529C"/>
                </a:solidFill>
                <a:ea typeface="微軟正黑體" panose="020B0604030504040204" pitchFamily="34" charset="-120"/>
              </a:rPr>
              <a:t> wider bandwidth</a:t>
            </a:r>
            <a:r>
              <a:rPr lang="en-US" altLang="zh-TW" sz="2800" b="1" dirty="0">
                <a:solidFill>
                  <a:schemeClr val="accent1">
                    <a:lumMod val="75000"/>
                  </a:schemeClr>
                </a:solidFill>
                <a:ea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and </a:t>
            </a:r>
            <a:r>
              <a:rPr lang="en-US" altLang="zh-TW" sz="2800" b="1" dirty="0">
                <a:solidFill>
                  <a:srgbClr val="00529C"/>
                </a:solidFill>
                <a:ea typeface="微軟正黑體" panose="020B0604030504040204" pitchFamily="34" charset="-120"/>
              </a:rPr>
              <a:t>reduced interference</a:t>
            </a:r>
            <a:r>
              <a:rPr lang="en-US" altLang="zh-TW" sz="2400" dirty="0">
                <a:solidFill>
                  <a:schemeClr val="tx1">
                    <a:lumMod val="75000"/>
                    <a:lumOff val="25000"/>
                  </a:schemeClr>
                </a:solidFill>
                <a:ea typeface="Arial Unicode MS" panose="020B0604020202020204" pitchFamily="34" charset="-128"/>
              </a:rPr>
              <a:t>.</a:t>
            </a:r>
          </a:p>
        </p:txBody>
      </p:sp>
    </p:spTree>
    <p:extLst>
      <p:ext uri="{BB962C8B-B14F-4D97-AF65-F5344CB8AC3E}">
        <p14:creationId xmlns:p14="http://schemas.microsoft.com/office/powerpoint/2010/main" val="239526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E8038-E073-8652-6337-96EA9C68078A}"/>
              </a:ext>
            </a:extLst>
          </p:cNvPr>
          <p:cNvPicPr>
            <a:picLocks noChangeAspect="1"/>
          </p:cNvPicPr>
          <p:nvPr/>
        </p:nvPicPr>
        <p:blipFill rotWithShape="1">
          <a:blip r:embed="rId2"/>
          <a:srcRect t="17475"/>
          <a:stretch/>
        </p:blipFill>
        <p:spPr>
          <a:xfrm>
            <a:off x="538104" y="3346185"/>
            <a:ext cx="5246566" cy="2195981"/>
          </a:xfrm>
          <a:prstGeom prst="rect">
            <a:avLst/>
          </a:prstGeom>
        </p:spPr>
      </p:pic>
      <p:sp>
        <p:nvSpPr>
          <p:cNvPr id="16" name="內容版面配置區 1">
            <a:extLst>
              <a:ext uri="{FF2B5EF4-FFF2-40B4-BE49-F238E27FC236}">
                <a16:creationId xmlns:a16="http://schemas.microsoft.com/office/drawing/2014/main" id="{75F9B70E-56F7-3BAA-6AAC-DC3ED006C78E}"/>
              </a:ext>
            </a:extLst>
          </p:cNvPr>
          <p:cNvSpPr>
            <a:spLocks noGrp="1"/>
          </p:cNvSpPr>
          <p:nvPr>
            <p:ph sz="quarter" idx="10"/>
          </p:nvPr>
        </p:nvSpPr>
        <p:spPr>
          <a:xfrm>
            <a:off x="998059" y="465826"/>
            <a:ext cx="10195883" cy="571500"/>
          </a:xfrm>
        </p:spPr>
        <p:txBody>
          <a:bodyPr/>
          <a:lstStyle/>
          <a:p>
            <a:r>
              <a:rPr lang="en-US" altLang="zh-TW" dirty="0"/>
              <a:t>SEAMLESS </a:t>
            </a:r>
            <a:r>
              <a:rPr lang="en-US" altLang="zh-TW" dirty="0">
                <a:solidFill>
                  <a:schemeClr val="tx1"/>
                </a:solidFill>
              </a:rPr>
              <a:t>CONNECTIVITY </a:t>
            </a:r>
            <a:endParaRPr lang="zh-TW" altLang="en-US" dirty="0">
              <a:solidFill>
                <a:schemeClr val="tx1"/>
              </a:solidFill>
            </a:endParaRPr>
          </a:p>
        </p:txBody>
      </p:sp>
      <p:sp>
        <p:nvSpPr>
          <p:cNvPr id="17" name="內容版面配置區 2">
            <a:extLst>
              <a:ext uri="{FF2B5EF4-FFF2-40B4-BE49-F238E27FC236}">
                <a16:creationId xmlns:a16="http://schemas.microsoft.com/office/drawing/2014/main" id="{B59B9268-9A3C-88C2-6737-4EC00D72C23B}"/>
              </a:ext>
            </a:extLst>
          </p:cNvPr>
          <p:cNvSpPr>
            <a:spLocks noGrp="1"/>
          </p:cNvSpPr>
          <p:nvPr>
            <p:ph sz="quarter" idx="11"/>
          </p:nvPr>
        </p:nvSpPr>
        <p:spPr>
          <a:xfrm>
            <a:off x="998537" y="1079660"/>
            <a:ext cx="10679111" cy="1630764"/>
          </a:xfrm>
        </p:spPr>
        <p:txBody>
          <a:bodyPr/>
          <a:lstStyle/>
          <a:p>
            <a:pPr marL="342900" indent="-342900">
              <a:buClr>
                <a:srgbClr val="00499D"/>
              </a:buClr>
              <a:buFont typeface="Arial" panose="020B0604020202020204" pitchFamily="34" charset="0"/>
              <a:buChar char="•"/>
            </a:pPr>
            <a:r>
              <a:rPr lang="en-US" altLang="zh-TW" sz="2300" dirty="0">
                <a:ea typeface="微軟正黑體" panose="020B0604030504040204" pitchFamily="34" charset="-120"/>
              </a:rPr>
              <a:t>Advanced wireless capabilities include cellular options of 4G LTE or 5G.</a:t>
            </a:r>
          </a:p>
          <a:p>
            <a:pPr marL="342900" indent="-342900">
              <a:buClr>
                <a:srgbClr val="00499D"/>
              </a:buClr>
              <a:buFont typeface="Arial" panose="020B0604020202020204" pitchFamily="34" charset="0"/>
              <a:buChar char="•"/>
            </a:pPr>
            <a:r>
              <a:rPr lang="en-US" altLang="zh-TW" sz="2300" dirty="0">
                <a:ea typeface="微軟正黑體" panose="020B0604030504040204" pitchFamily="34" charset="-120"/>
              </a:rPr>
              <a:t>5G mobile connectivity offers ultrafast data transfer speed over previous generations of mobile networks,</a:t>
            </a:r>
            <a:r>
              <a:rPr lang="zh-TW" altLang="en-US" sz="2300" dirty="0">
                <a:ea typeface="微軟正黑體" panose="020B0604030504040204" pitchFamily="34" charset="-120"/>
              </a:rPr>
              <a:t> </a:t>
            </a:r>
            <a:r>
              <a:rPr lang="en-US" altLang="zh-TW" sz="2300" dirty="0">
                <a:ea typeface="微軟正黑體" panose="020B0604030504040204" pitchFamily="34" charset="-120"/>
              </a:rPr>
              <a:t>which is </a:t>
            </a:r>
            <a:r>
              <a:rPr lang="en-US" altLang="zh-TW" sz="2800" b="1" dirty="0">
                <a:solidFill>
                  <a:srgbClr val="FF0000"/>
                </a:solidFill>
                <a:ea typeface="微軟正黑體" panose="020B0604030504040204" pitchFamily="34" charset="-120"/>
              </a:rPr>
              <a:t>100x</a:t>
            </a:r>
            <a:r>
              <a:rPr lang="en-US" altLang="zh-TW" sz="2800" b="1" dirty="0">
                <a:ea typeface="微軟正黑體" panose="020B0604030504040204" pitchFamily="34" charset="-120"/>
              </a:rPr>
              <a:t> </a:t>
            </a:r>
            <a:r>
              <a:rPr lang="en-US" altLang="zh-TW" dirty="0"/>
              <a:t>fast</a:t>
            </a:r>
            <a:r>
              <a:rPr lang="zh-TW" altLang="en-US" sz="2300" dirty="0">
                <a:ea typeface="微軟正黑體" panose="020B0604030504040204" pitchFamily="34" charset="-120"/>
              </a:rPr>
              <a:t> </a:t>
            </a:r>
            <a:r>
              <a:rPr lang="en-US" altLang="zh-TW" sz="2300" dirty="0">
                <a:ea typeface="微軟正黑體" panose="020B0604030504040204" pitchFamily="34" charset="-120"/>
              </a:rPr>
              <a:t>than 4G LTE. Providing always-on high-speed connectivity for workers in the field with improved productivity anytime, anywhere.</a:t>
            </a:r>
          </a:p>
        </p:txBody>
      </p:sp>
      <p:sp>
        <p:nvSpPr>
          <p:cNvPr id="18" name="Rectangle: Rounded Corners 3">
            <a:extLst>
              <a:ext uri="{FF2B5EF4-FFF2-40B4-BE49-F238E27FC236}">
                <a16:creationId xmlns:a16="http://schemas.microsoft.com/office/drawing/2014/main" id="{B82D280F-E0C1-D3E0-A082-0FDD171901C5}"/>
              </a:ext>
            </a:extLst>
          </p:cNvPr>
          <p:cNvSpPr/>
          <p:nvPr/>
        </p:nvSpPr>
        <p:spPr>
          <a:xfrm>
            <a:off x="9923083" y="5454227"/>
            <a:ext cx="1699843" cy="6534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1">
            <a:extLst>
              <a:ext uri="{FF2B5EF4-FFF2-40B4-BE49-F238E27FC236}">
                <a16:creationId xmlns:a16="http://schemas.microsoft.com/office/drawing/2014/main" id="{5D9A8BCD-2685-4FE1-E114-62382EB1D514}"/>
              </a:ext>
            </a:extLst>
          </p:cNvPr>
          <p:cNvSpPr/>
          <p:nvPr/>
        </p:nvSpPr>
        <p:spPr>
          <a:xfrm>
            <a:off x="5905716" y="2850565"/>
            <a:ext cx="5804483" cy="3433013"/>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2">
            <a:extLst>
              <a:ext uri="{FF2B5EF4-FFF2-40B4-BE49-F238E27FC236}">
                <a16:creationId xmlns:a16="http://schemas.microsoft.com/office/drawing/2014/main" id="{55CA5927-BD4A-49DE-E59E-44FC75843455}"/>
              </a:ext>
            </a:extLst>
          </p:cNvPr>
          <p:cNvSpPr txBox="1"/>
          <p:nvPr/>
        </p:nvSpPr>
        <p:spPr>
          <a:xfrm>
            <a:off x="6147809" y="2876174"/>
            <a:ext cx="2762295" cy="369332"/>
          </a:xfrm>
          <a:prstGeom prst="rect">
            <a:avLst/>
          </a:prstGeom>
          <a:solidFill>
            <a:srgbClr val="00529C"/>
          </a:solidFill>
        </p:spPr>
        <p:style>
          <a:lnRef idx="0">
            <a:schemeClr val="accent1"/>
          </a:lnRef>
          <a:fillRef idx="3">
            <a:schemeClr val="accent1"/>
          </a:fillRef>
          <a:effectRef idx="3">
            <a:schemeClr val="accent1"/>
          </a:effectRef>
          <a:fontRef idx="minor">
            <a:schemeClr val="lt1"/>
          </a:fontRef>
        </p:style>
        <p:txBody>
          <a:bodyPr wrap="none" rtlCol="0" anchor="ctr">
            <a:spAutoFit/>
          </a:bodyPr>
          <a:lstStyle/>
          <a:p>
            <a:r>
              <a:rPr lang="en-US" b="1" dirty="0">
                <a:solidFill>
                  <a:schemeClr val="bg1"/>
                </a:solidFill>
                <a:latin typeface="Century Gothic" panose="020B0502020202020204" pitchFamily="34" charset="0"/>
              </a:rPr>
              <a:t>GOVERNMENT  SECTOR</a:t>
            </a:r>
          </a:p>
        </p:txBody>
      </p:sp>
      <p:sp>
        <p:nvSpPr>
          <p:cNvPr id="21" name="Rectangle 2">
            <a:extLst>
              <a:ext uri="{FF2B5EF4-FFF2-40B4-BE49-F238E27FC236}">
                <a16:creationId xmlns:a16="http://schemas.microsoft.com/office/drawing/2014/main" id="{36108C03-EBC1-3163-C91E-5FD4F1097400}"/>
              </a:ext>
            </a:extLst>
          </p:cNvPr>
          <p:cNvSpPr/>
          <p:nvPr/>
        </p:nvSpPr>
        <p:spPr>
          <a:xfrm>
            <a:off x="5895290" y="3421257"/>
            <a:ext cx="3213683" cy="2862322"/>
          </a:xfrm>
          <a:prstGeom prst="rect">
            <a:avLst/>
          </a:prstGeom>
        </p:spPr>
        <p:txBody>
          <a:bodyPr wrap="square">
            <a:spAutoFit/>
          </a:bodyPr>
          <a:lstStyle/>
          <a:p>
            <a:pPr marL="285750" indent="-285750">
              <a:buFont typeface="Arial" panose="020B0604020202020204" pitchFamily="34" charset="0"/>
              <a:buChar char="•"/>
            </a:pPr>
            <a:r>
              <a:rPr lang="en-US" altLang="zh-TW" sz="2000" dirty="0">
                <a:solidFill>
                  <a:schemeClr val="tx1">
                    <a:lumMod val="75000"/>
                    <a:lumOff val="25000"/>
                  </a:schemeClr>
                </a:solidFill>
              </a:rPr>
              <a:t>Z14I designed with </a:t>
            </a:r>
            <a:r>
              <a:rPr lang="en-US" altLang="zh-TW" sz="2000" b="1" dirty="0">
                <a:solidFill>
                  <a:srgbClr val="00529C"/>
                </a:solidFill>
              </a:rPr>
              <a:t>u-</a:t>
            </a:r>
            <a:r>
              <a:rPr lang="en-US" altLang="zh-TW" sz="2000" b="1" dirty="0" err="1">
                <a:solidFill>
                  <a:srgbClr val="00529C"/>
                </a:solidFill>
              </a:rPr>
              <a:t>blox</a:t>
            </a:r>
            <a:r>
              <a:rPr lang="en-US" altLang="zh-TW" sz="2000" b="1" dirty="0">
                <a:solidFill>
                  <a:srgbClr val="00529C"/>
                </a:solidFill>
              </a:rPr>
              <a:t> NEO M9N module </a:t>
            </a:r>
            <a:r>
              <a:rPr lang="en-US" altLang="zh-TW" sz="2000" dirty="0">
                <a:solidFill>
                  <a:schemeClr val="tx1">
                    <a:lumMod val="75000"/>
                    <a:lumOff val="25000"/>
                  </a:schemeClr>
                </a:solidFill>
              </a:rPr>
              <a:t>to provide high GPS accuracy.</a:t>
            </a:r>
            <a:endParaRPr lang="en-US" altLang="zh-TW" sz="2000" b="1" dirty="0">
              <a:solidFill>
                <a:schemeClr val="tx1">
                  <a:lumMod val="75000"/>
                  <a:lumOff val="25000"/>
                </a:schemeClr>
              </a:solidFill>
            </a:endParaRPr>
          </a:p>
          <a:p>
            <a:pPr marL="285750" indent="-285750">
              <a:buFont typeface="Arial" panose="020B0604020202020204" pitchFamily="34" charset="0"/>
              <a:buChar char="•"/>
            </a:pPr>
            <a:r>
              <a:rPr lang="en-US" altLang="zh-TW" sz="2000" b="1" dirty="0">
                <a:solidFill>
                  <a:schemeClr val="tx1">
                    <a:lumMod val="75000"/>
                    <a:lumOff val="25000"/>
                  </a:schemeClr>
                </a:solidFill>
              </a:rPr>
              <a:t>And more</a:t>
            </a:r>
            <a:r>
              <a:rPr lang="en-US" altLang="zh-TW" sz="2000" dirty="0">
                <a:solidFill>
                  <a:schemeClr val="tx1">
                    <a:lumMod val="75000"/>
                    <a:lumOff val="25000"/>
                  </a:schemeClr>
                </a:solidFill>
              </a:rPr>
              <a:t>, featured by </a:t>
            </a:r>
            <a:r>
              <a:rPr lang="en-US" altLang="zh-TW" sz="2000" b="1" dirty="0">
                <a:solidFill>
                  <a:srgbClr val="00529C"/>
                </a:solidFill>
              </a:rPr>
              <a:t>RF Tri-pass-through </a:t>
            </a:r>
            <a:r>
              <a:rPr lang="en-US" altLang="zh-TW" sz="2000" dirty="0"/>
              <a:t>(</a:t>
            </a:r>
            <a:r>
              <a:rPr lang="en-US" altLang="zh-TW" sz="2000" dirty="0">
                <a:solidFill>
                  <a:schemeClr val="tx1">
                    <a:lumMod val="75000"/>
                    <a:lumOff val="25000"/>
                  </a:schemeClr>
                </a:solidFill>
              </a:rPr>
              <a:t>WIFI, WWAN, GPS), in-field professionals can connect to the remote database in real time.</a:t>
            </a:r>
            <a:endParaRPr lang="en-US" sz="2000" dirty="0">
              <a:solidFill>
                <a:schemeClr val="tx1">
                  <a:lumMod val="75000"/>
                  <a:lumOff val="25000"/>
                </a:schemeClr>
              </a:solidFill>
            </a:endParaRPr>
          </a:p>
        </p:txBody>
      </p:sp>
      <p:pic>
        <p:nvPicPr>
          <p:cNvPr id="23" name="Picture 6" descr="Logo u-blox.svg">
            <a:extLst>
              <a:ext uri="{FF2B5EF4-FFF2-40B4-BE49-F238E27FC236}">
                <a16:creationId xmlns:a16="http://schemas.microsoft.com/office/drawing/2014/main" id="{63EF0B5A-C7E2-A637-24CD-8438B06BF9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03955" y="5486015"/>
            <a:ext cx="1534188" cy="590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circle, logo, font&#10;&#10;Description automatically generated">
            <a:extLst>
              <a:ext uri="{FF2B5EF4-FFF2-40B4-BE49-F238E27FC236}">
                <a16:creationId xmlns:a16="http://schemas.microsoft.com/office/drawing/2014/main" id="{165340AE-4CAC-4330-5CE7-6AB1421465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9333" l="1000" r="99000">
                        <a14:foregroundMark x1="65667" y1="11000" x2="27333" y2="10333"/>
                        <a14:foregroundMark x1="27333" y1="10333" x2="11667" y2="23667"/>
                        <a14:foregroundMark x1="11667" y1="23667" x2="4333" y2="40000"/>
                        <a14:foregroundMark x1="4333" y1="40000" x2="5333" y2="57000"/>
                        <a14:foregroundMark x1="5333" y1="57000" x2="14667" y2="74667"/>
                        <a14:foregroundMark x1="14667" y1="74667" x2="30333" y2="89000"/>
                        <a14:foregroundMark x1="30333" y1="89000" x2="56000" y2="93000"/>
                        <a14:foregroundMark x1="56000" y1="93000" x2="81000" y2="83333"/>
                        <a14:foregroundMark x1="81000" y1="83333" x2="95667" y2="46667"/>
                        <a14:foregroundMark x1="95667" y1="46667" x2="86000" y2="21667"/>
                        <a14:foregroundMark x1="86000" y1="21667" x2="84333" y2="20000"/>
                        <a14:foregroundMark x1="17333" y1="36667" x2="12333" y2="71333"/>
                        <a14:foregroundMark x1="12333" y1="71333" x2="15333" y2="74333"/>
                        <a14:foregroundMark x1="25667" y1="62667" x2="6333" y2="38667"/>
                        <a14:foregroundMark x1="67000" y1="9000" x2="33667" y2="5000"/>
                        <a14:foregroundMark x1="33667" y1="5000" x2="32000" y2="5333"/>
                        <a14:foregroundMark x1="4000" y1="37000" x2="1000" y2="59000"/>
                        <a14:foregroundMark x1="29667" y1="91667" x2="54667" y2="95667"/>
                        <a14:foregroundMark x1="54667" y1="95667" x2="70333" y2="92333"/>
                        <a14:foregroundMark x1="88000" y1="34333" x2="38667" y2="22333"/>
                        <a14:foregroundMark x1="38667" y1="22333" x2="24667" y2="25333"/>
                        <a14:foregroundMark x1="80667" y1="21333" x2="64000" y2="14333"/>
                        <a14:foregroundMark x1="64000" y1="14333" x2="33667" y2="10667"/>
                        <a14:foregroundMark x1="33667" y1="10667" x2="31333" y2="11333"/>
                        <a14:foregroundMark x1="45333" y1="4000" x2="66000" y2="7667"/>
                        <a14:foregroundMark x1="66000" y1="7667" x2="66333" y2="8000"/>
                        <a14:foregroundMark x1="74333" y1="29667" x2="51333" y2="70667"/>
                        <a14:foregroundMark x1="51333" y1="70667" x2="55667" y2="83667"/>
                        <a14:foregroundMark x1="84667" y1="65667" x2="15000" y2="26333"/>
                        <a14:foregroundMark x1="19000" y1="31333" x2="46333" y2="31000"/>
                        <a14:foregroundMark x1="18000" y1="51000" x2="37667" y2="63333"/>
                        <a14:foregroundMark x1="37667" y1="63333" x2="18667" y2="71333"/>
                        <a14:foregroundMark x1="18667" y1="71333" x2="15000" y2="70333"/>
                        <a14:foregroundMark x1="17333" y1="31667" x2="15000" y2="40667"/>
                        <a14:foregroundMark x1="19667" y1="50000" x2="36333" y2="65667"/>
                        <a14:foregroundMark x1="36333" y1="65667" x2="17333" y2="73000"/>
                        <a14:foregroundMark x1="17333" y1="73000" x2="16333" y2="72667"/>
                        <a14:foregroundMark x1="32333" y1="50000" x2="39000" y2="70333"/>
                        <a14:foregroundMark x1="39000" y1="70333" x2="37667" y2="73333"/>
                        <a14:foregroundMark x1="69000" y1="31333" x2="53000" y2="39333"/>
                        <a14:foregroundMark x1="53000" y1="39333" x2="48333" y2="59667"/>
                        <a14:foregroundMark x1="48333" y1="59667" x2="67333" y2="71000"/>
                        <a14:foregroundMark x1="67333" y1="71000" x2="87000" y2="67333"/>
                        <a14:foregroundMark x1="87000" y1="67333" x2="76667" y2="53000"/>
                        <a14:foregroundMark x1="76667" y1="53000" x2="73333" y2="52667"/>
                        <a14:foregroundMark x1="78333" y1="52667" x2="89000" y2="60333"/>
                        <a14:foregroundMark x1="56000" y1="69333" x2="86000" y2="72667"/>
                        <a14:foregroundMark x1="74000" y1="73333" x2="59333" y2="72333"/>
                        <a14:foregroundMark x1="19667" y1="49333" x2="42000" y2="51333"/>
                        <a14:foregroundMark x1="36000" y1="56333" x2="48667" y2="59333"/>
                        <a14:foregroundMark x1="21000" y1="74333" x2="53667" y2="71333"/>
                        <a14:foregroundMark x1="99333" y1="46000" x2="99333" y2="56333"/>
                        <a14:foregroundMark x1="46667" y1="99333" x2="55333" y2="99333"/>
                        <a14:foregroundMark x1="56333" y1="98667" x2="62667" y2="97667"/>
                      </a14:backgroundRemoval>
                    </a14:imgEffect>
                  </a14:imgLayer>
                </a14:imgProps>
              </a:ext>
              <a:ext uri="{28A0092B-C50C-407E-A947-70E740481C1C}">
                <a14:useLocalDpi xmlns:a14="http://schemas.microsoft.com/office/drawing/2010/main" val="0"/>
              </a:ext>
            </a:extLst>
          </a:blip>
          <a:stretch>
            <a:fillRect/>
          </a:stretch>
        </p:blipFill>
        <p:spPr>
          <a:xfrm>
            <a:off x="4763218" y="5454227"/>
            <a:ext cx="758190" cy="758190"/>
          </a:xfrm>
          <a:prstGeom prst="rect">
            <a:avLst/>
          </a:prstGeom>
        </p:spPr>
      </p:pic>
      <p:sp>
        <p:nvSpPr>
          <p:cNvPr id="10" name="TextBox 9">
            <a:extLst>
              <a:ext uri="{FF2B5EF4-FFF2-40B4-BE49-F238E27FC236}">
                <a16:creationId xmlns:a16="http://schemas.microsoft.com/office/drawing/2014/main" id="{8B7D443D-1772-CD4B-46E1-D05D4C518F7B}"/>
              </a:ext>
            </a:extLst>
          </p:cNvPr>
          <p:cNvSpPr txBox="1"/>
          <p:nvPr/>
        </p:nvSpPr>
        <p:spPr>
          <a:xfrm>
            <a:off x="643681" y="2873480"/>
            <a:ext cx="4404091" cy="384721"/>
          </a:xfrm>
          <a:prstGeom prst="rect">
            <a:avLst/>
          </a:prstGeom>
          <a:noFill/>
        </p:spPr>
        <p:txBody>
          <a:bodyPr wrap="none" rtlCol="0">
            <a:spAutoFit/>
          </a:bodyPr>
          <a:lstStyle/>
          <a:p>
            <a:r>
              <a:rPr lang="en-US" altLang="zh-TW" sz="1900" b="1" dirty="0">
                <a:solidFill>
                  <a:srgbClr val="00499D"/>
                </a:solidFill>
              </a:rPr>
              <a:t>Downlink Speeds by Technical Generation</a:t>
            </a:r>
            <a:endParaRPr lang="en-US" sz="1900" b="1" dirty="0">
              <a:solidFill>
                <a:srgbClr val="00499D"/>
              </a:solidFill>
            </a:endParaRPr>
          </a:p>
        </p:txBody>
      </p:sp>
      <p:pic>
        <p:nvPicPr>
          <p:cNvPr id="4" name="Picture 2">
            <a:extLst>
              <a:ext uri="{FF2B5EF4-FFF2-40B4-BE49-F238E27FC236}">
                <a16:creationId xmlns:a16="http://schemas.microsoft.com/office/drawing/2014/main" id="{82671CCB-B282-C06F-1ACD-8B13464E030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651"/>
          <a:stretch/>
        </p:blipFill>
        <p:spPr bwMode="auto">
          <a:xfrm>
            <a:off x="9161856" y="3549899"/>
            <a:ext cx="2461070" cy="1799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ãwireless connectivityãçåçæå°çµæ">
            <a:extLst>
              <a:ext uri="{FF2B5EF4-FFF2-40B4-BE49-F238E27FC236}">
                <a16:creationId xmlns:a16="http://schemas.microsoft.com/office/drawing/2014/main" id="{B31CC295-A9F9-5158-1B9E-7F9D66AC475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13914" y="2886338"/>
            <a:ext cx="810257" cy="81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52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VIEW </a:t>
            </a:r>
            <a:r>
              <a:rPr lang="en-US" dirty="0">
                <a:solidFill>
                  <a:schemeClr val="tx1"/>
                </a:solidFill>
              </a:rPr>
              <a:t>EVERY DETAIL</a:t>
            </a:r>
          </a:p>
        </p:txBody>
      </p:sp>
      <p:sp>
        <p:nvSpPr>
          <p:cNvPr id="3" name="Content Placeholder 2"/>
          <p:cNvSpPr>
            <a:spLocks noGrp="1"/>
          </p:cNvSpPr>
          <p:nvPr>
            <p:ph sz="quarter" idx="11"/>
          </p:nvPr>
        </p:nvSpPr>
        <p:spPr>
          <a:xfrm>
            <a:off x="998058" y="1552796"/>
            <a:ext cx="5780200" cy="4104615"/>
          </a:xfrm>
        </p:spPr>
        <p:txBody>
          <a:bodyPr/>
          <a:lstStyle/>
          <a:p>
            <a:pPr marL="342900" indent="-342900">
              <a:spcBef>
                <a:spcPts val="300"/>
              </a:spcBef>
              <a:buClr>
                <a:srgbClr val="00499D"/>
              </a:buClr>
              <a:buFont typeface="Arial" panose="020B0604020202020204" pitchFamily="34" charset="0"/>
              <a:buChar char="•"/>
            </a:pPr>
            <a:r>
              <a:rPr lang="en-US" sz="2400" dirty="0"/>
              <a:t>14” </a:t>
            </a:r>
            <a:r>
              <a:rPr lang="en-US" sz="2400" b="1" dirty="0">
                <a:solidFill>
                  <a:srgbClr val="00499D"/>
                </a:solidFill>
              </a:rPr>
              <a:t>FHD</a:t>
            </a:r>
            <a:r>
              <a:rPr lang="en-US" sz="2400" dirty="0"/>
              <a:t> (1920x1080) display.</a:t>
            </a:r>
          </a:p>
          <a:p>
            <a:pPr marL="342900" indent="-342900">
              <a:spcBef>
                <a:spcPts val="300"/>
              </a:spcBef>
              <a:buClr>
                <a:srgbClr val="00499D"/>
              </a:buClr>
              <a:buFont typeface="Arial" panose="020B0604020202020204" pitchFamily="34" charset="0"/>
              <a:buChar char="•"/>
            </a:pPr>
            <a:r>
              <a:rPr lang="en-US" sz="2400" dirty="0"/>
              <a:t>Sunlight readable touch panel with </a:t>
            </a:r>
            <a:r>
              <a:rPr lang="en-US" b="1" dirty="0">
                <a:solidFill>
                  <a:srgbClr val="00499D"/>
                </a:solidFill>
              </a:rPr>
              <a:t>1</a:t>
            </a:r>
            <a:r>
              <a:rPr lang="en-US" altLang="zh-TW" b="1" dirty="0">
                <a:solidFill>
                  <a:srgbClr val="00499D"/>
                </a:solidFill>
              </a:rPr>
              <a:t>2</a:t>
            </a:r>
            <a:r>
              <a:rPr lang="en-US" b="1" dirty="0">
                <a:solidFill>
                  <a:srgbClr val="00499D"/>
                </a:solidFill>
              </a:rPr>
              <a:t>00 nits</a:t>
            </a:r>
            <a:r>
              <a:rPr lang="en-US" sz="2400" dirty="0"/>
              <a:t> DynaVue®</a:t>
            </a:r>
            <a:r>
              <a:rPr lang="en-US" sz="2400" b="1" dirty="0">
                <a:solidFill>
                  <a:srgbClr val="00499D"/>
                </a:solidFill>
              </a:rPr>
              <a:t> light-filtering </a:t>
            </a:r>
            <a:r>
              <a:rPr lang="en-US" sz="2400" dirty="0"/>
              <a:t>technology, providing a high contrast ratio (CR) to eliminate reflection and deliver the best clarity. </a:t>
            </a:r>
          </a:p>
          <a:p>
            <a:pPr marL="342900" indent="-342900">
              <a:spcBef>
                <a:spcPts val="300"/>
              </a:spcBef>
              <a:buClr>
                <a:srgbClr val="00499D"/>
              </a:buClr>
              <a:buFont typeface="Arial" panose="020B0604020202020204" pitchFamily="34" charset="0"/>
              <a:buChar char="•"/>
            </a:pPr>
            <a:r>
              <a:rPr lang="en-US" sz="2400" dirty="0"/>
              <a:t>16:9 wide screen is the perfect ratio to view. </a:t>
            </a:r>
          </a:p>
        </p:txBody>
      </p:sp>
      <p:sp>
        <p:nvSpPr>
          <p:cNvPr id="9" name="Rectangle 8"/>
          <p:cNvSpPr/>
          <p:nvPr/>
        </p:nvSpPr>
        <p:spPr>
          <a:xfrm>
            <a:off x="1019873" y="1009045"/>
            <a:ext cx="6434775"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The New Generation of DynaVue</a:t>
            </a:r>
            <a:r>
              <a:rPr lang="en-US" altLang="zh-TW" cap="all" dirty="0">
                <a:solidFill>
                  <a:srgbClr val="00529C"/>
                </a:solidFill>
                <a:ea typeface="Arial Unicode MS" panose="020B0604020202020204" pitchFamily="34" charset="-128"/>
                <a:cs typeface="Arial Unicode MS" panose="020B0604020202020204" pitchFamily="34" charset="-128"/>
              </a:rPr>
              <a:t>®</a:t>
            </a:r>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 Technology</a:t>
            </a:r>
          </a:p>
        </p:txBody>
      </p:sp>
      <p:sp>
        <p:nvSpPr>
          <p:cNvPr id="15" name="加號 31"/>
          <p:cNvSpPr/>
          <p:nvPr/>
        </p:nvSpPr>
        <p:spPr>
          <a:xfrm>
            <a:off x="3486872" y="5383114"/>
            <a:ext cx="682388" cy="660774"/>
          </a:xfrm>
          <a:prstGeom prst="mathPlus">
            <a:avLst/>
          </a:prstGeom>
          <a:solidFill>
            <a:srgbClr val="0E3D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solidFill>
                <a:prstClr val="white"/>
              </a:solidFill>
            </a:endParaRPr>
          </a:p>
        </p:txBody>
      </p:sp>
      <p:pic>
        <p:nvPicPr>
          <p:cNvPr id="17" name="Picture 8" descr="ãanti reflection iconã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b="21443"/>
          <a:stretch/>
        </p:blipFill>
        <p:spPr bwMode="auto">
          <a:xfrm>
            <a:off x="4514019" y="4903554"/>
            <a:ext cx="1894831" cy="1488527"/>
          </a:xfrm>
          <a:prstGeom prst="rect">
            <a:avLst/>
          </a:prstGeom>
          <a:noFill/>
          <a:extLst>
            <a:ext uri="{909E8E84-426E-40DD-AFC4-6F175D3DCCD1}">
              <a14:hiddenFill xmlns:a14="http://schemas.microsoft.com/office/drawing/2010/main">
                <a:solidFill>
                  <a:srgbClr val="FFFFFF"/>
                </a:solidFill>
              </a14:hiddenFill>
            </a:ext>
          </a:extLst>
        </p:spPr>
      </p:pic>
      <p:sp>
        <p:nvSpPr>
          <p:cNvPr id="18" name="圓角矩形 33"/>
          <p:cNvSpPr/>
          <p:nvPr/>
        </p:nvSpPr>
        <p:spPr>
          <a:xfrm>
            <a:off x="1089055" y="4688585"/>
            <a:ext cx="2593299" cy="35359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defTabSz="914179">
              <a:lnSpc>
                <a:spcPct val="90000"/>
              </a:lnSpc>
              <a:spcBef>
                <a:spcPct val="0"/>
              </a:spcBef>
            </a:pPr>
            <a:r>
              <a:rPr lang="en-US" altLang="zh-TW" sz="2000" b="1" dirty="0">
                <a:solidFill>
                  <a:prstClr val="white"/>
                </a:solidFill>
              </a:rPr>
              <a:t>High Brightness</a:t>
            </a:r>
            <a:endParaRPr lang="zh-TW" altLang="en-US" sz="2000" b="1" dirty="0">
              <a:solidFill>
                <a:prstClr val="white"/>
              </a:solidFill>
            </a:endParaRPr>
          </a:p>
        </p:txBody>
      </p:sp>
      <p:sp>
        <p:nvSpPr>
          <p:cNvPr id="19" name="圓角矩形 34"/>
          <p:cNvSpPr/>
          <p:nvPr/>
        </p:nvSpPr>
        <p:spPr>
          <a:xfrm>
            <a:off x="3959710" y="4688585"/>
            <a:ext cx="2927251" cy="35359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defTabSz="914179">
              <a:lnSpc>
                <a:spcPct val="90000"/>
              </a:lnSpc>
              <a:spcBef>
                <a:spcPct val="0"/>
              </a:spcBef>
            </a:pPr>
            <a:r>
              <a:rPr lang="en-US" altLang="zh-TW" sz="2000" b="1" dirty="0">
                <a:solidFill>
                  <a:prstClr val="white"/>
                </a:solidFill>
              </a:rPr>
              <a:t>Light Filtering</a:t>
            </a:r>
            <a:r>
              <a:rPr lang="en-US" altLang="zh-TW" sz="2400" b="1" dirty="0">
                <a:solidFill>
                  <a:prstClr val="white"/>
                </a:solidFill>
              </a:rPr>
              <a:t> </a:t>
            </a:r>
            <a:r>
              <a:rPr lang="en-US" altLang="zh-TW" sz="2000" b="1" dirty="0">
                <a:solidFill>
                  <a:prstClr val="white"/>
                </a:solidFill>
              </a:rPr>
              <a:t>Technology</a:t>
            </a:r>
            <a:endParaRPr lang="zh-TW" altLang="en-US" sz="2400" b="1" dirty="0">
              <a:solidFill>
                <a:prstClr val="white"/>
              </a:solidFill>
            </a:endParaRPr>
          </a:p>
        </p:txBody>
      </p:sp>
      <p:sp>
        <p:nvSpPr>
          <p:cNvPr id="20" name="等於 35"/>
          <p:cNvSpPr/>
          <p:nvPr/>
        </p:nvSpPr>
        <p:spPr>
          <a:xfrm>
            <a:off x="6941272" y="5412903"/>
            <a:ext cx="457200" cy="630985"/>
          </a:xfrm>
          <a:prstGeom prst="mathEqual">
            <a:avLst/>
          </a:prstGeom>
          <a:solidFill>
            <a:srgbClr val="0E3D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solidFill>
                <a:srgbClr val="757070"/>
              </a:solidFill>
            </a:endParaRPr>
          </a:p>
        </p:txBody>
      </p:sp>
      <p:sp>
        <p:nvSpPr>
          <p:cNvPr id="21" name="圓角矩形 36"/>
          <p:cNvSpPr/>
          <p:nvPr/>
        </p:nvSpPr>
        <p:spPr>
          <a:xfrm>
            <a:off x="7934784" y="4688585"/>
            <a:ext cx="2786051" cy="35359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defTabSz="914179">
              <a:lnSpc>
                <a:spcPct val="90000"/>
              </a:lnSpc>
              <a:spcBef>
                <a:spcPct val="0"/>
              </a:spcBef>
            </a:pPr>
            <a:r>
              <a:rPr lang="en-US" altLang="zh-TW" sz="2000" b="1" dirty="0">
                <a:solidFill>
                  <a:prstClr val="white"/>
                </a:solidFill>
              </a:rPr>
              <a:t>DynaVue®</a:t>
            </a:r>
            <a:endParaRPr lang="zh-TW" altLang="en-US" sz="2000" b="1" dirty="0">
              <a:solidFill>
                <a:prstClr val="white"/>
              </a:solidFill>
            </a:endParaRPr>
          </a:p>
        </p:txBody>
      </p:sp>
      <p:sp>
        <p:nvSpPr>
          <p:cNvPr id="22" name="矩形 37"/>
          <p:cNvSpPr/>
          <p:nvPr/>
        </p:nvSpPr>
        <p:spPr>
          <a:xfrm>
            <a:off x="7282771" y="5177444"/>
            <a:ext cx="4166279" cy="1077194"/>
          </a:xfrm>
          <a:prstGeom prst="rect">
            <a:avLst/>
          </a:prstGeom>
          <a:noFill/>
        </p:spPr>
        <p:txBody>
          <a:bodyPr wrap="square" lIns="91414" tIns="45708" rIns="91414" bIns="45708">
            <a:spAutoFit/>
          </a:bodyPr>
          <a:lstStyle/>
          <a:p>
            <a:pPr algn="ctr"/>
            <a:r>
              <a:rPr lang="en-US" altLang="zh-TW"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Increased Clarity &amp; Wider Viewing Angle</a:t>
            </a:r>
            <a:endParaRPr lang="zh-TW" alt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8" name="Picture 7" descr="A computer with a picture of an airplane flying over the sky&#10;&#10;Description automatically generated">
            <a:extLst>
              <a:ext uri="{FF2B5EF4-FFF2-40B4-BE49-F238E27FC236}">
                <a16:creationId xmlns:a16="http://schemas.microsoft.com/office/drawing/2014/main" id="{2F6F98C4-77B0-536F-FCD5-659C8E8841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6683" y="1227417"/>
            <a:ext cx="3847259" cy="3473220"/>
          </a:xfrm>
          <a:prstGeom prst="rect">
            <a:avLst/>
          </a:prstGeom>
        </p:spPr>
      </p:pic>
      <p:pic>
        <p:nvPicPr>
          <p:cNvPr id="10" name="Picture 10"/>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0" b="82442" l="10000" r="90000">
                        <a14:foregroundMark x1="25000" y1="25869" x2="25000" y2="25869"/>
                        <a14:foregroundMark x1="32967" y1="30116" x2="32967" y2="30116"/>
                        <a14:foregroundMark x1="48352" y1="30888" x2="48352" y2="30888"/>
                        <a14:foregroundMark x1="72527" y1="31660" x2="72527" y2="31660"/>
                        <a14:foregroundMark x1="72802" y1="54054" x2="72802" y2="54054"/>
                        <a14:foregroundMark x1="65934" y1="57915" x2="65934" y2="57915"/>
                      </a14:backgroundRemoval>
                    </a14:imgEffect>
                    <a14:imgEffect>
                      <a14:saturation sat="300000"/>
                    </a14:imgEffect>
                  </a14:imgLayer>
                </a14:imgProps>
              </a:ext>
              <a:ext uri="{28A0092B-C50C-407E-A947-70E740481C1C}">
                <a14:useLocalDpi xmlns:a14="http://schemas.microsoft.com/office/drawing/2010/main" val="0"/>
              </a:ext>
            </a:extLst>
          </a:blip>
          <a:srcRect b="11709"/>
          <a:stretch/>
        </p:blipFill>
        <p:spPr bwMode="auto">
          <a:xfrm>
            <a:off x="8324701" y="96500"/>
            <a:ext cx="2082418" cy="1308219"/>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A black and gold logo&#10;&#10;Description automatically generated">
            <a:extLst>
              <a:ext uri="{FF2B5EF4-FFF2-40B4-BE49-F238E27FC236}">
                <a16:creationId xmlns:a16="http://schemas.microsoft.com/office/drawing/2014/main" id="{90DF0743-4B2C-6C14-1658-E259A1B2ACFF}"/>
              </a:ext>
            </a:extLst>
          </p:cNvPr>
          <p:cNvPicPr>
            <a:picLocks noChangeAspect="1"/>
          </p:cNvPicPr>
          <p:nvPr/>
        </p:nvPicPr>
        <p:blipFill rotWithShape="1">
          <a:blip r:embed="rId6">
            <a:extLst>
              <a:ext uri="{28A0092B-C50C-407E-A947-70E740481C1C}">
                <a14:useLocalDpi xmlns:a14="http://schemas.microsoft.com/office/drawing/2010/main" val="0"/>
              </a:ext>
            </a:extLst>
          </a:blip>
          <a:srcRect l="23505" t="23391" r="22825" b="24064"/>
          <a:stretch/>
        </p:blipFill>
        <p:spPr>
          <a:xfrm>
            <a:off x="1540981" y="5042181"/>
            <a:ext cx="1595753" cy="1432685"/>
          </a:xfrm>
          <a:prstGeom prst="rect">
            <a:avLst/>
          </a:prstGeom>
        </p:spPr>
      </p:pic>
    </p:spTree>
    <p:extLst>
      <p:ext uri="{BB962C8B-B14F-4D97-AF65-F5344CB8AC3E}">
        <p14:creationId xmlns:p14="http://schemas.microsoft.com/office/powerpoint/2010/main" val="1265965622"/>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VIEW </a:t>
            </a:r>
            <a:r>
              <a:rPr lang="en-US" dirty="0">
                <a:solidFill>
                  <a:schemeClr val="tx1"/>
                </a:solidFill>
              </a:rPr>
              <a:t>EVERY DETAIL</a:t>
            </a:r>
          </a:p>
        </p:txBody>
      </p:sp>
      <p:sp>
        <p:nvSpPr>
          <p:cNvPr id="9" name="Rectangle 8"/>
          <p:cNvSpPr/>
          <p:nvPr/>
        </p:nvSpPr>
        <p:spPr>
          <a:xfrm>
            <a:off x="1019873" y="1009045"/>
            <a:ext cx="6434775"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The New Generation of DynaVue</a:t>
            </a:r>
            <a:r>
              <a:rPr lang="en-US" altLang="zh-TW" cap="all" dirty="0">
                <a:solidFill>
                  <a:srgbClr val="00529C"/>
                </a:solidFill>
                <a:ea typeface="Arial Unicode MS" panose="020B0604020202020204" pitchFamily="34" charset="-128"/>
                <a:cs typeface="Arial Unicode MS" panose="020B0604020202020204" pitchFamily="34" charset="-128"/>
              </a:rPr>
              <a:t>®</a:t>
            </a:r>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 Technology</a:t>
            </a:r>
          </a:p>
        </p:txBody>
      </p:sp>
      <p:sp>
        <p:nvSpPr>
          <p:cNvPr id="16" name="Rectangle 15">
            <a:extLst>
              <a:ext uri="{FF2B5EF4-FFF2-40B4-BE49-F238E27FC236}">
                <a16:creationId xmlns:a16="http://schemas.microsoft.com/office/drawing/2014/main" id="{898373A4-92C8-46B9-BC11-63611B6C45E1}"/>
              </a:ext>
            </a:extLst>
          </p:cNvPr>
          <p:cNvSpPr/>
          <p:nvPr/>
        </p:nvSpPr>
        <p:spPr>
          <a:xfrm>
            <a:off x="5162819" y="4548919"/>
            <a:ext cx="6745288" cy="430887"/>
          </a:xfrm>
          <a:prstGeom prst="rect">
            <a:avLst/>
          </a:prstGeom>
        </p:spPr>
        <p:txBody>
          <a:bodyPr wrap="square">
            <a:spAutoFit/>
          </a:bodyPr>
          <a:lstStyle/>
          <a:p>
            <a:pPr marL="342900" indent="-342900">
              <a:buClr>
                <a:srgbClr val="00499D"/>
              </a:buClr>
              <a:buFont typeface="Wingdings" panose="05000000000000000000" pitchFamily="2" charset="2"/>
              <a:buChar char="ü"/>
            </a:pPr>
            <a:r>
              <a:rPr lang="en-US" altLang="zh-TW" sz="2200" dirty="0">
                <a:solidFill>
                  <a:schemeClr val="tx1">
                    <a:lumMod val="75000"/>
                    <a:lumOff val="25000"/>
                  </a:schemeClr>
                </a:solidFill>
                <a:ea typeface="Arial Unicode MS" panose="020B0604020202020204" pitchFamily="34" charset="-128"/>
                <a:cs typeface="Arial Unicode MS" panose="020B0604020202020204" pitchFamily="34" charset="-128"/>
              </a:rPr>
              <a:t>4 touch modes: glove, stylus, water and finger mode.   </a:t>
            </a:r>
          </a:p>
        </p:txBody>
      </p:sp>
      <p:pic>
        <p:nvPicPr>
          <p:cNvPr id="3074" name="Picture 2" descr="C:\Users\iwi_lin\Desktop\Products\Z14I\Images\Pre-Images\Z14-7.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562527"/>
            <a:ext cx="4896120" cy="491447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單箭頭接點 5"/>
          <p:cNvCxnSpPr/>
          <p:nvPr/>
        </p:nvCxnSpPr>
        <p:spPr>
          <a:xfrm flipV="1">
            <a:off x="594817" y="2000251"/>
            <a:ext cx="1824668" cy="2508869"/>
          </a:xfrm>
          <a:prstGeom prst="straightConnector1">
            <a:avLst/>
          </a:prstGeom>
          <a:ln w="28575">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文字方塊 6"/>
          <p:cNvSpPr txBox="1"/>
          <p:nvPr/>
        </p:nvSpPr>
        <p:spPr>
          <a:xfrm>
            <a:off x="1326079" y="2970499"/>
            <a:ext cx="1560042" cy="707886"/>
          </a:xfrm>
          <a:prstGeom prst="rect">
            <a:avLst/>
          </a:prstGeom>
          <a:noFill/>
        </p:spPr>
        <p:txBody>
          <a:bodyPr wrap="none" rtlCol="0">
            <a:spAutoFit/>
          </a:bodyPr>
          <a:lstStyle/>
          <a:p>
            <a:pPr algn="ctr"/>
            <a:r>
              <a:rPr lang="en-US" altLang="zh-TW" sz="2000" b="1" dirty="0">
                <a:solidFill>
                  <a:schemeClr val="accent6">
                    <a:lumMod val="75000"/>
                  </a:schemeClr>
                </a:solidFill>
                <a:effectLst>
                  <a:outerShdw blurRad="38100" dist="38100" dir="2700000" algn="tl">
                    <a:srgbClr val="000000">
                      <a:alpha val="43137"/>
                    </a:srgbClr>
                  </a:outerShdw>
                </a:effectLst>
              </a:rPr>
              <a:t>14” FHD</a:t>
            </a:r>
          </a:p>
          <a:p>
            <a:r>
              <a:rPr lang="en-US" altLang="zh-TW" sz="2000" b="1" dirty="0">
                <a:solidFill>
                  <a:schemeClr val="accent6">
                    <a:lumMod val="75000"/>
                  </a:schemeClr>
                </a:solidFill>
                <a:effectLst>
                  <a:outerShdw blurRad="38100" dist="38100" dir="2700000" algn="tl">
                    <a:srgbClr val="000000">
                      <a:alpha val="43137"/>
                    </a:srgbClr>
                  </a:outerShdw>
                </a:effectLst>
              </a:rPr>
              <a:t> (1920x1080)</a:t>
            </a:r>
            <a:endParaRPr lang="zh-TW" altLang="en-US" sz="2000" b="1" dirty="0">
              <a:solidFill>
                <a:schemeClr val="accent6">
                  <a:lumMod val="75000"/>
                </a:schemeClr>
              </a:solidFill>
              <a:effectLst>
                <a:outerShdw blurRad="38100" dist="38100" dir="2700000" algn="tl">
                  <a:srgbClr val="000000">
                    <a:alpha val="43137"/>
                  </a:srgbClr>
                </a:outerShdw>
              </a:effectLst>
            </a:endParaRPr>
          </a:p>
        </p:txBody>
      </p:sp>
      <p:grpSp>
        <p:nvGrpSpPr>
          <p:cNvPr id="17" name="Group 2">
            <a:extLst>
              <a:ext uri="{FF2B5EF4-FFF2-40B4-BE49-F238E27FC236}">
                <a16:creationId xmlns:a16="http://schemas.microsoft.com/office/drawing/2014/main" id="{C67C5F07-32C7-4C25-B2CF-D2F697F8A671}"/>
              </a:ext>
            </a:extLst>
          </p:cNvPr>
          <p:cNvGrpSpPr/>
          <p:nvPr/>
        </p:nvGrpSpPr>
        <p:grpSpPr>
          <a:xfrm>
            <a:off x="4583877" y="1537743"/>
            <a:ext cx="7324229" cy="2710408"/>
            <a:chOff x="221420" y="3902793"/>
            <a:chExt cx="5759864" cy="2273441"/>
          </a:xfrm>
        </p:grpSpPr>
        <p:sp>
          <p:nvSpPr>
            <p:cNvPr id="18" name="Rectangle 17">
              <a:extLst>
                <a:ext uri="{FF2B5EF4-FFF2-40B4-BE49-F238E27FC236}">
                  <a16:creationId xmlns:a16="http://schemas.microsoft.com/office/drawing/2014/main" id="{01356167-9C3A-440E-940D-E051702DE313}"/>
                </a:ext>
              </a:extLst>
            </p:cNvPr>
            <p:cNvSpPr/>
            <p:nvPr/>
          </p:nvSpPr>
          <p:spPr>
            <a:xfrm>
              <a:off x="221420" y="3902793"/>
              <a:ext cx="5759864" cy="2273441"/>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TextBox 17">
              <a:extLst>
                <a:ext uri="{FF2B5EF4-FFF2-40B4-BE49-F238E27FC236}">
                  <a16:creationId xmlns:a16="http://schemas.microsoft.com/office/drawing/2014/main" id="{93EB5B10-B722-4B1D-8E23-13733813093F}"/>
                </a:ext>
              </a:extLst>
            </p:cNvPr>
            <p:cNvSpPr txBox="1"/>
            <p:nvPr/>
          </p:nvSpPr>
          <p:spPr>
            <a:xfrm>
              <a:off x="231842" y="3924255"/>
              <a:ext cx="1371600" cy="309789"/>
            </a:xfrm>
            <a:prstGeom prst="rect">
              <a:avLst/>
            </a:prstGeom>
            <a:solidFill>
              <a:srgbClr val="00529C"/>
            </a:solidFill>
          </p:spPr>
          <p:style>
            <a:lnRef idx="0">
              <a:schemeClr val="accent1"/>
            </a:lnRef>
            <a:fillRef idx="3">
              <a:schemeClr val="accent1"/>
            </a:fillRef>
            <a:effectRef idx="3">
              <a:schemeClr val="accent1"/>
            </a:effectRef>
            <a:fontRef idx="minor">
              <a:schemeClr val="lt1"/>
            </a:fontRef>
          </p:style>
          <p:txBody>
            <a:bodyPr wrap="square" rtlCol="0" anchor="ctr">
              <a:spAutoFit/>
            </a:bodyPr>
            <a:lstStyle/>
            <a:p>
              <a:r>
                <a:rPr lang="en-US" b="1" dirty="0">
                  <a:solidFill>
                    <a:prstClr val="white"/>
                  </a:solidFill>
                  <a:latin typeface="Century Gothic" panose="020B0502020202020204" pitchFamily="34" charset="0"/>
                </a:rPr>
                <a:t>WHY FHD?</a:t>
              </a:r>
            </a:p>
          </p:txBody>
        </p:sp>
        <p:sp>
          <p:nvSpPr>
            <p:cNvPr id="20" name="Rectangle 7">
              <a:extLst>
                <a:ext uri="{FF2B5EF4-FFF2-40B4-BE49-F238E27FC236}">
                  <a16:creationId xmlns:a16="http://schemas.microsoft.com/office/drawing/2014/main" id="{DC532FFA-786F-43A7-94F5-40DA7BA49930}"/>
                </a:ext>
              </a:extLst>
            </p:cNvPr>
            <p:cNvSpPr/>
            <p:nvPr/>
          </p:nvSpPr>
          <p:spPr>
            <a:xfrm>
              <a:off x="462928" y="4269594"/>
              <a:ext cx="5518356" cy="1884549"/>
            </a:xfrm>
            <a:prstGeom prst="rect">
              <a:avLst/>
            </a:prstGeom>
          </p:spPr>
          <p:txBody>
            <a:bodyPr wrap="square">
              <a:spAutoFit/>
            </a:bodyPr>
            <a:lstStyle/>
            <a:p>
              <a:pPr marL="285750" indent="-285750">
                <a:buClr>
                  <a:srgbClr val="00499D"/>
                </a:buClr>
                <a:buFont typeface="Arial" panose="020B0604020202020204" pitchFamily="34" charset="0"/>
                <a:buChar char="•"/>
              </a:pPr>
              <a:r>
                <a:rPr lang="en-US" altLang="zh-TW" sz="2000" dirty="0">
                  <a:solidFill>
                    <a:srgbClr val="000000"/>
                  </a:solidFill>
                  <a:cs typeface="Calibri" panose="020F0502020204030204" pitchFamily="34" charset="0"/>
                </a:rPr>
                <a:t>Image is made by lines of pixels along the vertical and horizontal axis:</a:t>
              </a:r>
            </a:p>
            <a:p>
              <a:pPr marL="742950" lvl="1" indent="-285750">
                <a:buClr>
                  <a:srgbClr val="00499D"/>
                </a:buClr>
                <a:buFont typeface="Arial" panose="020B0604020202020204" pitchFamily="34" charset="0"/>
                <a:buChar char="•"/>
              </a:pPr>
              <a:r>
                <a:rPr lang="en-US" sz="2000" dirty="0">
                  <a:solidFill>
                    <a:prstClr val="black"/>
                  </a:solidFill>
                  <a:cs typeface="Calibri" panose="020F0502020204030204" pitchFamily="34" charset="0"/>
                </a:rPr>
                <a:t>HD: 768p (1366 x 768 – approximately 1 million total pixels)</a:t>
              </a:r>
            </a:p>
            <a:p>
              <a:pPr marL="742950" lvl="1" indent="-285750">
                <a:buClr>
                  <a:srgbClr val="00499D"/>
                </a:buClr>
                <a:buFont typeface="Arial" panose="020B0604020202020204" pitchFamily="34" charset="0"/>
                <a:buChar char="•"/>
              </a:pPr>
              <a:r>
                <a:rPr lang="en-US" sz="2000" b="1" dirty="0">
                  <a:solidFill>
                    <a:prstClr val="black"/>
                  </a:solidFill>
                  <a:cs typeface="Calibri" panose="020F0502020204030204" pitchFamily="34" charset="0"/>
                </a:rPr>
                <a:t>Full HD:</a:t>
              </a:r>
              <a:r>
                <a:rPr lang="en-US" sz="2000" dirty="0">
                  <a:solidFill>
                    <a:prstClr val="black"/>
                  </a:solidFill>
                  <a:cs typeface="Calibri" panose="020F0502020204030204" pitchFamily="34" charset="0"/>
                </a:rPr>
                <a:t> </a:t>
              </a:r>
              <a:r>
                <a:rPr lang="en-US" sz="2000" b="1" dirty="0">
                  <a:solidFill>
                    <a:srgbClr val="00529C"/>
                  </a:solidFill>
                  <a:cs typeface="Calibri" panose="020F0502020204030204" pitchFamily="34" charset="0"/>
                </a:rPr>
                <a:t>1080p</a:t>
              </a:r>
              <a:r>
                <a:rPr lang="en-US" sz="2000" dirty="0">
                  <a:solidFill>
                    <a:prstClr val="black"/>
                  </a:solidFill>
                  <a:cs typeface="Calibri" panose="020F0502020204030204" pitchFamily="34" charset="0"/>
                </a:rPr>
                <a:t> (1920 x 1080 – approximately </a:t>
              </a:r>
              <a:r>
                <a:rPr lang="en-US" sz="2000" b="1" dirty="0">
                  <a:solidFill>
                    <a:srgbClr val="00529C"/>
                  </a:solidFill>
                  <a:cs typeface="Calibri" panose="020F0502020204030204" pitchFamily="34" charset="0"/>
                </a:rPr>
                <a:t>2 million</a:t>
              </a:r>
              <a:r>
                <a:rPr lang="en-US" sz="2000" dirty="0">
                  <a:solidFill>
                    <a:prstClr val="black"/>
                  </a:solidFill>
                  <a:cs typeface="Calibri" panose="020F0502020204030204" pitchFamily="34" charset="0"/>
                </a:rPr>
                <a:t> total pixels)</a:t>
              </a:r>
            </a:p>
            <a:p>
              <a:pPr marL="285750" indent="-285750">
                <a:buClr>
                  <a:srgbClr val="00499D"/>
                </a:buClr>
                <a:buFont typeface="Arial" panose="020B0604020202020204" pitchFamily="34" charset="0"/>
                <a:buChar char="•"/>
              </a:pPr>
              <a:r>
                <a:rPr lang="en-US" sz="2000" b="1" dirty="0">
                  <a:solidFill>
                    <a:prstClr val="black"/>
                  </a:solidFill>
                  <a:cs typeface="Calibri" panose="020F0502020204030204" pitchFamily="34" charset="0"/>
                </a:rPr>
                <a:t>Full HD is the standard resolution</a:t>
              </a:r>
              <a:r>
                <a:rPr lang="en-US" sz="2000" dirty="0">
                  <a:solidFill>
                    <a:prstClr val="black"/>
                  </a:solidFill>
                  <a:cs typeface="Calibri" panose="020F0502020204030204" pitchFamily="34" charset="0"/>
                </a:rPr>
                <a:t> for the most HD videos now.</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807" y="2777853"/>
            <a:ext cx="11271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0446" y="5038597"/>
            <a:ext cx="1307398" cy="130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262" y="5041385"/>
            <a:ext cx="1313903" cy="126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0" b="82442" l="10000" r="90000">
                        <a14:foregroundMark x1="25000" y1="25869" x2="25000" y2="25869"/>
                        <a14:foregroundMark x1="32967" y1="30116" x2="32967" y2="30116"/>
                        <a14:foregroundMark x1="48352" y1="30888" x2="48352" y2="30888"/>
                        <a14:foregroundMark x1="72527" y1="31660" x2="72527" y2="31660"/>
                        <a14:foregroundMark x1="72802" y1="54054" x2="72802" y2="54054"/>
                        <a14:foregroundMark x1="65934" y1="57915" x2="65934" y2="57915"/>
                      </a14:backgroundRemoval>
                    </a14:imgEffect>
                    <a14:imgEffect>
                      <a14:saturation sat="300000"/>
                    </a14:imgEffect>
                  </a14:imgLayer>
                </a14:imgProps>
              </a:ext>
              <a:ext uri="{28A0092B-C50C-407E-A947-70E740481C1C}">
                <a14:useLocalDpi xmlns:a14="http://schemas.microsoft.com/office/drawing/2010/main" val="0"/>
              </a:ext>
            </a:extLst>
          </a:blip>
          <a:srcRect b="11709"/>
          <a:stretch/>
        </p:blipFill>
        <p:spPr bwMode="auto">
          <a:xfrm>
            <a:off x="8465272" y="147065"/>
            <a:ext cx="2082418" cy="1308219"/>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5667" y="5080238"/>
            <a:ext cx="1245724" cy="120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7632" y="5065765"/>
            <a:ext cx="1274671" cy="121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49571"/>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5D7ACE5-701B-3620-17F2-29E6C2BC9666}"/>
              </a:ext>
            </a:extLst>
          </p:cNvPr>
          <p:cNvSpPr>
            <a:spLocks noGrp="1"/>
          </p:cNvSpPr>
          <p:nvPr>
            <p:ph sz="quarter" idx="10"/>
          </p:nvPr>
        </p:nvSpPr>
        <p:spPr/>
        <p:txBody>
          <a:bodyPr/>
          <a:lstStyle/>
          <a:p>
            <a:r>
              <a:rPr lang="en-US" altLang="zh-TW" dirty="0">
                <a:ea typeface="微軟正黑體" panose="020B0604030504040204" pitchFamily="34" charset="-120"/>
              </a:rPr>
              <a:t>NON-STOP </a:t>
            </a:r>
            <a:r>
              <a:rPr lang="en-US" altLang="zh-TW" dirty="0">
                <a:solidFill>
                  <a:schemeClr val="tx1"/>
                </a:solidFill>
                <a:ea typeface="微軟正黑體" panose="020B0604030504040204" pitchFamily="34" charset="-120"/>
              </a:rPr>
              <a:t>MOBILITY</a:t>
            </a:r>
            <a:endParaRPr lang="zh-TW" altLang="en-US" dirty="0">
              <a:solidFill>
                <a:schemeClr val="tx1"/>
              </a:solidFill>
              <a:ea typeface="微軟正黑體" panose="020B0604030504040204" pitchFamily="34" charset="-120"/>
            </a:endParaRPr>
          </a:p>
        </p:txBody>
      </p:sp>
      <p:sp>
        <p:nvSpPr>
          <p:cNvPr id="4" name="矩形 2">
            <a:extLst>
              <a:ext uri="{FF2B5EF4-FFF2-40B4-BE49-F238E27FC236}">
                <a16:creationId xmlns:a16="http://schemas.microsoft.com/office/drawing/2014/main" id="{D39FF02A-B355-D548-7911-95834F02EF99}"/>
              </a:ext>
            </a:extLst>
          </p:cNvPr>
          <p:cNvSpPr/>
          <p:nvPr/>
        </p:nvSpPr>
        <p:spPr>
          <a:xfrm>
            <a:off x="1047650" y="936526"/>
            <a:ext cx="3948645" cy="369332"/>
          </a:xfrm>
          <a:prstGeom prst="rect">
            <a:avLst/>
          </a:prstGeom>
        </p:spPr>
        <p:txBody>
          <a:bodyPr wrap="none">
            <a:spAutoFit/>
          </a:bodyPr>
          <a:lstStyle/>
          <a:p>
            <a:r>
              <a:rPr lang="en-US" altLang="zh-TW" cap="all" dirty="0">
                <a:solidFill>
                  <a:srgbClr val="00529C"/>
                </a:solidFill>
                <a:ea typeface="Arial Unicode MS" panose="020B0604020202020204" pitchFamily="34" charset="-128"/>
              </a:rPr>
              <a:t>Easy battery swappable capabilities</a:t>
            </a:r>
          </a:p>
        </p:txBody>
      </p:sp>
      <p:sp>
        <p:nvSpPr>
          <p:cNvPr id="8" name="內容版面配置區 2">
            <a:extLst>
              <a:ext uri="{FF2B5EF4-FFF2-40B4-BE49-F238E27FC236}">
                <a16:creationId xmlns:a16="http://schemas.microsoft.com/office/drawing/2014/main" id="{AE195A03-9501-6B36-B49A-A8456EF06B83}"/>
              </a:ext>
            </a:extLst>
          </p:cNvPr>
          <p:cNvSpPr txBox="1">
            <a:spLocks/>
          </p:cNvSpPr>
          <p:nvPr/>
        </p:nvSpPr>
        <p:spPr>
          <a:xfrm>
            <a:off x="1047649" y="1508026"/>
            <a:ext cx="4804511" cy="3699594"/>
          </a:xfrm>
          <a:prstGeom prst="rect">
            <a:avLst/>
          </a:prstGeom>
        </p:spPr>
        <p:txBody>
          <a:bodyPr/>
          <a:lstStyle>
            <a:lvl1pPr marL="0" indent="0" algn="l" defTabSz="914400" rtl="0" eaLnBrk="1" latinLnBrk="0" hangingPunct="1">
              <a:spcBef>
                <a:spcPct val="20000"/>
              </a:spcBef>
              <a:buFontTx/>
              <a:buNone/>
              <a:defRPr sz="2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Tx/>
              <a:buNone/>
              <a:defRPr sz="20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FontTx/>
              <a:buNone/>
              <a:defRPr sz="18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FontTx/>
              <a:buNone/>
              <a:defRPr sz="16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FontTx/>
              <a:buNone/>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3800"/>
              </a:lnSpc>
              <a:buClr>
                <a:srgbClr val="00499D"/>
              </a:buClr>
            </a:pPr>
            <a:r>
              <a:rPr lang="en-US" altLang="zh-TW" sz="3200" b="1" dirty="0">
                <a:solidFill>
                  <a:srgbClr val="00499D"/>
                </a:solidFill>
                <a:ea typeface="微軟正黑體" panose="020B0604030504040204" pitchFamily="34" charset="-120"/>
              </a:rPr>
              <a:t>Zero Downtime with </a:t>
            </a:r>
            <a:br>
              <a:rPr lang="en-US" altLang="zh-TW" sz="3200" b="1" dirty="0">
                <a:solidFill>
                  <a:srgbClr val="00499D"/>
                </a:solidFill>
                <a:ea typeface="微軟正黑體" panose="020B0604030504040204" pitchFamily="34" charset="-120"/>
              </a:rPr>
            </a:br>
            <a:r>
              <a:rPr lang="en-US" altLang="zh-TW" sz="3200" b="1" dirty="0">
                <a:solidFill>
                  <a:srgbClr val="00499D"/>
                </a:solidFill>
                <a:ea typeface="微軟正黑體" panose="020B0604030504040204" pitchFamily="34" charset="-120"/>
              </a:rPr>
              <a:t>Hot-Swappable Technology</a:t>
            </a:r>
          </a:p>
          <a:p>
            <a:pPr>
              <a:buClr>
                <a:srgbClr val="00499D"/>
              </a:buClr>
            </a:pPr>
            <a:endParaRPr lang="en-US" altLang="zh-TW" sz="3200" dirty="0">
              <a:ea typeface="微軟正黑體" panose="020B0604030504040204" pitchFamily="34" charset="-120"/>
            </a:endParaRPr>
          </a:p>
          <a:p>
            <a:pPr marL="342900" indent="-342900">
              <a:buClr>
                <a:srgbClr val="00499D"/>
              </a:buClr>
              <a:buFont typeface="Arial" panose="020B0604020202020204" pitchFamily="34" charset="0"/>
              <a:buChar char="•"/>
            </a:pPr>
            <a:endParaRPr lang="en-US" altLang="zh-TW" sz="3200" b="1" dirty="0">
              <a:solidFill>
                <a:srgbClr val="00499D"/>
              </a:solidFill>
              <a:ea typeface="微軟正黑體" panose="020B0604030504040204" pitchFamily="34" charset="-120"/>
            </a:endParaRPr>
          </a:p>
          <a:p>
            <a:pPr>
              <a:lnSpc>
                <a:spcPts val="3800"/>
              </a:lnSpc>
              <a:buClr>
                <a:srgbClr val="00499D"/>
              </a:buClr>
            </a:pPr>
            <a:endParaRPr lang="en-US" altLang="zh-TW" sz="3200" b="1" dirty="0">
              <a:solidFill>
                <a:srgbClr val="00499D"/>
              </a:solidFill>
              <a:ea typeface="微軟正黑體" panose="020B0604030504040204" pitchFamily="34" charset="-120"/>
            </a:endParaRPr>
          </a:p>
        </p:txBody>
      </p:sp>
      <p:pic>
        <p:nvPicPr>
          <p:cNvPr id="7" name="Picture 4">
            <a:extLst>
              <a:ext uri="{FF2B5EF4-FFF2-40B4-BE49-F238E27FC236}">
                <a16:creationId xmlns:a16="http://schemas.microsoft.com/office/drawing/2014/main" id="{A737C58D-80C8-CC0D-6509-7A25EC7EA9B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051" b="93939" l="1786" r="100000">
                        <a14:foregroundMark x1="79167" y1="14141" x2="79167" y2="14141"/>
                      </a14:backgroundRemoval>
                    </a14:imgEffect>
                  </a14:imgLayer>
                </a14:imgProps>
              </a:ext>
            </a:extLst>
          </a:blip>
          <a:stretch>
            <a:fillRect/>
          </a:stretch>
        </p:blipFill>
        <p:spPr>
          <a:xfrm>
            <a:off x="6096000" y="4813645"/>
            <a:ext cx="2426071" cy="1429648"/>
          </a:xfrm>
          <a:prstGeom prst="rect">
            <a:avLst/>
          </a:prstGeom>
          <a:ln>
            <a:noFill/>
          </a:ln>
          <a:effectLst>
            <a:outerShdw blurRad="292100" dist="139700" dir="2700000" algn="tl" rotWithShape="0">
              <a:srgbClr val="333333">
                <a:alpha val="65000"/>
              </a:srgbClr>
            </a:outerShdw>
          </a:effectLst>
        </p:spPr>
      </p:pic>
      <p:pic>
        <p:nvPicPr>
          <p:cNvPr id="10" name="Picture 2" descr="C:\Users\iwi_lin\Desktop\Website Images &amp; Elements\Z14I\Images\PNG\DSC00889.png">
            <a:extLst>
              <a:ext uri="{FF2B5EF4-FFF2-40B4-BE49-F238E27FC236}">
                <a16:creationId xmlns:a16="http://schemas.microsoft.com/office/drawing/2014/main" id="{1F6956BB-6D47-BB07-BA8E-63CC883FFAF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96748" y="1121192"/>
            <a:ext cx="5039488" cy="408642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7DD9E9F2-BFF3-9C75-791C-B91064B23272}"/>
              </a:ext>
            </a:extLst>
          </p:cNvPr>
          <p:cNvSpPr>
            <a:spLocks noGrp="1"/>
          </p:cNvSpPr>
          <p:nvPr>
            <p:ph sz="quarter" idx="11"/>
          </p:nvPr>
        </p:nvSpPr>
        <p:spPr>
          <a:xfrm>
            <a:off x="998060" y="2888343"/>
            <a:ext cx="4854100" cy="3354950"/>
          </a:xfrm>
        </p:spPr>
        <p:txBody>
          <a:bodyPr/>
          <a:lstStyle/>
          <a:p>
            <a:pPr>
              <a:buClr>
                <a:schemeClr val="tx1">
                  <a:lumMod val="75000"/>
                  <a:lumOff val="25000"/>
                </a:schemeClr>
              </a:buClr>
            </a:pPr>
            <a:r>
              <a:rPr lang="en-US" sz="2800" dirty="0"/>
              <a:t>What’s more, with an ultra-long battery life of </a:t>
            </a:r>
            <a:r>
              <a:rPr lang="en-US" sz="2800" b="1" dirty="0">
                <a:solidFill>
                  <a:srgbClr val="00499D"/>
                </a:solidFill>
              </a:rPr>
              <a:t>21.5 hours</a:t>
            </a:r>
            <a:r>
              <a:rPr lang="en-US" sz="2800" dirty="0"/>
              <a:t> and </a:t>
            </a:r>
            <a:br>
              <a:rPr lang="en-US" sz="2800" dirty="0"/>
            </a:br>
            <a:r>
              <a:rPr lang="en-US" sz="2800" dirty="0"/>
              <a:t>5 minutes of bridge time in between battery changes, data loss and downtime are non-issues.</a:t>
            </a:r>
          </a:p>
        </p:txBody>
      </p:sp>
    </p:spTree>
    <p:extLst>
      <p:ext uri="{BB962C8B-B14F-4D97-AF65-F5344CB8AC3E}">
        <p14:creationId xmlns:p14="http://schemas.microsoft.com/office/powerpoint/2010/main" val="2241862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5D7ACE5-701B-3620-17F2-29E6C2BC9666}"/>
              </a:ext>
            </a:extLst>
          </p:cNvPr>
          <p:cNvSpPr>
            <a:spLocks noGrp="1"/>
          </p:cNvSpPr>
          <p:nvPr>
            <p:ph sz="quarter" idx="10"/>
          </p:nvPr>
        </p:nvSpPr>
        <p:spPr/>
        <p:txBody>
          <a:bodyPr/>
          <a:lstStyle/>
          <a:p>
            <a:r>
              <a:rPr lang="en-US" altLang="zh-TW" dirty="0">
                <a:ea typeface="微軟正黑體" panose="020B0604030504040204" pitchFamily="34" charset="-120"/>
              </a:rPr>
              <a:t>BATTERY CHARGING </a:t>
            </a:r>
            <a:r>
              <a:rPr lang="en-US" altLang="zh-TW" dirty="0">
                <a:solidFill>
                  <a:schemeClr val="tx1"/>
                </a:solidFill>
                <a:ea typeface="微軟正黑體" panose="020B0604030504040204" pitchFamily="34" charset="-120"/>
              </a:rPr>
              <a:t>PROTECTION</a:t>
            </a:r>
            <a:endParaRPr lang="zh-TW" altLang="en-US" dirty="0">
              <a:solidFill>
                <a:schemeClr val="tx1"/>
              </a:solidFill>
              <a:ea typeface="微軟正黑體" panose="020B0604030504040204" pitchFamily="34" charset="-120"/>
            </a:endParaRPr>
          </a:p>
        </p:txBody>
      </p:sp>
      <p:sp>
        <p:nvSpPr>
          <p:cNvPr id="3" name="內容版面配置區 2">
            <a:extLst>
              <a:ext uri="{FF2B5EF4-FFF2-40B4-BE49-F238E27FC236}">
                <a16:creationId xmlns:a16="http://schemas.microsoft.com/office/drawing/2014/main" id="{E1032482-0B3B-11A8-A353-AFFAC99EADDB}"/>
              </a:ext>
            </a:extLst>
          </p:cNvPr>
          <p:cNvSpPr>
            <a:spLocks noGrp="1"/>
          </p:cNvSpPr>
          <p:nvPr>
            <p:ph sz="quarter" idx="11"/>
          </p:nvPr>
        </p:nvSpPr>
        <p:spPr>
          <a:xfrm>
            <a:off x="998538" y="1190444"/>
            <a:ext cx="9174162" cy="4793795"/>
          </a:xfrm>
        </p:spPr>
        <p:txBody>
          <a:bodyPr/>
          <a:lstStyle/>
          <a:p>
            <a:r>
              <a:rPr lang="en-US" altLang="zh-TW" sz="2200" dirty="0">
                <a:ea typeface="微軟正黑體" panose="020B0604030504040204" pitchFamily="34" charset="-120"/>
              </a:rPr>
              <a:t>To reduce battery aging, Durabook has developed four battery charging modes with enhanced charging algorithms for our customers to choose from. </a:t>
            </a:r>
            <a:br>
              <a:rPr lang="en-US" altLang="zh-TW" sz="1800" dirty="0">
                <a:ea typeface="微軟正黑體" panose="020B0604030504040204" pitchFamily="34" charset="-120"/>
              </a:rPr>
            </a:br>
            <a:br>
              <a:rPr lang="en-US" altLang="zh-TW" sz="1800" dirty="0">
                <a:ea typeface="微軟正黑體" panose="020B0604030504040204" pitchFamily="34" charset="-120"/>
              </a:rPr>
            </a:br>
            <a:r>
              <a:rPr lang="en-US" altLang="zh-TW" b="1" dirty="0">
                <a:ea typeface="微軟正黑體" panose="020B0604030504040204" pitchFamily="34" charset="-120"/>
              </a:rPr>
              <a:t>4 Battery modes:</a:t>
            </a:r>
          </a:p>
          <a:p>
            <a:pPr marL="457200" indent="-457200">
              <a:buFont typeface="Arial" panose="020B0604020202020204" pitchFamily="34" charset="0"/>
              <a:buChar char="•"/>
            </a:pPr>
            <a:r>
              <a:rPr lang="en-US" altLang="zh-TW" sz="2000" b="1" dirty="0">
                <a:ea typeface="微軟正黑體" panose="020B0604030504040204" pitchFamily="34" charset="-120"/>
              </a:rPr>
              <a:t>Regular Mode</a:t>
            </a:r>
            <a:br>
              <a:rPr lang="en-US" altLang="zh-TW" sz="2000" dirty="0">
                <a:ea typeface="微軟正黑體" panose="020B0604030504040204" pitchFamily="34" charset="-120"/>
              </a:rPr>
            </a:br>
            <a:r>
              <a:rPr lang="en-US" sz="1800" dirty="0">
                <a:effectLst/>
                <a:ea typeface="微軟正黑體" panose="020B0604030504040204" pitchFamily="34" charset="-120"/>
              </a:rPr>
              <a:t>In this mode the battery will be fully charged.</a:t>
            </a:r>
            <a:endParaRPr lang="en-US" altLang="zh-TW" dirty="0">
              <a:ea typeface="微軟正黑體" panose="020B0604030504040204" pitchFamily="34" charset="-120"/>
            </a:endParaRPr>
          </a:p>
          <a:p>
            <a:pPr marL="457200" indent="-457200">
              <a:buFont typeface="Arial" panose="020B0604020202020204" pitchFamily="34" charset="0"/>
              <a:buChar char="•"/>
            </a:pPr>
            <a:r>
              <a:rPr lang="en-US" altLang="zh-TW" sz="2000" b="1" dirty="0">
                <a:ea typeface="微軟正黑體" panose="020B0604030504040204" pitchFamily="34" charset="-120"/>
              </a:rPr>
              <a:t>Optimized Battery Charging (OBC)</a:t>
            </a:r>
            <a:br>
              <a:rPr lang="en-US" altLang="zh-TW" sz="2000" dirty="0">
                <a:ea typeface="微軟正黑體" panose="020B0604030504040204" pitchFamily="34" charset="-120"/>
              </a:rPr>
            </a:br>
            <a:r>
              <a:rPr lang="en-US" sz="1800" dirty="0">
                <a:effectLst/>
                <a:ea typeface="微軟正黑體" panose="020B0604030504040204" pitchFamily="34" charset="-120"/>
              </a:rPr>
              <a:t>Battery charging will stop at 80% to reduce battery aging.</a:t>
            </a:r>
            <a:endParaRPr lang="en-US" altLang="zh-TW" sz="2000" dirty="0">
              <a:highlight>
                <a:srgbClr val="FFFF00"/>
              </a:highlight>
              <a:ea typeface="微軟正黑體" panose="020B0604030504040204" pitchFamily="34" charset="-120"/>
            </a:endParaRPr>
          </a:p>
          <a:p>
            <a:pPr marL="457200" indent="-457200">
              <a:buFont typeface="Arial" panose="020B0604020202020204" pitchFamily="34" charset="0"/>
              <a:buChar char="•"/>
            </a:pPr>
            <a:r>
              <a:rPr lang="en-US" altLang="zh-TW" sz="2000" b="1" dirty="0">
                <a:ea typeface="微軟正黑體" panose="020B0604030504040204" pitchFamily="34" charset="-120"/>
              </a:rPr>
              <a:t>Temperature Control Mode (TCM) </a:t>
            </a:r>
            <a:br>
              <a:rPr lang="en-US" altLang="zh-TW" sz="2000" dirty="0">
                <a:ea typeface="微軟正黑體" panose="020B0604030504040204" pitchFamily="34" charset="-120"/>
              </a:rPr>
            </a:br>
            <a:r>
              <a:rPr lang="en-US" altLang="zh-TW" sz="1800" dirty="0">
                <a:ea typeface="微軟正黑體" panose="020B0604030504040204" pitchFamily="34" charset="-120"/>
              </a:rPr>
              <a:t>To extend the lifetime of the battery, charging is</a:t>
            </a:r>
            <a:br>
              <a:rPr lang="en-US" altLang="zh-TW" sz="1800" dirty="0">
                <a:ea typeface="微軟正黑體" panose="020B0604030504040204" pitchFamily="34" charset="-120"/>
              </a:rPr>
            </a:br>
            <a:r>
              <a:rPr lang="en-US" altLang="zh-TW" sz="1800" dirty="0">
                <a:ea typeface="微軟正黑體" panose="020B0604030504040204" pitchFamily="34" charset="-120"/>
              </a:rPr>
              <a:t>enhanced based on DURABOOK intelligent algorithm </a:t>
            </a:r>
            <a:br>
              <a:rPr lang="en-US" altLang="zh-TW" sz="1800" dirty="0">
                <a:ea typeface="微軟正黑體" panose="020B0604030504040204" pitchFamily="34" charset="-120"/>
              </a:rPr>
            </a:br>
            <a:r>
              <a:rPr lang="en-US" altLang="zh-TW" sz="1800" dirty="0">
                <a:ea typeface="微軟正黑體" panose="020B0604030504040204" pitchFamily="34" charset="-120"/>
              </a:rPr>
              <a:t>and battery temperature.</a:t>
            </a:r>
          </a:p>
          <a:p>
            <a:pPr marL="457200" indent="-457200">
              <a:buFont typeface="Arial" panose="020B0604020202020204" pitchFamily="34" charset="0"/>
              <a:buChar char="•"/>
            </a:pPr>
            <a:r>
              <a:rPr lang="en-US" altLang="zh-TW" sz="2000" b="1" dirty="0">
                <a:ea typeface="微軟正黑體" panose="020B0604030504040204" pitchFamily="34" charset="-120"/>
              </a:rPr>
              <a:t>DURA² Charging (D2C)</a:t>
            </a:r>
            <a:br>
              <a:rPr lang="en-US" altLang="zh-TW" sz="2000" dirty="0">
                <a:ea typeface="微軟正黑體" panose="020B0604030504040204" pitchFamily="34" charset="-120"/>
              </a:rPr>
            </a:br>
            <a:r>
              <a:rPr lang="en-US" altLang="zh-TW" sz="1800" dirty="0">
                <a:ea typeface="微軟正黑體" panose="020B0604030504040204" pitchFamily="34" charset="-120"/>
              </a:rPr>
              <a:t>To maximize battery performance and lifespan, charging</a:t>
            </a:r>
            <a:br>
              <a:rPr lang="en-US" altLang="zh-TW" sz="1800" dirty="0">
                <a:ea typeface="微軟正黑體" panose="020B0604030504040204" pitchFamily="34" charset="-120"/>
              </a:rPr>
            </a:br>
            <a:r>
              <a:rPr lang="en-US" altLang="zh-TW" sz="1800" dirty="0">
                <a:ea typeface="微軟正黑體" panose="020B0604030504040204" pitchFamily="34" charset="-120"/>
              </a:rPr>
              <a:t>is enhanced based on DURABOOK intelligent algorithm </a:t>
            </a:r>
            <a:br>
              <a:rPr lang="en-US" altLang="zh-TW" sz="1800" dirty="0">
                <a:ea typeface="微軟正黑體" panose="020B0604030504040204" pitchFamily="34" charset="-120"/>
              </a:rPr>
            </a:br>
            <a:r>
              <a:rPr lang="en-US" altLang="zh-TW" sz="1800" dirty="0">
                <a:ea typeface="微軟正黑體" panose="020B0604030504040204" pitchFamily="34" charset="-120"/>
              </a:rPr>
              <a:t>and battery temperature. Battery charging will stop at 80%.</a:t>
            </a:r>
          </a:p>
        </p:txBody>
      </p:sp>
      <p:pic>
        <p:nvPicPr>
          <p:cNvPr id="7" name="Picture 6" descr="A computer with a blue flower on the screen&#10;&#10;Description automatically generated">
            <a:extLst>
              <a:ext uri="{FF2B5EF4-FFF2-40B4-BE49-F238E27FC236}">
                <a16:creationId xmlns:a16="http://schemas.microsoft.com/office/drawing/2014/main" id="{760259FE-3035-5672-D096-056123DC08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4151" y="2779111"/>
            <a:ext cx="3618849" cy="3060214"/>
          </a:xfrm>
          <a:prstGeom prst="rect">
            <a:avLst/>
          </a:prstGeom>
          <a:effectLst>
            <a:reflection blurRad="6350" stA="52000" endA="300" endPos="35000" dir="5400000" sy="-100000" algn="bl" rotWithShape="0"/>
          </a:effectLst>
        </p:spPr>
      </p:pic>
      <p:pic>
        <p:nvPicPr>
          <p:cNvPr id="8" name="Picture 4" descr="Vector stop screwdriver tuning icon collage is organized from randomized recursive stop screwdriver tuning items. New Feature dirty blue round stamp seal.">
            <a:extLst>
              <a:ext uri="{FF2B5EF4-FFF2-40B4-BE49-F238E27FC236}">
                <a16:creationId xmlns:a16="http://schemas.microsoft.com/office/drawing/2014/main" id="{262135D4-5F15-0C2B-A02B-A290EB383EC8}"/>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ackgroundRemoval t="10000" b="91250" l="3871" r="94194">
                        <a14:foregroundMark x1="55161" y1="12083" x2="42581" y2="10000"/>
                        <a14:foregroundMark x1="42581" y1="90000" x2="53226" y2="90000"/>
                        <a14:foregroundMark x1="82581" y1="27917" x2="90968" y2="45417"/>
                        <a14:foregroundMark x1="10968" y1="53333" x2="7097" y2="74583"/>
                        <a14:foregroundMark x1="7097" y1="74583" x2="7419" y2="74583"/>
                        <a14:foregroundMark x1="3871" y1="57083" x2="6774" y2="75417"/>
                        <a14:foregroundMark x1="88387" y1="26667" x2="92258" y2="42500"/>
                        <a14:foregroundMark x1="87742" y1="25000" x2="92903" y2="43333"/>
                        <a14:foregroundMark x1="4194" y1="54167" x2="7419" y2="72083"/>
                        <a14:foregroundMark x1="89355" y1="26250" x2="94194" y2="44167"/>
                        <a14:foregroundMark x1="90000" y1="26250" x2="87097" y2="25417"/>
                        <a14:foregroundMark x1="35806" y1="87917" x2="52581" y2="91250"/>
                        <a14:foregroundMark x1="52581" y1="91250" x2="53871" y2="90833"/>
                        <a14:foregroundMark x1="9677" y1="75417" x2="7742" y2="75417"/>
                        <a14:foregroundMark x1="21935" y1="72500" x2="20323" y2="71250"/>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rot="1586298">
            <a:off x="9531832" y="1706094"/>
            <a:ext cx="2374782" cy="183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9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sz="quarter" idx="10"/>
          </p:nvPr>
        </p:nvSpPr>
        <p:spPr>
          <a:xfrm>
            <a:off x="998059" y="465826"/>
            <a:ext cx="10195883" cy="571500"/>
          </a:xfrm>
        </p:spPr>
        <p:txBody>
          <a:bodyPr/>
          <a:lstStyle/>
          <a:p>
            <a:r>
              <a:rPr lang="en-US" dirty="0">
                <a:ea typeface="微軟正黑體" panose="020B0604030504040204" pitchFamily="34" charset="-120"/>
              </a:rPr>
              <a:t>MILITARY-GRADE </a:t>
            </a:r>
            <a:r>
              <a:rPr lang="en-US" dirty="0">
                <a:solidFill>
                  <a:schemeClr val="tx1"/>
                </a:solidFill>
                <a:ea typeface="微軟正黑體" panose="020B0604030504040204" pitchFamily="34" charset="-120"/>
              </a:rPr>
              <a:t>LEVEL</a:t>
            </a:r>
            <a:r>
              <a:rPr lang="en-US" dirty="0">
                <a:ea typeface="微軟正黑體" panose="020B0604030504040204" pitchFamily="34" charset="-120"/>
              </a:rPr>
              <a:t> </a:t>
            </a:r>
            <a:r>
              <a:rPr lang="en-US" dirty="0">
                <a:solidFill>
                  <a:schemeClr val="bg1"/>
                </a:solidFill>
                <a:ea typeface="微軟正黑體" panose="020B0604030504040204" pitchFamily="34" charset="-120"/>
              </a:rPr>
              <a:t>SECURITY</a:t>
            </a:r>
          </a:p>
        </p:txBody>
      </p:sp>
      <p:sp>
        <p:nvSpPr>
          <p:cNvPr id="5" name="Rectangle 4">
            <a:extLst>
              <a:ext uri="{FF2B5EF4-FFF2-40B4-BE49-F238E27FC236}">
                <a16:creationId xmlns:a16="http://schemas.microsoft.com/office/drawing/2014/main" id="{DC708F71-E356-4A28-9C3B-DEA29480DAD5}"/>
              </a:ext>
            </a:extLst>
          </p:cNvPr>
          <p:cNvSpPr/>
          <p:nvPr/>
        </p:nvSpPr>
        <p:spPr>
          <a:xfrm>
            <a:off x="998059" y="1567578"/>
            <a:ext cx="4786921" cy="3046988"/>
          </a:xfrm>
          <a:prstGeom prst="rect">
            <a:avLst/>
          </a:prstGeom>
        </p:spPr>
        <p:txBody>
          <a:bodyPr wrap="square">
            <a:spAutoFit/>
          </a:bodyPr>
          <a:lstStyle/>
          <a:p>
            <a:pPr lvl="0">
              <a:buClr>
                <a:srgbClr val="00529C"/>
              </a:buClr>
            </a:pPr>
            <a:r>
              <a:rPr kumimoji="0" lang="en-US" altLang="zh-TW" sz="2400" b="1" i="0" strike="noStrike" kern="1200" cap="none" spc="0" normalizeH="0" baseline="0" noProof="0" dirty="0">
                <a:ln>
                  <a:noFill/>
                </a:ln>
                <a:solidFill>
                  <a:srgbClr val="005ABC"/>
                </a:solidFill>
                <a:effectLst/>
                <a:uLnTx/>
                <a:uFillTx/>
                <a:ea typeface="微軟正黑體" panose="020B0604030504040204" pitchFamily="34" charset="-120"/>
              </a:rPr>
              <a:t>Dual Quick-Release</a:t>
            </a:r>
            <a:r>
              <a:rPr kumimoji="0" lang="en-US" altLang="zh-TW" sz="2400" b="1" i="0" strike="noStrike" kern="1200" cap="none" spc="0" normalizeH="0" noProof="0" dirty="0">
                <a:ln>
                  <a:noFill/>
                </a:ln>
                <a:solidFill>
                  <a:srgbClr val="005ABC"/>
                </a:solidFill>
                <a:effectLst/>
                <a:uLnTx/>
                <a:uFillTx/>
                <a:ea typeface="微軟正黑體" panose="020B0604030504040204" pitchFamily="34" charset="-120"/>
              </a:rPr>
              <a:t> </a:t>
            </a:r>
            <a:r>
              <a:rPr lang="en-US" altLang="zh-TW" sz="2400" b="1" dirty="0" err="1">
                <a:solidFill>
                  <a:srgbClr val="005ABC"/>
                </a:solidFill>
                <a:ea typeface="微軟正黑體" panose="020B0604030504040204" pitchFamily="34" charset="-120"/>
              </a:rPr>
              <a:t>NVMe</a:t>
            </a:r>
            <a:r>
              <a:rPr lang="en-US" altLang="zh-TW" sz="2400" b="1" dirty="0">
                <a:solidFill>
                  <a:srgbClr val="005ABC"/>
                </a:solidFill>
                <a:ea typeface="微軟正黑體" panose="020B0604030504040204" pitchFamily="34" charset="-120"/>
              </a:rPr>
              <a:t> PCIe SSD Storage</a:t>
            </a:r>
          </a:p>
          <a:p>
            <a:pPr lvl="0">
              <a:buClr>
                <a:srgbClr val="00529C"/>
              </a:buClr>
            </a:pPr>
            <a:endParaRPr lang="en-US" altLang="zh-TW" sz="2400" b="1" dirty="0">
              <a:solidFill>
                <a:srgbClr val="005ABC"/>
              </a:solidFill>
              <a:ea typeface="微軟正黑體" panose="020B0604030504040204" pitchFamily="34" charset="-120"/>
            </a:endParaRPr>
          </a:p>
          <a:p>
            <a:pPr lvl="0">
              <a:buClr>
                <a:srgbClr val="00529C"/>
              </a:buClr>
            </a:pPr>
            <a:r>
              <a:rPr lang="en-US" altLang="zh-TW" sz="2400" dirty="0">
                <a:solidFill>
                  <a:schemeClr val="tx1">
                    <a:lumMod val="75000"/>
                    <a:lumOff val="25000"/>
                  </a:schemeClr>
                </a:solidFill>
                <a:ea typeface="微軟正黑體" panose="020B0604030504040204" pitchFamily="34" charset="-120"/>
              </a:rPr>
              <a:t>The Z14I features two </a:t>
            </a:r>
            <a:r>
              <a:rPr lang="en-US" altLang="zh-TW" sz="2400" dirty="0" err="1">
                <a:solidFill>
                  <a:schemeClr val="tx1">
                    <a:lumMod val="75000"/>
                    <a:lumOff val="25000"/>
                  </a:schemeClr>
                </a:solidFill>
                <a:ea typeface="微軟正黑體" panose="020B0604030504040204" pitchFamily="34" charset="-120"/>
              </a:rPr>
              <a:t>NVMe</a:t>
            </a:r>
            <a:r>
              <a:rPr lang="en-US" altLang="zh-TW" sz="2400" dirty="0">
                <a:solidFill>
                  <a:schemeClr val="tx1">
                    <a:lumMod val="75000"/>
                    <a:lumOff val="25000"/>
                  </a:schemeClr>
                </a:solidFill>
                <a:ea typeface="微軟正黑體" panose="020B0604030504040204" pitchFamily="34" charset="-120"/>
              </a:rPr>
              <a:t> </a:t>
            </a:r>
            <a:r>
              <a:rPr lang="en-US" altLang="zh-TW" sz="2400">
                <a:solidFill>
                  <a:schemeClr val="tx1">
                    <a:lumMod val="75000"/>
                    <a:lumOff val="25000"/>
                  </a:schemeClr>
                </a:solidFill>
                <a:ea typeface="微軟正黑體" panose="020B0604030504040204" pitchFamily="34" charset="-120"/>
              </a:rPr>
              <a:t>PCIe SSDs </a:t>
            </a:r>
            <a:r>
              <a:rPr lang="en-US" altLang="zh-TW" sz="2400" dirty="0">
                <a:solidFill>
                  <a:schemeClr val="tx1">
                    <a:lumMod val="75000"/>
                    <a:lumOff val="25000"/>
                  </a:schemeClr>
                </a:solidFill>
                <a:ea typeface="微軟正黑體" panose="020B0604030504040204" pitchFamily="34" charset="-120"/>
              </a:rPr>
              <a:t>that are quick and easy to remove. It is equipped with the latest </a:t>
            </a:r>
            <a:r>
              <a:rPr lang="en-US" altLang="zh-TW" sz="2400" dirty="0" err="1">
                <a:solidFill>
                  <a:schemeClr val="tx1">
                    <a:lumMod val="75000"/>
                    <a:lumOff val="25000"/>
                  </a:schemeClr>
                </a:solidFill>
                <a:ea typeface="微軟正黑體" panose="020B0604030504040204" pitchFamily="34" charset="-120"/>
              </a:rPr>
              <a:t>NVMe</a:t>
            </a:r>
            <a:r>
              <a:rPr lang="en-US" altLang="zh-TW" sz="2400" dirty="0">
                <a:solidFill>
                  <a:schemeClr val="tx1">
                    <a:lumMod val="75000"/>
                    <a:lumOff val="25000"/>
                  </a:schemeClr>
                </a:solidFill>
                <a:ea typeface="微軟正黑體" panose="020B0604030504040204" pitchFamily="34" charset="-120"/>
              </a:rPr>
              <a:t> PCIe SSD solution, providing up to 2TB of each storage.</a:t>
            </a:r>
          </a:p>
        </p:txBody>
      </p:sp>
      <p:sp>
        <p:nvSpPr>
          <p:cNvPr id="12" name="Rectangle 18">
            <a:extLst>
              <a:ext uri="{FF2B5EF4-FFF2-40B4-BE49-F238E27FC236}">
                <a16:creationId xmlns:a16="http://schemas.microsoft.com/office/drawing/2014/main" id="{B1AB4CA9-E479-475A-8DDD-74784A0D4A4A}"/>
              </a:ext>
            </a:extLst>
          </p:cNvPr>
          <p:cNvSpPr/>
          <p:nvPr/>
        </p:nvSpPr>
        <p:spPr>
          <a:xfrm>
            <a:off x="998059" y="996078"/>
            <a:ext cx="4634949" cy="400110"/>
          </a:xfrm>
          <a:prstGeom prst="rect">
            <a:avLst/>
          </a:prstGeom>
        </p:spPr>
        <p:txBody>
          <a:bodyPr wrap="squar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Dual quick-release STORAGE</a:t>
            </a:r>
            <a:endParaRPr lang="en-US" sz="2000" cap="all" dirty="0">
              <a:solidFill>
                <a:srgbClr val="00529C"/>
              </a:solidFill>
              <a:ea typeface="微軟正黑體" panose="020B0604030504040204" pitchFamily="34" charset="-120"/>
              <a:cs typeface="Arial Unicode MS" panose="020B0604020202020204" pitchFamily="34" charset="-128"/>
            </a:endParaRPr>
          </a:p>
        </p:txBody>
      </p:sp>
      <p:pic>
        <p:nvPicPr>
          <p:cNvPr id="7" name="Picture 6" descr="A computer with usb ports&#10;&#10;Description automatically generated with medium confidence">
            <a:extLst>
              <a:ext uri="{FF2B5EF4-FFF2-40B4-BE49-F238E27FC236}">
                <a16:creationId xmlns:a16="http://schemas.microsoft.com/office/drawing/2014/main" id="{F491F256-2452-17CF-ED7C-CF0252008B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6841" y="1660571"/>
            <a:ext cx="4787100" cy="3536858"/>
          </a:xfrm>
          <a:prstGeom prst="roundRect">
            <a:avLst>
              <a:gd name="adj" fmla="val 10449"/>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112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2AB966E-CA51-4D4A-8790-AE42DA785D64}"/>
              </a:ext>
            </a:extLst>
          </p:cNvPr>
          <p:cNvSpPr>
            <a:spLocks noGrp="1"/>
          </p:cNvSpPr>
          <p:nvPr>
            <p:ph sz="quarter" idx="10"/>
          </p:nvPr>
        </p:nvSpPr>
        <p:spPr/>
        <p:txBody>
          <a:bodyPr/>
          <a:lstStyle/>
          <a:p>
            <a:r>
              <a:rPr lang="en-US" altLang="zh-TW" dirty="0"/>
              <a:t>MULTI-STORAGE </a:t>
            </a:r>
            <a:r>
              <a:rPr lang="en-US" altLang="zh-TW" dirty="0">
                <a:solidFill>
                  <a:schemeClr val="tx1"/>
                </a:solidFill>
              </a:rPr>
              <a:t>MANAGEMENT</a:t>
            </a:r>
          </a:p>
        </p:txBody>
      </p:sp>
      <p:sp>
        <p:nvSpPr>
          <p:cNvPr id="6" name="Content Placeholder 6">
            <a:extLst>
              <a:ext uri="{FF2B5EF4-FFF2-40B4-BE49-F238E27FC236}">
                <a16:creationId xmlns:a16="http://schemas.microsoft.com/office/drawing/2014/main" id="{4492CC84-1825-4F62-BF7D-86A9EFE90215}"/>
              </a:ext>
            </a:extLst>
          </p:cNvPr>
          <p:cNvSpPr txBox="1">
            <a:spLocks/>
          </p:cNvSpPr>
          <p:nvPr/>
        </p:nvSpPr>
        <p:spPr>
          <a:xfrm>
            <a:off x="5776788" y="1371599"/>
            <a:ext cx="6093320" cy="511865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499D"/>
              </a:buClr>
              <a:buNone/>
            </a:pPr>
            <a:r>
              <a:rPr lang="en-US" altLang="zh-TW" sz="2400" dirty="0">
                <a:solidFill>
                  <a:schemeClr val="tx1">
                    <a:lumMod val="75000"/>
                    <a:lumOff val="25000"/>
                  </a:schemeClr>
                </a:solidFill>
                <a:ea typeface="Arial Unicode MS" panose="020B0604020202020204" pitchFamily="34" charset="-128"/>
              </a:rPr>
              <a:t>Z14I is equipped with the latest </a:t>
            </a:r>
            <a:r>
              <a:rPr lang="en-US" altLang="zh-TW" sz="2400" dirty="0" err="1">
                <a:solidFill>
                  <a:schemeClr val="tx1">
                    <a:lumMod val="75000"/>
                    <a:lumOff val="25000"/>
                  </a:schemeClr>
                </a:solidFill>
                <a:ea typeface="Arial Unicode MS" panose="020B0604020202020204" pitchFamily="34" charset="-128"/>
              </a:rPr>
              <a:t>NVMe</a:t>
            </a:r>
            <a:r>
              <a:rPr lang="en-US" altLang="zh-TW" sz="2400" dirty="0">
                <a:solidFill>
                  <a:schemeClr val="tx1">
                    <a:lumMod val="75000"/>
                    <a:lumOff val="25000"/>
                  </a:schemeClr>
                </a:solidFill>
                <a:ea typeface="Arial Unicode MS" panose="020B0604020202020204" pitchFamily="34" charset="-128"/>
              </a:rPr>
              <a:t> PCIe SSD technology, with storage capacities ranging from 256GB to 2TB.</a:t>
            </a:r>
            <a:br>
              <a:rPr lang="en-US" altLang="zh-TW" sz="2400" dirty="0">
                <a:solidFill>
                  <a:schemeClr val="tx1">
                    <a:lumMod val="75000"/>
                    <a:lumOff val="25000"/>
                  </a:schemeClr>
                </a:solidFill>
                <a:ea typeface="Arial Unicode MS" panose="020B0604020202020204" pitchFamily="34" charset="-128"/>
              </a:rPr>
            </a:br>
            <a:r>
              <a:rPr lang="en-US" altLang="zh-TW" sz="2400" dirty="0">
                <a:solidFill>
                  <a:schemeClr val="tx1">
                    <a:lumMod val="75000"/>
                    <a:lumOff val="25000"/>
                  </a:schemeClr>
                </a:solidFill>
                <a:ea typeface="Arial Unicode MS" panose="020B0604020202020204" pitchFamily="34" charset="-128"/>
              </a:rPr>
              <a:t>It can carry up to 3 SSDs, all designed with </a:t>
            </a:r>
            <a:r>
              <a:rPr lang="en-US" altLang="zh-TW" sz="2400" dirty="0">
                <a:solidFill>
                  <a:schemeClr val="tx1">
                    <a:lumMod val="75000"/>
                    <a:lumOff val="25000"/>
                  </a:schemeClr>
                </a:solidFill>
              </a:rPr>
              <a:t> quick-release system for ease-of-use and supports </a:t>
            </a:r>
            <a:r>
              <a:rPr lang="en-US" altLang="zh-TW" sz="2400" dirty="0">
                <a:solidFill>
                  <a:schemeClr val="tx1">
                    <a:lumMod val="75000"/>
                    <a:lumOff val="25000"/>
                  </a:schemeClr>
                </a:solidFill>
                <a:ea typeface="Arial Unicode MS" panose="020B0604020202020204" pitchFamily="34" charset="-128"/>
              </a:rPr>
              <a:t>RAID 0 and RAID 1</a:t>
            </a:r>
            <a:r>
              <a:rPr lang="en-US" altLang="zh-TW" sz="2400" dirty="0">
                <a:solidFill>
                  <a:schemeClr val="tx1">
                    <a:lumMod val="75000"/>
                    <a:lumOff val="25000"/>
                  </a:schemeClr>
                </a:solidFill>
              </a:rPr>
              <a:t>.</a:t>
            </a:r>
            <a:endParaRPr lang="en-US" altLang="zh-TW" sz="2400" dirty="0">
              <a:solidFill>
                <a:schemeClr val="tx1">
                  <a:lumMod val="75000"/>
                  <a:lumOff val="25000"/>
                </a:schemeClr>
              </a:solidFill>
              <a:ea typeface="Arial Unicode MS" panose="020B0604020202020204" pitchFamily="34" charset="-128"/>
            </a:endParaRPr>
          </a:p>
          <a:p>
            <a:pPr marL="857250" lvl="1" indent="-457200">
              <a:buClr>
                <a:srgbClr val="00529C"/>
              </a:buClr>
              <a:buFont typeface="Arial" panose="020B0604020202020204" pitchFamily="34" charset="0"/>
              <a:buChar cha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1 x </a:t>
            </a:r>
            <a:r>
              <a:rPr lang="en-US" altLang="zh-TW" sz="2000" dirty="0" err="1">
                <a:solidFill>
                  <a:schemeClr val="tx1">
                    <a:lumMod val="75000"/>
                    <a:lumOff val="25000"/>
                  </a:schemeClr>
                </a:solidFill>
                <a:ea typeface="Arial Unicode MS" panose="020B0604020202020204" pitchFamily="34" charset="-128"/>
                <a:cs typeface="Arial Unicode MS" panose="020B0604020202020204" pitchFamily="34" charset="-128"/>
              </a:rPr>
              <a:t>NVMe</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 PCIe SSD</a:t>
            </a:r>
          </a:p>
          <a:p>
            <a:pPr marL="857250" lvl="1" indent="-457200">
              <a:buClr>
                <a:srgbClr val="00529C"/>
              </a:buClr>
              <a:buFont typeface="Arial" panose="020B0604020202020204" pitchFamily="34" charset="0"/>
              <a:buChar cha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1 x </a:t>
            </a:r>
            <a:r>
              <a:rPr lang="en-US" altLang="zh-TW" sz="2000" dirty="0" err="1">
                <a:solidFill>
                  <a:schemeClr val="tx1">
                    <a:lumMod val="75000"/>
                    <a:lumOff val="25000"/>
                  </a:schemeClr>
                </a:solidFill>
                <a:ea typeface="Arial Unicode MS" panose="020B0604020202020204" pitchFamily="34" charset="-128"/>
                <a:cs typeface="Arial Unicode MS" panose="020B0604020202020204" pitchFamily="34" charset="-128"/>
              </a:rPr>
              <a:t>NVMe</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 PCIe SSD</a:t>
            </a:r>
          </a:p>
          <a:p>
            <a:pPr marL="857250" lvl="1" indent="-457200">
              <a:buClr>
                <a:srgbClr val="00529C"/>
              </a:buClr>
              <a:buFont typeface="Arial" panose="020B0604020202020204" pitchFamily="34" charset="0"/>
              <a:buChar cha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1 x Media Bay 2.5”</a:t>
            </a:r>
            <a:r>
              <a:rPr lang="zh-TW" altLang="en-US" sz="2000"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SATA III SSD</a:t>
            </a:r>
          </a:p>
          <a:p>
            <a:pPr marL="0" indent="0">
              <a:buClr>
                <a:srgbClr val="00499D"/>
              </a:buClr>
              <a:buNone/>
            </a:pPr>
            <a:r>
              <a:rPr lang="en-US" altLang="zh-TW" sz="2400" dirty="0">
                <a:solidFill>
                  <a:schemeClr val="tx1">
                    <a:lumMod val="75000"/>
                    <a:lumOff val="25000"/>
                  </a:schemeClr>
                </a:solidFill>
                <a:ea typeface="Arial Unicode MS" panose="020B0604020202020204" pitchFamily="34" charset="-128"/>
              </a:rPr>
              <a:t>Featured with </a:t>
            </a:r>
            <a:r>
              <a:rPr lang="en-US" altLang="zh-TW" sz="2400" dirty="0" err="1">
                <a:solidFill>
                  <a:schemeClr val="tx1">
                    <a:lumMod val="75000"/>
                    <a:lumOff val="25000"/>
                  </a:schemeClr>
                </a:solidFill>
                <a:ea typeface="Arial Unicode MS" panose="020B0604020202020204" pitchFamily="34" charset="-128"/>
              </a:rPr>
              <a:t>NVMe</a:t>
            </a:r>
            <a:r>
              <a:rPr lang="en-US" altLang="zh-TW" sz="2400" dirty="0">
                <a:solidFill>
                  <a:schemeClr val="tx1">
                    <a:lumMod val="75000"/>
                    <a:lumOff val="25000"/>
                  </a:schemeClr>
                </a:solidFill>
                <a:ea typeface="Arial Unicode MS" panose="020B0604020202020204" pitchFamily="34" charset="-128"/>
              </a:rPr>
              <a:t> PCIe SSD performance:</a:t>
            </a:r>
          </a:p>
          <a:p>
            <a:pPr marL="685800" lvl="1">
              <a:buClr>
                <a:srgbClr val="00529C"/>
              </a:buClr>
              <a:buFont typeface="Arial" panose="020B0604020202020204" pitchFamily="34" charset="0"/>
              <a:buChar cha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Speeds up to </a:t>
            </a:r>
            <a:r>
              <a:rPr lang="en-US" altLang="zh-TW" sz="2000" b="1" dirty="0">
                <a:solidFill>
                  <a:srgbClr val="00499D"/>
                </a:solidFill>
                <a:ea typeface="Arial Unicode MS" panose="020B0604020202020204" pitchFamily="34" charset="-128"/>
              </a:rPr>
              <a:t>7000</a:t>
            </a:r>
            <a:r>
              <a:rPr lang="zh-TW" altLang="en-US" sz="2000" b="1" dirty="0">
                <a:solidFill>
                  <a:srgbClr val="00499D"/>
                </a:solidFill>
                <a:ea typeface="Arial Unicode MS" panose="020B0604020202020204" pitchFamily="34" charset="-128"/>
              </a:rPr>
              <a:t> </a:t>
            </a:r>
            <a:r>
              <a:rPr lang="en-US" altLang="zh-TW" sz="2000" b="1" dirty="0">
                <a:solidFill>
                  <a:srgbClr val="00499D"/>
                </a:solidFill>
                <a:ea typeface="Arial Unicode MS" panose="020B0604020202020204" pitchFamily="34" charset="-128"/>
              </a:rPr>
              <a:t>MB/s (PCIe Gen4)</a:t>
            </a:r>
          </a:p>
          <a:p>
            <a:pPr marL="685800" lvl="1">
              <a:buClr>
                <a:srgbClr val="00529C"/>
              </a:buClr>
              <a:buFont typeface="Arial" panose="020B0604020202020204" pitchFamily="34" charset="0"/>
              <a:buChar char="•"/>
            </a:pPr>
            <a:r>
              <a:rPr lang="en-US" altLang="zh-TW" sz="2000" b="1" dirty="0">
                <a:solidFill>
                  <a:srgbClr val="00499D"/>
                </a:solidFill>
                <a:ea typeface="Arial Unicode MS" panose="020B0604020202020204" pitchFamily="34" charset="-128"/>
                <a:cs typeface="Arial Unicode MS" panose="020B0604020202020204" pitchFamily="34" charset="-128"/>
              </a:rPr>
              <a:t>11x</a:t>
            </a:r>
            <a:r>
              <a:rPr lang="en-US" altLang="zh-TW" sz="2000" dirty="0">
                <a:solidFill>
                  <a:srgbClr val="00499D"/>
                </a:solidFill>
                <a:ea typeface="Arial Unicode MS" panose="020B0604020202020204" pitchFamily="34" charset="-128"/>
                <a:cs typeface="Arial Unicode MS" panose="020B0604020202020204" pitchFamily="34" charset="-128"/>
              </a:rPr>
              <a:t> </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faster than SATA III SSD</a:t>
            </a:r>
          </a:p>
        </p:txBody>
      </p:sp>
      <p:graphicFrame>
        <p:nvGraphicFramePr>
          <p:cNvPr id="5" name="表格 3">
            <a:extLst>
              <a:ext uri="{FF2B5EF4-FFF2-40B4-BE49-F238E27FC236}">
                <a16:creationId xmlns:a16="http://schemas.microsoft.com/office/drawing/2014/main" id="{59482D4A-DB75-4EF7-98DA-E29374445AE8}"/>
              </a:ext>
            </a:extLst>
          </p:cNvPr>
          <p:cNvGraphicFramePr>
            <a:graphicFrameLocks noGrp="1"/>
          </p:cNvGraphicFramePr>
          <p:nvPr>
            <p:extLst>
              <p:ext uri="{D42A27DB-BD31-4B8C-83A1-F6EECF244321}">
                <p14:modId xmlns:p14="http://schemas.microsoft.com/office/powerpoint/2010/main" val="240402906"/>
              </p:ext>
            </p:extLst>
          </p:nvPr>
        </p:nvGraphicFramePr>
        <p:xfrm>
          <a:off x="998059" y="4725383"/>
          <a:ext cx="4382331" cy="1258974"/>
        </p:xfrm>
        <a:graphic>
          <a:graphicData uri="http://schemas.openxmlformats.org/drawingml/2006/table">
            <a:tbl>
              <a:tblPr firstRow="1" bandRow="1">
                <a:tableStyleId>{8FD4443E-F989-4FC4-A0C8-D5A2AF1F390B}</a:tableStyleId>
              </a:tblPr>
              <a:tblGrid>
                <a:gridCol w="3065941">
                  <a:extLst>
                    <a:ext uri="{9D8B030D-6E8A-4147-A177-3AD203B41FA5}">
                      <a16:colId xmlns:a16="http://schemas.microsoft.com/office/drawing/2014/main" val="20000"/>
                    </a:ext>
                  </a:extLst>
                </a:gridCol>
                <a:gridCol w="1316390">
                  <a:extLst>
                    <a:ext uri="{9D8B030D-6E8A-4147-A177-3AD203B41FA5}">
                      <a16:colId xmlns:a16="http://schemas.microsoft.com/office/drawing/2014/main" val="20001"/>
                    </a:ext>
                  </a:extLst>
                </a:gridCol>
              </a:tblGrid>
              <a:tr h="417075">
                <a:tc>
                  <a:txBody>
                    <a:bodyPr/>
                    <a:lstStyle/>
                    <a:p>
                      <a:pPr algn="ctr"/>
                      <a:r>
                        <a:rPr lang="en-US" altLang="zh-TW" sz="1800" kern="1200" dirty="0"/>
                        <a:t>Type</a:t>
                      </a:r>
                      <a:endParaRPr lang="zh-TW" altLang="en-US" sz="1800" kern="1200" dirty="0">
                        <a:solidFill>
                          <a:srgbClr val="141212"/>
                        </a:solidFill>
                        <a:latin typeface="+mn-lt"/>
                        <a:ea typeface="+mn-ea"/>
                        <a:cs typeface="+mn-cs"/>
                      </a:endParaRPr>
                    </a:p>
                  </a:txBody>
                  <a:tcPr anchor="ctr"/>
                </a:tc>
                <a:tc>
                  <a:txBody>
                    <a:bodyPr/>
                    <a:lstStyle/>
                    <a:p>
                      <a:pPr algn="ctr"/>
                      <a:r>
                        <a:rPr lang="en-US" altLang="zh-TW" sz="1800" kern="1200" dirty="0"/>
                        <a:t>Speed</a:t>
                      </a:r>
                      <a:endParaRPr lang="zh-TW" altLang="en-US" sz="1800" kern="1200" dirty="0">
                        <a:solidFill>
                          <a:srgbClr val="141212"/>
                        </a:solidFill>
                        <a:latin typeface="+mn-lt"/>
                        <a:ea typeface="+mn-ea"/>
                        <a:cs typeface="+mn-cs"/>
                      </a:endParaRPr>
                    </a:p>
                  </a:txBody>
                  <a:tcPr anchor="ctr"/>
                </a:tc>
                <a:extLst>
                  <a:ext uri="{0D108BD9-81ED-4DB2-BD59-A6C34878D82A}">
                    <a16:rowId xmlns:a16="http://schemas.microsoft.com/office/drawing/2014/main" val="10000"/>
                  </a:ext>
                </a:extLst>
              </a:tr>
              <a:tr h="436734">
                <a:tc>
                  <a:txBody>
                    <a:bodyPr/>
                    <a:lstStyle/>
                    <a:p>
                      <a:pPr algn="ctr"/>
                      <a:r>
                        <a:rPr lang="en-US" altLang="zh-TW" sz="1600" b="1" dirty="0" err="1">
                          <a:solidFill>
                            <a:srgbClr val="F6F98B"/>
                          </a:solidFill>
                        </a:rPr>
                        <a:t>Durabook</a:t>
                      </a:r>
                      <a:r>
                        <a:rPr lang="en-US" altLang="zh-TW" sz="1600" b="1" dirty="0">
                          <a:solidFill>
                            <a:srgbClr val="F6F98B"/>
                          </a:solidFill>
                        </a:rPr>
                        <a:t> Z14I </a:t>
                      </a:r>
                      <a:r>
                        <a:rPr lang="en-US" altLang="zh-TW" sz="1600" b="1" baseline="0" dirty="0">
                          <a:solidFill>
                            <a:srgbClr val="F6F98B"/>
                          </a:solidFill>
                        </a:rPr>
                        <a:t> </a:t>
                      </a:r>
                      <a:r>
                        <a:rPr lang="en-US" altLang="zh-TW" sz="1600" b="1" dirty="0" err="1">
                          <a:solidFill>
                            <a:srgbClr val="F6F98B"/>
                          </a:solidFill>
                        </a:rPr>
                        <a:t>NVMe</a:t>
                      </a:r>
                      <a:r>
                        <a:rPr lang="en-US" altLang="zh-TW" sz="1600" b="1" baseline="0" dirty="0">
                          <a:solidFill>
                            <a:srgbClr val="F6F98B"/>
                          </a:solidFill>
                        </a:rPr>
                        <a:t> PCIe 4x4</a:t>
                      </a:r>
                      <a:endParaRPr lang="zh-TW" altLang="en-US" sz="1600" b="1" dirty="0">
                        <a:solidFill>
                          <a:srgbClr val="F6F98B"/>
                        </a:solidFill>
                      </a:endParaRPr>
                    </a:p>
                  </a:txBody>
                  <a:tcPr anchor="ctr"/>
                </a:tc>
                <a:tc>
                  <a:txBody>
                    <a:bodyPr/>
                    <a:lstStyle/>
                    <a:p>
                      <a:pPr algn="ctr"/>
                      <a:r>
                        <a:rPr lang="en-US" altLang="zh-TW" sz="1600" b="1" dirty="0">
                          <a:solidFill>
                            <a:srgbClr val="F6F98B"/>
                          </a:solidFill>
                        </a:rPr>
                        <a:t>7000</a:t>
                      </a:r>
                      <a:r>
                        <a:rPr lang="zh-TW" altLang="en-US" sz="1600" b="1" dirty="0">
                          <a:solidFill>
                            <a:srgbClr val="F6F98B"/>
                          </a:solidFill>
                        </a:rPr>
                        <a:t> </a:t>
                      </a:r>
                      <a:r>
                        <a:rPr lang="en-US" altLang="zh-TW" sz="1600" b="1" dirty="0">
                          <a:solidFill>
                            <a:srgbClr val="F6F98B"/>
                          </a:solidFill>
                        </a:rPr>
                        <a:t>MB/s </a:t>
                      </a:r>
                      <a:endParaRPr lang="zh-TW" altLang="en-US" sz="1600" b="1" dirty="0">
                        <a:solidFill>
                          <a:srgbClr val="F6F98B"/>
                        </a:solidFill>
                      </a:endParaRPr>
                    </a:p>
                  </a:txBody>
                  <a:tcPr anchor="ctr"/>
                </a:tc>
                <a:extLst>
                  <a:ext uri="{0D108BD9-81ED-4DB2-BD59-A6C34878D82A}">
                    <a16:rowId xmlns:a16="http://schemas.microsoft.com/office/drawing/2014/main" val="10001"/>
                  </a:ext>
                </a:extLst>
              </a:tr>
              <a:tr h="405165">
                <a:tc>
                  <a:txBody>
                    <a:bodyPr/>
                    <a:lstStyle/>
                    <a:p>
                      <a:pPr algn="ctr"/>
                      <a:r>
                        <a:rPr lang="en-US" altLang="zh-TW" sz="1600" dirty="0"/>
                        <a:t>Market SATA III Solution</a:t>
                      </a:r>
                      <a:endParaRPr lang="zh-TW" altLang="en-US" sz="1600" dirty="0">
                        <a:solidFill>
                          <a:srgbClr val="141212"/>
                        </a:solidFill>
                      </a:endParaRPr>
                    </a:p>
                  </a:txBody>
                  <a:tcPr anchor="ctr"/>
                </a:tc>
                <a:tc>
                  <a:txBody>
                    <a:bodyPr/>
                    <a:lstStyle/>
                    <a:p>
                      <a:pPr algn="ctr"/>
                      <a:r>
                        <a:rPr lang="en-US" altLang="zh-TW" sz="1400" dirty="0"/>
                        <a:t> </a:t>
                      </a:r>
                      <a:r>
                        <a:rPr lang="zh-TW" altLang="en-US" sz="1600" dirty="0"/>
                        <a:t> </a:t>
                      </a:r>
                      <a:r>
                        <a:rPr lang="en-US" altLang="zh-TW" sz="1400" dirty="0"/>
                        <a:t> </a:t>
                      </a:r>
                      <a:r>
                        <a:rPr lang="en-US" altLang="zh-TW" sz="1200" dirty="0"/>
                        <a:t> </a:t>
                      </a:r>
                      <a:r>
                        <a:rPr lang="en-US" altLang="zh-TW" sz="1600" dirty="0"/>
                        <a:t>600 MB/s</a:t>
                      </a:r>
                      <a:endParaRPr lang="zh-TW" altLang="en-US" sz="1600" dirty="0">
                        <a:solidFill>
                          <a:srgbClr val="141212"/>
                        </a:solidFill>
                      </a:endParaRPr>
                    </a:p>
                  </a:txBody>
                  <a:tcPr anchor="ctr"/>
                </a:tc>
                <a:extLst>
                  <a:ext uri="{0D108BD9-81ED-4DB2-BD59-A6C34878D82A}">
                    <a16:rowId xmlns:a16="http://schemas.microsoft.com/office/drawing/2014/main" val="10002"/>
                  </a:ext>
                </a:extLst>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92" y="4525554"/>
            <a:ext cx="1142276" cy="120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47396AB4-E12C-1470-0ADD-747E8821857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41653" y="1129159"/>
            <a:ext cx="5138737" cy="3376612"/>
          </a:xfrm>
          <a:prstGeom prst="rect">
            <a:avLst/>
          </a:prstGeom>
        </p:spPr>
      </p:pic>
      <p:pic>
        <p:nvPicPr>
          <p:cNvPr id="16" name="Picture 15" descr="A close-up of a computer hard drive&#10;&#10;Description automatically generated">
            <a:extLst>
              <a:ext uri="{FF2B5EF4-FFF2-40B4-BE49-F238E27FC236}">
                <a16:creationId xmlns:a16="http://schemas.microsoft.com/office/drawing/2014/main" id="{743CDD76-082E-7FA5-9EF0-EC25C084584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b="-6749"/>
          <a:stretch/>
        </p:blipFill>
        <p:spPr>
          <a:xfrm>
            <a:off x="519351" y="2719102"/>
            <a:ext cx="1712502" cy="141979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3845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schemeClr val="tx1"/>
                </a:solidFill>
              </a:rPr>
              <a:t>UNIQUE </a:t>
            </a:r>
            <a:r>
              <a:rPr lang="en-US" dirty="0"/>
              <a:t>SELLING PROPOSITION </a:t>
            </a:r>
          </a:p>
        </p:txBody>
      </p:sp>
      <p:graphicFrame>
        <p:nvGraphicFramePr>
          <p:cNvPr id="3" name="資料庫圖表 8"/>
          <p:cNvGraphicFramePr/>
          <p:nvPr>
            <p:extLst>
              <p:ext uri="{D42A27DB-BD31-4B8C-83A1-F6EECF244321}">
                <p14:modId xmlns:p14="http://schemas.microsoft.com/office/powerpoint/2010/main" val="1107365038"/>
              </p:ext>
            </p:extLst>
          </p:nvPr>
        </p:nvGraphicFramePr>
        <p:xfrm>
          <a:off x="457200" y="1198587"/>
          <a:ext cx="10725150" cy="527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9"/>
          <p:cNvSpPr txBox="1"/>
          <p:nvPr/>
        </p:nvSpPr>
        <p:spPr>
          <a:xfrm>
            <a:off x="254566" y="4090240"/>
            <a:ext cx="3370375" cy="1938992"/>
          </a:xfrm>
          <a:prstGeom prst="rect">
            <a:avLst/>
          </a:prstGeom>
          <a:noFill/>
        </p:spPr>
        <p:txBody>
          <a:bodyPr wrap="square" rtlCol="0">
            <a:spAutoFit/>
          </a:bodyPr>
          <a:lstStyle/>
          <a:p>
            <a:pPr marL="285750" indent="-285750">
              <a:buClr>
                <a:srgbClr val="00529C"/>
              </a:buClr>
              <a:buFont typeface="Arial" panose="020B0604020202020204" pitchFamily="34" charset="0"/>
              <a:buChar char="•"/>
            </a:pPr>
            <a:r>
              <a:rPr lang="en-US" altLang="zh-TW" sz="2000" dirty="0">
                <a:solidFill>
                  <a:srgbClr val="141212"/>
                </a:solidFill>
              </a:rPr>
              <a:t>14” Full HD </a:t>
            </a:r>
            <a:r>
              <a:rPr lang="en-US" altLang="zh-TW" sz="2000" dirty="0" err="1">
                <a:solidFill>
                  <a:srgbClr val="141212"/>
                </a:solidFill>
              </a:rPr>
              <a:t>DynaVue</a:t>
            </a:r>
            <a:r>
              <a:rPr lang="en-US" altLang="zh-TW" sz="2000" dirty="0">
                <a:solidFill>
                  <a:srgbClr val="141212"/>
                </a:solidFill>
              </a:rPr>
              <a:t> Technology up to </a:t>
            </a:r>
            <a:r>
              <a:rPr lang="en-US" altLang="zh-TW" sz="2000" b="1" dirty="0">
                <a:solidFill>
                  <a:srgbClr val="FF0000"/>
                </a:solidFill>
              </a:rPr>
              <a:t>1200 nits</a:t>
            </a:r>
          </a:p>
          <a:p>
            <a:pPr marL="285750" indent="-285750">
              <a:buClr>
                <a:srgbClr val="00529C"/>
              </a:buClr>
              <a:buFont typeface="Arial" panose="020B0604020202020204" pitchFamily="34" charset="0"/>
              <a:buChar char="•"/>
            </a:pPr>
            <a:r>
              <a:rPr lang="en-US" altLang="zh-TW" sz="2000" dirty="0">
                <a:solidFill>
                  <a:srgbClr val="141212"/>
                </a:solidFill>
              </a:rPr>
              <a:t>Night Vision / Stealth Mode</a:t>
            </a:r>
          </a:p>
          <a:p>
            <a:pPr marL="285750" indent="-285750">
              <a:buClr>
                <a:srgbClr val="00529C"/>
              </a:buClr>
              <a:buFont typeface="Arial" panose="020B0604020202020204" pitchFamily="34" charset="0"/>
              <a:buChar char="•"/>
            </a:pPr>
            <a:r>
              <a:rPr lang="en-US" altLang="zh-TW" sz="2000" dirty="0">
                <a:solidFill>
                  <a:srgbClr val="141212"/>
                </a:solidFill>
              </a:rPr>
              <a:t>Four Touch Modes</a:t>
            </a:r>
          </a:p>
          <a:p>
            <a:pPr marL="285750" indent="-285750">
              <a:buClr>
                <a:srgbClr val="00529C"/>
              </a:buClr>
              <a:buFont typeface="Arial" panose="020B0604020202020204" pitchFamily="34" charset="0"/>
              <a:buChar char="•"/>
            </a:pPr>
            <a:r>
              <a:rPr lang="en-US" altLang="zh-TW" sz="2000" b="1" dirty="0">
                <a:solidFill>
                  <a:srgbClr val="FF0000"/>
                </a:solidFill>
              </a:rPr>
              <a:t>Long Lasting Battery with Battery charging protection</a:t>
            </a:r>
          </a:p>
        </p:txBody>
      </p:sp>
      <p:sp>
        <p:nvSpPr>
          <p:cNvPr id="5" name="文字方塊 10"/>
          <p:cNvSpPr txBox="1"/>
          <p:nvPr/>
        </p:nvSpPr>
        <p:spPr>
          <a:xfrm>
            <a:off x="254566" y="1558268"/>
            <a:ext cx="3534230" cy="1938992"/>
          </a:xfrm>
          <a:prstGeom prst="rect">
            <a:avLst/>
          </a:prstGeom>
          <a:noFill/>
        </p:spPr>
        <p:txBody>
          <a:bodyPr wrap="square" rtlCol="0">
            <a:spAutoFit/>
          </a:bodyPr>
          <a:lstStyle/>
          <a:p>
            <a:pPr marL="285750" indent="-285750">
              <a:buClr>
                <a:srgbClr val="00529C"/>
              </a:buClr>
              <a:buFont typeface="Arial" panose="020B0604020202020204" pitchFamily="34" charset="0"/>
              <a:buChar char="•"/>
            </a:pPr>
            <a:r>
              <a:rPr lang="en-US" altLang="zh-TW" sz="2000" b="1" dirty="0">
                <a:solidFill>
                  <a:srgbClr val="FF0000"/>
                </a:solidFill>
              </a:rPr>
              <a:t>Intel® Meteor Lake Core</a:t>
            </a:r>
            <a:r>
              <a:rPr lang="en-US" sz="2000" b="1" dirty="0">
                <a:solidFill>
                  <a:srgbClr val="FF0000"/>
                </a:solidFill>
                <a:ea typeface="Arial Unicode MS" panose="020B0604020202020204" pitchFamily="34" charset="-120"/>
              </a:rPr>
              <a:t>™</a:t>
            </a:r>
            <a:r>
              <a:rPr lang="en-US" altLang="zh-TW" sz="2000" b="1" dirty="0">
                <a:solidFill>
                  <a:srgbClr val="FF0000"/>
                </a:solidFill>
              </a:rPr>
              <a:t> Ultra U Processors </a:t>
            </a:r>
          </a:p>
          <a:p>
            <a:pPr marL="285750" indent="-285750">
              <a:buClr>
                <a:srgbClr val="00529C"/>
              </a:buClr>
              <a:buFont typeface="Arial" panose="020B0604020202020204" pitchFamily="34" charset="0"/>
              <a:buChar char="•"/>
            </a:pPr>
            <a:r>
              <a:rPr lang="en-US" altLang="zh-TW" sz="2000" dirty="0"/>
              <a:t>Embedded AI Boost NPU</a:t>
            </a:r>
            <a:endParaRPr lang="en-US" altLang="zh-TW" sz="2000" strike="sngStrike" dirty="0">
              <a:highlight>
                <a:srgbClr val="FFFF00"/>
              </a:highlight>
            </a:endParaRPr>
          </a:p>
          <a:p>
            <a:pPr marL="285750" indent="-285750">
              <a:buClr>
                <a:srgbClr val="00529C"/>
              </a:buClr>
              <a:buFont typeface="Arial" panose="020B0604020202020204" pitchFamily="34" charset="0"/>
              <a:buChar char="•"/>
            </a:pPr>
            <a:r>
              <a:rPr lang="en-US" altLang="zh-TW" sz="2000" dirty="0"/>
              <a:t>Intel Iris Xe-LPG Graphics</a:t>
            </a:r>
          </a:p>
          <a:p>
            <a:pPr marL="285750" indent="-285750">
              <a:buClr>
                <a:srgbClr val="00529C"/>
              </a:buClr>
              <a:buFont typeface="Arial" panose="020B0604020202020204" pitchFamily="34" charset="0"/>
              <a:buChar char="•"/>
            </a:pPr>
            <a:r>
              <a:rPr lang="en-US" altLang="zh-TW" sz="2000" dirty="0"/>
              <a:t>Optional NVIDIA GPU/ AI Accelerator</a:t>
            </a:r>
          </a:p>
        </p:txBody>
      </p:sp>
      <p:sp>
        <p:nvSpPr>
          <p:cNvPr id="6" name="文字方塊 11"/>
          <p:cNvSpPr txBox="1"/>
          <p:nvPr/>
        </p:nvSpPr>
        <p:spPr>
          <a:xfrm>
            <a:off x="8401050" y="1558268"/>
            <a:ext cx="3790950" cy="2246769"/>
          </a:xfrm>
          <a:prstGeom prst="rect">
            <a:avLst/>
          </a:prstGeom>
          <a:noFill/>
        </p:spPr>
        <p:txBody>
          <a:bodyPr wrap="square" rtlCol="0">
            <a:spAutoFit/>
          </a:bodyPr>
          <a:lstStyle/>
          <a:p>
            <a:pPr marL="285750" indent="-285750">
              <a:buClr>
                <a:srgbClr val="00529C"/>
              </a:buClr>
              <a:buFont typeface="Arial" panose="020B0604020202020204" pitchFamily="34" charset="0"/>
              <a:buChar char="•"/>
            </a:pPr>
            <a:r>
              <a:rPr lang="en-US" altLang="zh-TW" sz="2000" dirty="0">
                <a:solidFill>
                  <a:srgbClr val="141212"/>
                </a:solidFill>
              </a:rPr>
              <a:t>IP66, 6’ Drop</a:t>
            </a:r>
          </a:p>
          <a:p>
            <a:pPr marL="285750" indent="-285750">
              <a:buClr>
                <a:srgbClr val="00529C"/>
              </a:buClr>
              <a:buFont typeface="Arial" panose="020B0604020202020204" pitchFamily="34" charset="0"/>
              <a:buChar char="•"/>
            </a:pPr>
            <a:r>
              <a:rPr lang="en-US" altLang="zh-TW" sz="2000" dirty="0">
                <a:solidFill>
                  <a:srgbClr val="141212"/>
                </a:solidFill>
              </a:rPr>
              <a:t>MIL-STD 810H &amp; 461G</a:t>
            </a:r>
          </a:p>
          <a:p>
            <a:pPr marL="285750" indent="-285750">
              <a:buClr>
                <a:srgbClr val="00529C"/>
              </a:buClr>
              <a:buFont typeface="Arial" panose="020B0604020202020204" pitchFamily="34" charset="0"/>
              <a:buChar char="•"/>
            </a:pPr>
            <a:r>
              <a:rPr lang="en-US" altLang="zh-TW" sz="2000" dirty="0">
                <a:solidFill>
                  <a:srgbClr val="141212"/>
                </a:solidFill>
              </a:rPr>
              <a:t>Wide Range Temp </a:t>
            </a:r>
            <a:r>
              <a:rPr lang="en-US" altLang="zh-TW" sz="2000" b="1" dirty="0">
                <a:solidFill>
                  <a:srgbClr val="FF0000"/>
                </a:solidFill>
              </a:rPr>
              <a:t>(-29°C - 63°C)</a:t>
            </a:r>
          </a:p>
          <a:p>
            <a:pPr marL="285750" indent="-285750">
              <a:buClr>
                <a:srgbClr val="00529C"/>
              </a:buClr>
              <a:buFont typeface="Arial" panose="020B0604020202020204" pitchFamily="34" charset="0"/>
              <a:buChar char="•"/>
            </a:pPr>
            <a:r>
              <a:rPr lang="en-US" altLang="zh-TW" sz="2000" b="1" dirty="0">
                <a:solidFill>
                  <a:srgbClr val="FF0000"/>
                </a:solidFill>
              </a:rPr>
              <a:t>Dual Quick-Release Storage</a:t>
            </a:r>
          </a:p>
          <a:p>
            <a:pPr marL="285750" indent="-285750">
              <a:buClr>
                <a:srgbClr val="00529C"/>
              </a:buClr>
              <a:buFont typeface="Arial" panose="020B0604020202020204" pitchFamily="34" charset="0"/>
              <a:buChar char="•"/>
            </a:pPr>
            <a:r>
              <a:rPr lang="en-US" altLang="zh-TW" sz="2000" b="1" dirty="0">
                <a:solidFill>
                  <a:srgbClr val="FF0000"/>
                </a:solidFill>
              </a:rPr>
              <a:t>Windows 11 Secured-Core PC</a:t>
            </a:r>
          </a:p>
          <a:p>
            <a:pPr marL="285750" indent="-285750">
              <a:buClr>
                <a:srgbClr val="00529C"/>
              </a:buClr>
              <a:buFont typeface="Arial" panose="020B0604020202020204" pitchFamily="34" charset="0"/>
              <a:buChar char="•"/>
            </a:pPr>
            <a:r>
              <a:rPr lang="en-US" altLang="zh-TW" sz="2000" b="1" dirty="0">
                <a:solidFill>
                  <a:srgbClr val="FF0000"/>
                </a:solidFill>
              </a:rPr>
              <a:t>Windows Hello Camera</a:t>
            </a:r>
          </a:p>
          <a:p>
            <a:pPr marL="285750" indent="-285750">
              <a:buClr>
                <a:srgbClr val="00529C"/>
              </a:buClr>
              <a:buFont typeface="Arial" panose="020B0604020202020204" pitchFamily="34" charset="0"/>
              <a:buChar char="•"/>
            </a:pPr>
            <a:r>
              <a:rPr lang="en-US" altLang="zh-TW" sz="2000" dirty="0" err="1">
                <a:solidFill>
                  <a:srgbClr val="141212"/>
                </a:solidFill>
              </a:rPr>
              <a:t>Coolfinity</a:t>
            </a:r>
            <a:r>
              <a:rPr lang="en-US" sz="2000" dirty="0">
                <a:solidFill>
                  <a:srgbClr val="141212"/>
                </a:solidFill>
              </a:rPr>
              <a:t>™</a:t>
            </a:r>
            <a:r>
              <a:rPr lang="en-US" altLang="zh-TW" sz="2000" dirty="0">
                <a:solidFill>
                  <a:srgbClr val="141212"/>
                </a:solidFill>
              </a:rPr>
              <a:t> Fanless Design</a:t>
            </a:r>
          </a:p>
        </p:txBody>
      </p:sp>
      <p:sp>
        <p:nvSpPr>
          <p:cNvPr id="7" name="文字方塊 12"/>
          <p:cNvSpPr txBox="1"/>
          <p:nvPr/>
        </p:nvSpPr>
        <p:spPr>
          <a:xfrm>
            <a:off x="8401050" y="4089358"/>
            <a:ext cx="3790951" cy="2400657"/>
          </a:xfrm>
          <a:prstGeom prst="rect">
            <a:avLst/>
          </a:prstGeom>
          <a:noFill/>
        </p:spPr>
        <p:txBody>
          <a:bodyPr wrap="square" rtlCol="0">
            <a:spAutoFit/>
          </a:bodyPr>
          <a:lstStyle/>
          <a:p>
            <a:pPr marL="285750" indent="-285750">
              <a:spcBef>
                <a:spcPts val="600"/>
              </a:spcBef>
              <a:buClr>
                <a:srgbClr val="00529C"/>
              </a:buClr>
              <a:buFont typeface="Arial" panose="020B0604020202020204" pitchFamily="34" charset="0"/>
              <a:buChar char="•"/>
              <a:defRPr/>
            </a:pPr>
            <a:r>
              <a:rPr lang="en-US" altLang="zh-TW" sz="2000" dirty="0"/>
              <a:t>Abundant I/O Ports with </a:t>
            </a:r>
            <a:br>
              <a:rPr lang="en-US" altLang="zh-TW" sz="2000" dirty="0"/>
            </a:br>
            <a:r>
              <a:rPr lang="en-US" altLang="zh-TW" sz="2000" b="1" dirty="0">
                <a:solidFill>
                  <a:srgbClr val="FF0000"/>
                </a:solidFill>
              </a:rPr>
              <a:t>two Thunderbolt 4</a:t>
            </a:r>
            <a:r>
              <a:rPr lang="en-US" altLang="zh-TW" sz="2000" dirty="0"/>
              <a:t>, three USB Type A, two RJ-45, two RS-232</a:t>
            </a:r>
          </a:p>
          <a:p>
            <a:pPr marL="285750" indent="-285750">
              <a:spcBef>
                <a:spcPts val="600"/>
              </a:spcBef>
              <a:buClr>
                <a:srgbClr val="00529C"/>
              </a:buClr>
              <a:buFont typeface="Arial" panose="020B0604020202020204" pitchFamily="34" charset="0"/>
              <a:buChar char="•"/>
              <a:defRPr/>
            </a:pPr>
            <a:r>
              <a:rPr lang="en-US" altLang="zh-TW" sz="2000" b="1" dirty="0">
                <a:solidFill>
                  <a:srgbClr val="FF0000"/>
                </a:solidFill>
              </a:rPr>
              <a:t>Wi-Fi 7</a:t>
            </a:r>
            <a:r>
              <a:rPr lang="en-US" altLang="zh-TW" sz="2000" dirty="0"/>
              <a:t>, BT5.4, </a:t>
            </a:r>
            <a:r>
              <a:rPr lang="en-US" altLang="zh-TW" sz="2000" b="1" dirty="0">
                <a:solidFill>
                  <a:srgbClr val="FF0000"/>
                </a:solidFill>
              </a:rPr>
              <a:t>4G/5G</a:t>
            </a:r>
            <a:r>
              <a:rPr lang="en-US" altLang="zh-TW" sz="2000" dirty="0"/>
              <a:t>, </a:t>
            </a:r>
            <a:r>
              <a:rPr lang="en-US" altLang="zh-TW" sz="2000" b="1" dirty="0">
                <a:solidFill>
                  <a:srgbClr val="FF0000"/>
                </a:solidFill>
              </a:rPr>
              <a:t>Dual SIM</a:t>
            </a:r>
          </a:p>
          <a:p>
            <a:pPr marL="285750" indent="-285750">
              <a:spcBef>
                <a:spcPts val="600"/>
              </a:spcBef>
              <a:buClr>
                <a:srgbClr val="00529C"/>
              </a:buClr>
              <a:buFont typeface="Arial" panose="020B0604020202020204" pitchFamily="34" charset="0"/>
              <a:buChar char="•"/>
              <a:defRPr/>
            </a:pPr>
            <a:r>
              <a:rPr lang="en-US" altLang="zh-TW" sz="2000" dirty="0"/>
              <a:t>Expansions of PCIe Interfaces, discrete VGA, RAID box and military-grade connectors</a:t>
            </a:r>
          </a:p>
        </p:txBody>
      </p:sp>
      <p:pic>
        <p:nvPicPr>
          <p:cNvPr id="9" name="Picture 3" descr="C:\Users\iwi_lin\Desktop\Products\Z14I\Images\Pre-Images\Z14-12.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98447" y="3314886"/>
            <a:ext cx="2045695" cy="10514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880024"/>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wi_lin\Desktop\Z14I Images\Feature Images\6. easy-setup-z14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86181" y="1553908"/>
            <a:ext cx="6405819" cy="427054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0"/>
          </p:nvPr>
        </p:nvSpPr>
        <p:spPr/>
        <p:txBody>
          <a:bodyPr/>
          <a:lstStyle/>
          <a:p>
            <a:r>
              <a:rPr lang="en-US" dirty="0"/>
              <a:t>MULTIPLE WAYS </a:t>
            </a:r>
            <a:r>
              <a:rPr lang="en-US" dirty="0">
                <a:solidFill>
                  <a:schemeClr val="tx1"/>
                </a:solidFill>
              </a:rPr>
              <a:t>OF SETUP</a:t>
            </a:r>
          </a:p>
        </p:txBody>
      </p:sp>
      <p:sp>
        <p:nvSpPr>
          <p:cNvPr id="3" name="Content Placeholder 2"/>
          <p:cNvSpPr>
            <a:spLocks noGrp="1"/>
          </p:cNvSpPr>
          <p:nvPr>
            <p:ph sz="quarter" idx="11"/>
          </p:nvPr>
        </p:nvSpPr>
        <p:spPr>
          <a:xfrm>
            <a:off x="1006994" y="1370982"/>
            <a:ext cx="5084365" cy="4286430"/>
          </a:xfrm>
        </p:spPr>
        <p:txBody>
          <a:bodyPr/>
          <a:lstStyle/>
          <a:p>
            <a:pPr>
              <a:buClr>
                <a:srgbClr val="00529C"/>
              </a:buClr>
            </a:pPr>
            <a:endParaRPr lang="en-US" altLang="zh-TW" sz="2400" dirty="0"/>
          </a:p>
          <a:p>
            <a:pPr>
              <a:buClr>
                <a:srgbClr val="00529C"/>
              </a:buClr>
            </a:pPr>
            <a:r>
              <a:rPr lang="en-US" altLang="zh-TW" sz="2400" dirty="0"/>
              <a:t>Media bay options for user selection to achieve difference application fulfillments:</a:t>
            </a:r>
          </a:p>
          <a:p>
            <a:pPr marL="342900" indent="-342900">
              <a:buClr>
                <a:srgbClr val="00529C"/>
              </a:buClr>
              <a:buFont typeface="Arial" panose="020B0604020202020204" pitchFamily="34" charset="0"/>
              <a:buChar char="•"/>
            </a:pPr>
            <a:endParaRPr lang="en-US" altLang="zh-TW" sz="2400" dirty="0"/>
          </a:p>
          <a:p>
            <a:pPr marL="342900" indent="-342900">
              <a:buClr>
                <a:srgbClr val="00529C"/>
              </a:buClr>
              <a:buFont typeface="Arial" panose="020B0604020202020204" pitchFamily="34" charset="0"/>
              <a:buChar char="•"/>
            </a:pPr>
            <a:r>
              <a:rPr lang="en-US" altLang="zh-TW" sz="2400" dirty="0"/>
              <a:t>Optical disk drive</a:t>
            </a:r>
          </a:p>
          <a:p>
            <a:pPr marL="342900" indent="-342900">
              <a:buClr>
                <a:srgbClr val="00529C"/>
              </a:buClr>
              <a:buFont typeface="Arial" panose="020B0604020202020204" pitchFamily="34" charset="0"/>
              <a:buChar char="•"/>
            </a:pPr>
            <a:r>
              <a:rPr lang="en-US" altLang="zh-TW" sz="2400" dirty="0"/>
              <a:t>2nd battery</a:t>
            </a:r>
          </a:p>
          <a:p>
            <a:pPr marL="342900" indent="-342900">
              <a:buClr>
                <a:srgbClr val="00529C"/>
              </a:buClr>
              <a:buFont typeface="Arial" panose="020B0604020202020204" pitchFamily="34" charset="0"/>
              <a:buChar char="•"/>
            </a:pPr>
            <a:r>
              <a:rPr lang="en-US" altLang="zh-TW" dirty="0"/>
              <a:t>3rd s</a:t>
            </a:r>
            <a:r>
              <a:rPr lang="en-US" altLang="zh-TW" sz="2400" dirty="0"/>
              <a:t>torage (SATA SSD)</a:t>
            </a:r>
          </a:p>
        </p:txBody>
      </p:sp>
      <p:sp>
        <p:nvSpPr>
          <p:cNvPr id="9" name="Rectangle 8"/>
          <p:cNvSpPr/>
          <p:nvPr/>
        </p:nvSpPr>
        <p:spPr>
          <a:xfrm>
            <a:off x="1019873" y="989995"/>
            <a:ext cx="3749744"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Media bay for your choice </a:t>
            </a:r>
          </a:p>
        </p:txBody>
      </p:sp>
    </p:spTree>
    <p:extLst>
      <p:ext uri="{BB962C8B-B14F-4D97-AF65-F5344CB8AC3E}">
        <p14:creationId xmlns:p14="http://schemas.microsoft.com/office/powerpoint/2010/main" val="703202143"/>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schemeClr val="tx1"/>
                </a:solidFill>
              </a:rPr>
              <a:t>MORE</a:t>
            </a:r>
            <a:r>
              <a:rPr lang="en-US" dirty="0"/>
              <a:t> RUGGED </a:t>
            </a:r>
            <a:r>
              <a:rPr lang="en-US" dirty="0">
                <a:solidFill>
                  <a:schemeClr val="tx1"/>
                </a:solidFill>
              </a:rPr>
              <a:t>THAN EVER</a:t>
            </a:r>
          </a:p>
        </p:txBody>
      </p:sp>
      <p:sp>
        <p:nvSpPr>
          <p:cNvPr id="3" name="Content Placeholder 2"/>
          <p:cNvSpPr>
            <a:spLocks noGrp="1"/>
          </p:cNvSpPr>
          <p:nvPr>
            <p:ph sz="quarter" idx="11"/>
          </p:nvPr>
        </p:nvSpPr>
        <p:spPr>
          <a:xfrm>
            <a:off x="438151" y="1370982"/>
            <a:ext cx="9067799" cy="4286430"/>
          </a:xfrm>
        </p:spPr>
        <p:txBody>
          <a:bodyPr/>
          <a:lstStyle/>
          <a:p>
            <a:pPr marL="342900" indent="-342900">
              <a:spcBef>
                <a:spcPts val="400"/>
              </a:spcBef>
              <a:buClr>
                <a:srgbClr val="00499D"/>
              </a:buClr>
              <a:buFont typeface="Arial" panose="020B0604020202020204" pitchFamily="34" charset="0"/>
              <a:buChar char="•"/>
            </a:pPr>
            <a:r>
              <a:rPr lang="en-US" sz="2200" dirty="0"/>
              <a:t>With excellent design know-how, the Z14I is able to withstand harsher environmental challenges than ever. </a:t>
            </a:r>
          </a:p>
          <a:p>
            <a:pPr marL="342900" indent="-342900">
              <a:spcBef>
                <a:spcPts val="400"/>
              </a:spcBef>
              <a:buClr>
                <a:srgbClr val="00499D"/>
              </a:buClr>
              <a:buFont typeface="Arial" panose="020B0604020202020204" pitchFamily="34" charset="0"/>
              <a:buChar char="•"/>
            </a:pPr>
            <a:r>
              <a:rPr lang="en-US" sz="2200" dirty="0"/>
              <a:t>Z14I is MIL-STD 810H certified (Drop, Shock, Vibration, Rain, Dust, Altitude, Freeze/Thaw, High/Low Temperature, Temperature Shock, Humidity, </a:t>
            </a:r>
            <a:r>
              <a:rPr lang="en-US" sz="2200" dirty="0">
                <a:solidFill>
                  <a:srgbClr val="00499D"/>
                </a:solidFill>
              </a:rPr>
              <a:t>Explosive Atmosphere</a:t>
            </a:r>
            <a:r>
              <a:rPr lang="en-US" sz="2200" dirty="0"/>
              <a:t>, </a:t>
            </a:r>
            <a:r>
              <a:rPr lang="en-US" sz="2200" dirty="0">
                <a:solidFill>
                  <a:srgbClr val="00499D"/>
                </a:solidFill>
              </a:rPr>
              <a:t>Solar Radiation</a:t>
            </a:r>
            <a:r>
              <a:rPr lang="en-US" sz="2200" dirty="0"/>
              <a:t>, </a:t>
            </a:r>
            <a:r>
              <a:rPr lang="en-US" sz="2200" dirty="0">
                <a:solidFill>
                  <a:srgbClr val="00499D"/>
                </a:solidFill>
              </a:rPr>
              <a:t>Salt Fog</a:t>
            </a:r>
            <a:r>
              <a:rPr lang="en-US" sz="2200" dirty="0"/>
              <a:t>, </a:t>
            </a:r>
            <a:r>
              <a:rPr lang="en-US" sz="2200" dirty="0">
                <a:solidFill>
                  <a:srgbClr val="00499D"/>
                </a:solidFill>
              </a:rPr>
              <a:t>Fungus Resistance</a:t>
            </a:r>
            <a:r>
              <a:rPr lang="en-US" sz="2200" dirty="0"/>
              <a:t>).</a:t>
            </a:r>
          </a:p>
        </p:txBody>
      </p:sp>
      <p:sp>
        <p:nvSpPr>
          <p:cNvPr id="9" name="Rectangle 8"/>
          <p:cNvSpPr/>
          <p:nvPr/>
        </p:nvSpPr>
        <p:spPr>
          <a:xfrm>
            <a:off x="1019873" y="989995"/>
            <a:ext cx="3018775"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MIL-STD-810H certified</a:t>
            </a:r>
          </a:p>
        </p:txBody>
      </p:sp>
      <p:graphicFrame>
        <p:nvGraphicFramePr>
          <p:cNvPr id="7" name="表格 4"/>
          <p:cNvGraphicFramePr>
            <a:graphicFrameLocks noGrp="1"/>
          </p:cNvGraphicFramePr>
          <p:nvPr/>
        </p:nvGraphicFramePr>
        <p:xfrm>
          <a:off x="4201890" y="3222941"/>
          <a:ext cx="7404100" cy="3200590"/>
        </p:xfrm>
        <a:graphic>
          <a:graphicData uri="http://schemas.openxmlformats.org/drawingml/2006/table">
            <a:tbl>
              <a:tblPr firstRow="1" bandRow="1">
                <a:tableStyleId>{5C22544A-7EE6-4342-B048-85BDC9FD1C3A}</a:tableStyleId>
              </a:tblPr>
              <a:tblGrid>
                <a:gridCol w="3702050">
                  <a:extLst>
                    <a:ext uri="{9D8B030D-6E8A-4147-A177-3AD203B41FA5}">
                      <a16:colId xmlns:a16="http://schemas.microsoft.com/office/drawing/2014/main" val="20000"/>
                    </a:ext>
                  </a:extLst>
                </a:gridCol>
                <a:gridCol w="3702050">
                  <a:extLst>
                    <a:ext uri="{9D8B030D-6E8A-4147-A177-3AD203B41FA5}">
                      <a16:colId xmlns:a16="http://schemas.microsoft.com/office/drawing/2014/main" val="20001"/>
                    </a:ext>
                  </a:extLst>
                </a:gridCol>
              </a:tblGrid>
              <a:tr h="302298">
                <a:tc gridSpan="2">
                  <a:txBody>
                    <a:bodyPr/>
                    <a:lstStyle/>
                    <a:p>
                      <a:pPr algn="ctr"/>
                      <a:r>
                        <a:rPr lang="en-US" altLang="zh-TW" sz="2000" kern="1200" dirty="0">
                          <a:latin typeface="+mj-lt"/>
                        </a:rPr>
                        <a:t>MILILTARY STANDARD CERTIFIED</a:t>
                      </a:r>
                      <a:endParaRPr lang="zh-TW" altLang="en-US" sz="2000" dirty="0">
                        <a:solidFill>
                          <a:schemeClr val="bg1"/>
                        </a:solidFill>
                        <a:latin typeface="+mj-lt"/>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895631">
                <a:tc>
                  <a:txBody>
                    <a:bodyPr/>
                    <a:lstStyle/>
                    <a:p>
                      <a:pPr marL="0" algn="ctr" defTabSz="685594" rtl="0" eaLnBrk="1" latinLnBrk="0" hangingPunct="1"/>
                      <a:r>
                        <a:rPr lang="en-US" altLang="zh-TW" sz="2400" b="1" kern="1200" dirty="0" err="1">
                          <a:solidFill>
                            <a:schemeClr val="lt1"/>
                          </a:solidFill>
                          <a:latin typeface="+mj-lt"/>
                          <a:ea typeface="+mn-ea"/>
                          <a:cs typeface="+mn-cs"/>
                        </a:rPr>
                        <a:t>Durabook</a:t>
                      </a:r>
                      <a:r>
                        <a:rPr lang="en-US" altLang="zh-TW" sz="2400" b="1" kern="1200" dirty="0">
                          <a:solidFill>
                            <a:schemeClr val="lt1"/>
                          </a:solidFill>
                          <a:latin typeface="+mj-lt"/>
                          <a:ea typeface="+mn-ea"/>
                          <a:cs typeface="+mn-cs"/>
                        </a:rPr>
                        <a:t> Z14I</a:t>
                      </a:r>
                      <a:endParaRPr lang="zh-TW" altLang="en-US" sz="2400" b="1" kern="1200" dirty="0">
                        <a:solidFill>
                          <a:schemeClr val="lt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29C"/>
                    </a:solidFill>
                  </a:tcPr>
                </a:tc>
                <a:tc>
                  <a:txBody>
                    <a:bodyPr/>
                    <a:lstStyle/>
                    <a:p>
                      <a:pPr algn="l"/>
                      <a:r>
                        <a:rPr lang="en-US" altLang="zh-TW" sz="2000" b="1" kern="1200" dirty="0">
                          <a:solidFill>
                            <a:srgbClr val="FF0000"/>
                          </a:solidFill>
                          <a:latin typeface="Calibri" panose="020F0502020204030204" pitchFamily="34" charset="0"/>
                          <a:ea typeface="+mn-ea"/>
                          <a:cs typeface="+mn-cs"/>
                        </a:rPr>
                        <a:t>+ Solar Radiation</a:t>
                      </a:r>
                    </a:p>
                    <a:p>
                      <a:pPr algn="l"/>
                      <a:r>
                        <a:rPr lang="en-US" altLang="zh-TW" sz="2000" b="1" kern="1200" dirty="0">
                          <a:solidFill>
                            <a:srgbClr val="FF0000"/>
                          </a:solidFill>
                          <a:latin typeface="Calibri" panose="020F0502020204030204" pitchFamily="34" charset="0"/>
                          <a:ea typeface="+mn-ea"/>
                          <a:cs typeface="+mn-cs"/>
                        </a:rPr>
                        <a:t>+ Salt Fog</a:t>
                      </a:r>
                    </a:p>
                    <a:p>
                      <a:pPr algn="l"/>
                      <a:r>
                        <a:rPr lang="en-US" altLang="zh-TW" sz="2000" b="1" kern="1200" dirty="0">
                          <a:solidFill>
                            <a:srgbClr val="FF0000"/>
                          </a:solidFill>
                          <a:latin typeface="Calibri" panose="020F0502020204030204" pitchFamily="34" charset="0"/>
                          <a:ea typeface="+mn-ea"/>
                          <a:cs typeface="+mn-cs"/>
                        </a:rPr>
                        <a:t>+ Fungus Resistance</a:t>
                      </a:r>
                    </a:p>
                    <a:p>
                      <a:pPr algn="l"/>
                      <a:r>
                        <a:rPr lang="en-US" altLang="zh-TW" sz="2000" b="1" kern="1200" dirty="0">
                          <a:solidFill>
                            <a:srgbClr val="FF0000"/>
                          </a:solidFill>
                          <a:latin typeface="Calibri" panose="020F0502020204030204" pitchFamily="34" charset="0"/>
                          <a:ea typeface="+mn-ea"/>
                          <a:cs typeface="+mn-cs"/>
                        </a:rPr>
                        <a:t>+ Explosive Atmosphere</a:t>
                      </a:r>
                      <a:endParaRPr lang="zh-TW" altLang="en-US" sz="2000" b="1" kern="1200" dirty="0">
                        <a:solidFill>
                          <a:srgbClr val="FF0000"/>
                        </a:solidFill>
                        <a:latin typeface="Calibri" panose="020F0502020204030204" pitchFamily="34" charset="0"/>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910">
                <a:tc>
                  <a:txBody>
                    <a:bodyPr/>
                    <a:lstStyle/>
                    <a:p>
                      <a:pPr algn="ctr"/>
                      <a:r>
                        <a:rPr lang="en-US" altLang="zh-TW" sz="2000" b="1" dirty="0">
                          <a:solidFill>
                            <a:schemeClr val="bg1"/>
                          </a:solidFill>
                          <a:latin typeface="+mj-lt"/>
                        </a:rPr>
                        <a:t>Market Solution D</a:t>
                      </a:r>
                      <a:endParaRPr lang="zh-TW" altLang="en-US" sz="2000" b="1" dirty="0">
                        <a:solidFill>
                          <a:schemeClr val="bg1"/>
                        </a:solidFill>
                        <a:latin typeface="+mj-lt"/>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a:r>
                        <a:rPr kumimoji="1" lang="en-US" altLang="zh-TW" sz="2000" b="1" kern="1200" dirty="0">
                          <a:solidFill>
                            <a:srgbClr val="141212"/>
                          </a:solidFill>
                          <a:latin typeface="+mj-lt"/>
                          <a:ea typeface="新細明體" pitchFamily="18" charset="-120"/>
                          <a:cs typeface="+mn-cs"/>
                        </a:rPr>
                        <a:t>N/A</a:t>
                      </a:r>
                      <a:endParaRPr kumimoji="1" lang="zh-TW" altLang="en-US" sz="2000" b="1" kern="1200" dirty="0">
                        <a:solidFill>
                          <a:srgbClr val="141212"/>
                        </a:solidFill>
                        <a:latin typeface="+mj-lt"/>
                        <a:ea typeface="新細明體" pitchFamily="18" charset="-120"/>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7382">
                <a:tc>
                  <a:txBody>
                    <a:bodyPr/>
                    <a:lstStyle/>
                    <a:p>
                      <a:pPr marL="0" algn="ctr" defTabSz="914400" rtl="0" eaLnBrk="1" latinLnBrk="0" hangingPunct="1"/>
                      <a:r>
                        <a:rPr lang="en-US" altLang="zh-TW" sz="2000" b="1" kern="1200" dirty="0">
                          <a:solidFill>
                            <a:schemeClr val="bg1"/>
                          </a:solidFill>
                          <a:latin typeface="+mj-lt"/>
                          <a:ea typeface="+mn-ea"/>
                          <a:cs typeface="+mn-cs"/>
                        </a:rPr>
                        <a:t>Market Solution P</a:t>
                      </a:r>
                      <a:endParaRPr lang="zh-TW" altLang="en-US" sz="2000" b="1" kern="1200" dirty="0">
                        <a:solidFill>
                          <a:schemeClr val="bg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algn="l" defTabSz="914400" rtl="0" eaLnBrk="1" latinLnBrk="0" hangingPunct="1"/>
                      <a:r>
                        <a:rPr kumimoji="1" lang="en-US" altLang="zh-TW" sz="2000" b="1" kern="1200" dirty="0">
                          <a:solidFill>
                            <a:srgbClr val="141212"/>
                          </a:solidFill>
                          <a:latin typeface="+mj-lt"/>
                          <a:ea typeface="新細明體" pitchFamily="18" charset="-120"/>
                          <a:cs typeface="+mn-cs"/>
                        </a:rPr>
                        <a:t>N/A</a:t>
                      </a:r>
                      <a:endParaRPr kumimoji="1" lang="zh-TW" altLang="en-US" sz="2000" b="1" kern="1200" dirty="0">
                        <a:solidFill>
                          <a:srgbClr val="141212"/>
                        </a:solidFill>
                        <a:latin typeface="+mj-lt"/>
                        <a:ea typeface="新細明體" pitchFamily="18" charset="-120"/>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0078">
                <a:tc>
                  <a:txBody>
                    <a:bodyPr/>
                    <a:lstStyle/>
                    <a:p>
                      <a:pPr marL="0" algn="ctr" defTabSz="914400" rtl="0" eaLnBrk="1" latinLnBrk="0" hangingPunct="1"/>
                      <a:r>
                        <a:rPr lang="en-US" altLang="zh-TW" sz="2000" b="1" kern="1200" dirty="0">
                          <a:solidFill>
                            <a:schemeClr val="bg1"/>
                          </a:solidFill>
                          <a:latin typeface="+mj-lt"/>
                          <a:ea typeface="+mn-ea"/>
                          <a:cs typeface="+mn-cs"/>
                        </a:rPr>
                        <a:t>Market Solution</a:t>
                      </a:r>
                      <a:r>
                        <a:rPr lang="en-US" altLang="zh-TW" sz="2000" b="1" kern="1200" baseline="0" dirty="0">
                          <a:solidFill>
                            <a:schemeClr val="bg1"/>
                          </a:solidFill>
                          <a:latin typeface="+mj-lt"/>
                          <a:ea typeface="+mn-ea"/>
                          <a:cs typeface="+mn-cs"/>
                        </a:rPr>
                        <a:t> G</a:t>
                      </a:r>
                      <a:endParaRPr lang="zh-TW" altLang="en-US" sz="2000" b="1" kern="1200" dirty="0">
                        <a:solidFill>
                          <a:schemeClr val="bg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kern="1200" dirty="0">
                          <a:solidFill>
                            <a:schemeClr val="tx1"/>
                          </a:solidFill>
                          <a:latin typeface="Calibri" panose="020F0502020204030204" pitchFamily="34" charset="0"/>
                          <a:ea typeface="+mn-ea"/>
                          <a:cs typeface="+mn-cs"/>
                        </a:rPr>
                        <a:t>+ Explosive Atmosphere</a:t>
                      </a:r>
                      <a:endParaRPr lang="zh-TW" altLang="en-US" sz="2000" b="1" kern="1200" dirty="0">
                        <a:solidFill>
                          <a:schemeClr val="tx1"/>
                        </a:solidFill>
                        <a:latin typeface="Calibri" panose="020F0502020204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kern="1200" dirty="0">
                          <a:solidFill>
                            <a:schemeClr val="tx1"/>
                          </a:solidFill>
                          <a:latin typeface="Calibri" panose="020F0502020204030204" pitchFamily="34" charset="0"/>
                          <a:ea typeface="+mn-ea"/>
                          <a:cs typeface="+mn-cs"/>
                        </a:rPr>
                        <a:t>+ Salt Fog</a:t>
                      </a: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938" y="3308514"/>
            <a:ext cx="1593171" cy="142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iwi_lin\Desktop\Products\- Feature Icons\MIL-STD-810H@4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8312" y="840062"/>
            <a:ext cx="1707910" cy="1845514"/>
          </a:xfrm>
          <a:prstGeom prst="rect">
            <a:avLst/>
          </a:prstGeom>
          <a:ln>
            <a:noFill/>
          </a:ln>
          <a:effectLst>
            <a:outerShdw blurRad="190500" algn="tl" rotWithShape="0">
              <a:srgbClr val="000000">
                <a:alpha val="70000"/>
              </a:srgb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4" descr="A picture containing text, electronics, computer&#10;&#10;Description automatically generated">
            <a:extLst>
              <a:ext uri="{FF2B5EF4-FFF2-40B4-BE49-F238E27FC236}">
                <a16:creationId xmlns:a16="http://schemas.microsoft.com/office/drawing/2014/main" id="{4DD0BF33-C9F5-DA36-942A-3345F8012D1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3410" y="3090092"/>
            <a:ext cx="3496552" cy="3257598"/>
          </a:xfrm>
          <a:prstGeom prst="rect">
            <a:avLst/>
          </a:prstGeom>
        </p:spPr>
      </p:pic>
    </p:spTree>
    <p:extLst>
      <p:ext uri="{BB962C8B-B14F-4D97-AF65-F5344CB8AC3E}">
        <p14:creationId xmlns:p14="http://schemas.microsoft.com/office/powerpoint/2010/main" val="1599211413"/>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RUGGED </a:t>
            </a:r>
            <a:r>
              <a:rPr lang="en-US" dirty="0">
                <a:solidFill>
                  <a:schemeClr val="tx1"/>
                </a:solidFill>
              </a:rPr>
              <a:t>DOMINATION</a:t>
            </a:r>
          </a:p>
        </p:txBody>
      </p:sp>
      <p:sp>
        <p:nvSpPr>
          <p:cNvPr id="3" name="Content Placeholder 2"/>
          <p:cNvSpPr>
            <a:spLocks noGrp="1"/>
          </p:cNvSpPr>
          <p:nvPr>
            <p:ph sz="quarter" idx="11"/>
          </p:nvPr>
        </p:nvSpPr>
        <p:spPr>
          <a:xfrm>
            <a:off x="467221" y="1587927"/>
            <a:ext cx="6386145" cy="1806809"/>
          </a:xfrm>
        </p:spPr>
        <p:txBody>
          <a:bodyPr/>
          <a:lstStyle/>
          <a:p>
            <a:pPr marL="342900" indent="-342900">
              <a:buClr>
                <a:srgbClr val="00529C"/>
              </a:buClr>
              <a:buFont typeface="Arial" panose="020B0604020202020204" pitchFamily="34" charset="0"/>
              <a:buChar char="•"/>
            </a:pPr>
            <a:r>
              <a:rPr lang="en-US" altLang="zh-TW" sz="2400" dirty="0"/>
              <a:t>The Z14I is born fully-rugged ready with </a:t>
            </a:r>
            <a:r>
              <a:rPr lang="en-US" altLang="zh-TW" sz="2400" b="1" dirty="0">
                <a:solidFill>
                  <a:srgbClr val="00499D"/>
                </a:solidFill>
              </a:rPr>
              <a:t>6-feet drop</a:t>
            </a:r>
            <a:r>
              <a:rPr lang="en-US" altLang="zh-TW" sz="2400" dirty="0"/>
              <a:t> resistance and IP66 certification to withstand any harsh conditions.</a:t>
            </a:r>
          </a:p>
        </p:txBody>
      </p:sp>
      <p:sp>
        <p:nvSpPr>
          <p:cNvPr id="9" name="Rectangle 8"/>
          <p:cNvSpPr/>
          <p:nvPr/>
        </p:nvSpPr>
        <p:spPr>
          <a:xfrm>
            <a:off x="1019873" y="989995"/>
            <a:ext cx="3826689"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DROP RESISTANCE &amp; IP RATING</a:t>
            </a:r>
          </a:p>
        </p:txBody>
      </p:sp>
      <p:pic>
        <p:nvPicPr>
          <p:cNvPr id="16" name="Picture 1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5389" y1="17869" x2="21716" y2="45017"/>
                        <a14:foregroundMark x1="21448" y1="47079" x2="35121" y2="79038"/>
                        <a14:foregroundMark x1="35657" y1="78351" x2="63807" y2="78694"/>
                        <a14:foregroundMark x1="64075" y1="76976" x2="79357" y2="46048"/>
                        <a14:foregroundMark x1="76408" y1="49828" x2="63003" y2="13746"/>
                        <a14:foregroundMark x1="60858" y1="18557" x2="32976" y2="17182"/>
                        <a14:foregroundMark x1="41019" y1="14089" x2="41019" y2="14089"/>
                        <a14:foregroundMark x1="44236" y1="14089" x2="64611" y2="14433"/>
                        <a14:foregroundMark x1="32440" y1="16838" x2="18499" y2="46048"/>
                        <a14:foregroundMark x1="53887" y1="16838" x2="64075" y2="17869"/>
                        <a14:foregroundMark x1="73458" y1="54983" x2="73458" y2="54983"/>
                        <a14:foregroundMark x1="36193" y1="56701" x2="36193" y2="56701"/>
                        <a14:foregroundMark x1="41019" y1="41581" x2="41019" y2="41581"/>
                        <a14:foregroundMark x1="44504" y1="39863" x2="44504" y2="39863"/>
                        <a14:foregroundMark x1="41823" y1="25086" x2="37265" y2="63230"/>
                        <a14:foregroundMark x1="63271" y1="49828" x2="58177" y2="33677"/>
                        <a14:foregroundMark x1="58445" y1="42268" x2="58445" y2="42268"/>
                        <a14:foregroundMark x1="52815" y1="37113" x2="52815" y2="37113"/>
                        <a14:foregroundMark x1="53887" y1="34364" x2="53887" y2="34364"/>
                        <a14:foregroundMark x1="53351" y1="42612" x2="53351" y2="42612"/>
                        <a14:foregroundMark x1="44772" y1="43299" x2="44772" y2="43299"/>
                        <a14:foregroundMark x1="44236" y1="36770" x2="44236" y2="36770"/>
                        <a14:foregroundMark x1="36997" y1="35739" x2="36997" y2="35739"/>
                        <a14:foregroundMark x1="38070" y1="31959" x2="38070" y2="31959"/>
                        <a14:foregroundMark x1="39678" y1="29210" x2="39678" y2="29210"/>
                        <a14:foregroundMark x1="35389" y1="54639" x2="35389" y2="54639"/>
                        <a14:foregroundMark x1="34853" y1="61512" x2="34853" y2="61512"/>
                        <a14:foregroundMark x1="42895" y1="54296" x2="42895" y2="54296"/>
                        <a14:foregroundMark x1="45576" y1="53265" x2="45576" y2="53265"/>
                        <a14:foregroundMark x1="43164" y1="60137" x2="43164" y2="60137"/>
                        <a14:foregroundMark x1="54424" y1="59450" x2="54424" y2="59450"/>
                        <a14:foregroundMark x1="51743" y1="57732" x2="51743" y2="57732"/>
                        <a14:foregroundMark x1="53351" y1="54639" x2="53351" y2="54639"/>
                        <a14:foregroundMark x1="49330" y1="57388" x2="49330" y2="57388"/>
                        <a14:foregroundMark x1="51743" y1="62199" x2="51743" y2="62199"/>
                        <a14:foregroundMark x1="50402" y1="53952" x2="50402" y2="53952"/>
                        <a14:foregroundMark x1="60858" y1="56014" x2="60858" y2="56014"/>
                        <a14:foregroundMark x1="62466" y1="56701" x2="62466" y2="56701"/>
                        <a14:foregroundMark x1="60054" y1="61512" x2="60054" y2="61512"/>
                        <a14:foregroundMark x1="57373" y1="62887" x2="57373" y2="62887"/>
                        <a14:foregroundMark x1="57373" y1="54983" x2="57373" y2="54983"/>
                      </a14:backgroundRemoval>
                    </a14:imgEffect>
                  </a14:imgLayer>
                </a14:imgProps>
              </a:ext>
              <a:ext uri="{28A0092B-C50C-407E-A947-70E740481C1C}">
                <a14:useLocalDpi xmlns:a14="http://schemas.microsoft.com/office/drawing/2010/main" val="0"/>
              </a:ext>
            </a:extLst>
          </a:blip>
          <a:srcRect b="13282"/>
          <a:stretch/>
        </p:blipFill>
        <p:spPr bwMode="auto">
          <a:xfrm>
            <a:off x="9367466" y="4395509"/>
            <a:ext cx="2224518" cy="1504985"/>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 name="表格 4"/>
          <p:cNvGraphicFramePr>
            <a:graphicFrameLocks noGrp="1"/>
          </p:cNvGraphicFramePr>
          <p:nvPr>
            <p:extLst>
              <p:ext uri="{D42A27DB-BD31-4B8C-83A1-F6EECF244321}">
                <p14:modId xmlns:p14="http://schemas.microsoft.com/office/powerpoint/2010/main" val="2019466909"/>
              </p:ext>
            </p:extLst>
          </p:nvPr>
        </p:nvGraphicFramePr>
        <p:xfrm>
          <a:off x="483577" y="2976893"/>
          <a:ext cx="6632094" cy="2688667"/>
        </p:xfrm>
        <a:graphic>
          <a:graphicData uri="http://schemas.openxmlformats.org/drawingml/2006/table">
            <a:tbl>
              <a:tblPr firstRow="1" bandRow="1">
                <a:tableStyleId>{5C22544A-7EE6-4342-B048-85BDC9FD1C3A}</a:tableStyleId>
              </a:tblPr>
              <a:tblGrid>
                <a:gridCol w="3481147">
                  <a:extLst>
                    <a:ext uri="{9D8B030D-6E8A-4147-A177-3AD203B41FA5}">
                      <a16:colId xmlns:a16="http://schemas.microsoft.com/office/drawing/2014/main" val="20000"/>
                    </a:ext>
                  </a:extLst>
                </a:gridCol>
                <a:gridCol w="3150947">
                  <a:extLst>
                    <a:ext uri="{9D8B030D-6E8A-4147-A177-3AD203B41FA5}">
                      <a16:colId xmlns:a16="http://schemas.microsoft.com/office/drawing/2014/main" val="20001"/>
                    </a:ext>
                  </a:extLst>
                </a:gridCol>
              </a:tblGrid>
              <a:tr h="302298">
                <a:tc gridSpan="2">
                  <a:txBody>
                    <a:bodyPr/>
                    <a:lstStyle/>
                    <a:p>
                      <a:pPr algn="ctr"/>
                      <a:r>
                        <a:rPr lang="en-US" altLang="zh-TW" sz="2400" kern="1200" dirty="0">
                          <a:latin typeface="+mj-lt"/>
                        </a:rPr>
                        <a:t>MIL-STD and</a:t>
                      </a:r>
                      <a:r>
                        <a:rPr lang="en-US" altLang="zh-TW" sz="2400" kern="1200" baseline="0" dirty="0">
                          <a:latin typeface="+mj-lt"/>
                        </a:rPr>
                        <a:t> IP</a:t>
                      </a:r>
                      <a:endParaRPr lang="zh-TW" altLang="en-US" sz="2400" dirty="0">
                        <a:solidFill>
                          <a:schemeClr val="bg1"/>
                        </a:solidFill>
                        <a:latin typeface="+mj-lt"/>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10117">
                <a:tc>
                  <a:txBody>
                    <a:bodyPr/>
                    <a:lstStyle/>
                    <a:p>
                      <a:pPr marL="0" algn="ctr" defTabSz="685594" rtl="0" eaLnBrk="1" latinLnBrk="0" hangingPunct="1"/>
                      <a:r>
                        <a:rPr lang="en-US" altLang="zh-TW" sz="2200" b="1" kern="1200" dirty="0" err="1">
                          <a:solidFill>
                            <a:schemeClr val="lt1"/>
                          </a:solidFill>
                          <a:latin typeface="+mj-lt"/>
                          <a:ea typeface="+mn-ea"/>
                          <a:cs typeface="+mn-cs"/>
                        </a:rPr>
                        <a:t>Durabook</a:t>
                      </a:r>
                      <a:r>
                        <a:rPr lang="en-US" altLang="zh-TW" sz="2200" b="1" kern="1200" dirty="0">
                          <a:solidFill>
                            <a:schemeClr val="lt1"/>
                          </a:solidFill>
                          <a:latin typeface="+mj-lt"/>
                          <a:ea typeface="+mn-ea"/>
                          <a:cs typeface="+mn-cs"/>
                        </a:rPr>
                        <a:t> Z14I</a:t>
                      </a:r>
                      <a:endParaRPr lang="zh-TW" altLang="en-US" sz="2200" b="1" kern="1200" dirty="0">
                        <a:solidFill>
                          <a:schemeClr val="lt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29C"/>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2000" b="1" kern="1200" baseline="0" dirty="0">
                          <a:solidFill>
                            <a:srgbClr val="FF0000"/>
                          </a:solidFill>
                          <a:latin typeface="Calibri" panose="020F0502020204030204" pitchFamily="34" charset="0"/>
                          <a:ea typeface="+mn-ea"/>
                          <a:cs typeface="+mn-cs"/>
                        </a:rPr>
                        <a:t> </a:t>
                      </a:r>
                      <a:r>
                        <a:rPr lang="en-US" altLang="zh-TW" sz="2000" b="1" kern="1200" dirty="0">
                          <a:solidFill>
                            <a:srgbClr val="FF0000"/>
                          </a:solidFill>
                          <a:latin typeface="Calibri" panose="020F0502020204030204" pitchFamily="34" charset="0"/>
                          <a:ea typeface="+mn-ea"/>
                          <a:cs typeface="+mn-cs"/>
                        </a:rPr>
                        <a:t>IP 66, 6' drop</a:t>
                      </a: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5384">
                <a:tc>
                  <a:txBody>
                    <a:bodyPr/>
                    <a:lstStyle/>
                    <a:p>
                      <a:pPr algn="ctr"/>
                      <a:r>
                        <a:rPr lang="en-US" altLang="zh-TW" sz="2000" b="1" dirty="0">
                          <a:solidFill>
                            <a:schemeClr val="bg1"/>
                          </a:solidFill>
                          <a:latin typeface="+mj-lt"/>
                        </a:rPr>
                        <a:t>Market Solution D</a:t>
                      </a:r>
                      <a:endParaRPr lang="zh-TW" altLang="en-US" sz="2000" b="1" dirty="0">
                        <a:solidFill>
                          <a:schemeClr val="bg1"/>
                        </a:solidFill>
                        <a:latin typeface="+mj-lt"/>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2000" b="1" kern="1200" dirty="0">
                          <a:solidFill>
                            <a:schemeClr val="tx1"/>
                          </a:solidFill>
                          <a:latin typeface="Calibri" panose="020F0502020204030204" pitchFamily="34" charset="0"/>
                          <a:ea typeface="+mn-ea"/>
                          <a:cs typeface="+mn-cs"/>
                        </a:rPr>
                        <a:t> IP 65, 3' drop operating</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2000" b="1" kern="1200" dirty="0">
                          <a:solidFill>
                            <a:schemeClr val="tx1"/>
                          </a:solidFill>
                          <a:latin typeface="Calibri" panose="020F0502020204030204" pitchFamily="34" charset="0"/>
                          <a:ea typeface="+mn-ea"/>
                          <a:cs typeface="+mn-cs"/>
                        </a:rPr>
                        <a:t> (transit</a:t>
                      </a:r>
                      <a:r>
                        <a:rPr lang="en-US" altLang="zh-TW" sz="2000" b="1" kern="1200" baseline="0" dirty="0">
                          <a:solidFill>
                            <a:schemeClr val="tx1"/>
                          </a:solidFill>
                          <a:latin typeface="Calibri" panose="020F0502020204030204" pitchFamily="34" charset="0"/>
                          <a:ea typeface="+mn-ea"/>
                          <a:cs typeface="+mn-cs"/>
                        </a:rPr>
                        <a:t> 6’ drop</a:t>
                      </a:r>
                      <a:r>
                        <a:rPr lang="en-US" altLang="zh-TW" sz="2000" b="1" kern="1200" dirty="0">
                          <a:solidFill>
                            <a:schemeClr val="tx1"/>
                          </a:solidFill>
                          <a:latin typeface="Calibri" panose="020F0502020204030204" pitchFamily="34" charset="0"/>
                          <a:ea typeface="+mn-ea"/>
                          <a:cs typeface="+mn-cs"/>
                        </a:rPr>
                        <a:t>)</a:t>
                      </a: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0117">
                <a:tc>
                  <a:txBody>
                    <a:bodyPr/>
                    <a:lstStyle/>
                    <a:p>
                      <a:pPr marL="0" algn="ctr" defTabSz="914400" rtl="0" eaLnBrk="1" latinLnBrk="0" hangingPunct="1"/>
                      <a:r>
                        <a:rPr lang="en-US" altLang="zh-TW" sz="2000" b="1" kern="1200" dirty="0">
                          <a:solidFill>
                            <a:schemeClr val="bg1"/>
                          </a:solidFill>
                          <a:latin typeface="+mj-lt"/>
                          <a:ea typeface="+mn-ea"/>
                          <a:cs typeface="+mn-cs"/>
                        </a:rPr>
                        <a:t>Market Solution P</a:t>
                      </a:r>
                      <a:endParaRPr lang="zh-TW" altLang="en-US" sz="2000" b="1" kern="1200" dirty="0">
                        <a:solidFill>
                          <a:schemeClr val="bg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2000" b="1" kern="1200" dirty="0">
                          <a:solidFill>
                            <a:schemeClr val="tx1"/>
                          </a:solidFill>
                          <a:latin typeface="Calibri" panose="020F0502020204030204" pitchFamily="34" charset="0"/>
                          <a:ea typeface="+mn-ea"/>
                          <a:cs typeface="+mn-cs"/>
                        </a:rPr>
                        <a:t> IP 66, 6' drop</a:t>
                      </a: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0117">
                <a:tc>
                  <a:txBody>
                    <a:bodyPr/>
                    <a:lstStyle/>
                    <a:p>
                      <a:pPr marL="0" algn="ctr" defTabSz="914400" rtl="0" eaLnBrk="1" latinLnBrk="0" hangingPunct="1"/>
                      <a:r>
                        <a:rPr lang="en-US" altLang="zh-TW" sz="2000" b="1" kern="1200" dirty="0">
                          <a:solidFill>
                            <a:schemeClr val="bg1"/>
                          </a:solidFill>
                          <a:latin typeface="+mj-lt"/>
                          <a:ea typeface="+mn-ea"/>
                          <a:cs typeface="+mn-cs"/>
                        </a:rPr>
                        <a:t>Market Solution</a:t>
                      </a:r>
                      <a:r>
                        <a:rPr lang="en-US" altLang="zh-TW" sz="2000" b="1" kern="1200" baseline="0" dirty="0">
                          <a:solidFill>
                            <a:schemeClr val="bg1"/>
                          </a:solidFill>
                          <a:latin typeface="+mj-lt"/>
                          <a:ea typeface="+mn-ea"/>
                          <a:cs typeface="+mn-cs"/>
                        </a:rPr>
                        <a:t> G</a:t>
                      </a:r>
                      <a:endParaRPr lang="zh-TW" altLang="en-US" sz="2000" b="1" kern="1200" dirty="0">
                        <a:solidFill>
                          <a:schemeClr val="bg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2000" b="1" kern="1200" dirty="0">
                          <a:solidFill>
                            <a:schemeClr val="tx1"/>
                          </a:solidFill>
                          <a:latin typeface="Calibri" panose="020F0502020204030204" pitchFamily="34" charset="0"/>
                          <a:ea typeface="+mn-ea"/>
                          <a:cs typeface="+mn-cs"/>
                        </a:rPr>
                        <a:t> IP 66, 6' drop</a:t>
                      </a: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96" y="3166136"/>
            <a:ext cx="1171305" cy="104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4"/>
          <p:cNvSpPr/>
          <p:nvPr/>
        </p:nvSpPr>
        <p:spPr>
          <a:xfrm>
            <a:off x="410071" y="3438469"/>
            <a:ext cx="6743700" cy="5461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3202" b="-5152"/>
          <a:stretch/>
        </p:blipFill>
        <p:spPr bwMode="auto">
          <a:xfrm>
            <a:off x="8205391" y="4617439"/>
            <a:ext cx="1434760" cy="128884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A black and grey briefcase&#10;&#10;Description automatically generated">
            <a:extLst>
              <a:ext uri="{FF2B5EF4-FFF2-40B4-BE49-F238E27FC236}">
                <a16:creationId xmlns:a16="http://schemas.microsoft.com/office/drawing/2014/main" id="{309FF445-91C8-74B4-5C3E-9290D4F504B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p:blipFill>
        <p:spPr>
          <a:xfrm>
            <a:off x="7526871" y="1203132"/>
            <a:ext cx="4359133" cy="3547522"/>
          </a:xfrm>
          <a:prstGeom prst="rect">
            <a:avLst/>
          </a:prstGeom>
        </p:spPr>
      </p:pic>
    </p:spTree>
    <p:extLst>
      <p:ext uri="{BB962C8B-B14F-4D97-AF65-F5344CB8AC3E}">
        <p14:creationId xmlns:p14="http://schemas.microsoft.com/office/powerpoint/2010/main" val="4264299688"/>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altLang="zh-TW" dirty="0"/>
              <a:t>COOLFINITY</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dirty="0">
                <a:solidFill>
                  <a:schemeClr val="tx1"/>
                </a:solidFill>
              </a:rPr>
              <a:t> FANLESS DESIGN</a:t>
            </a:r>
            <a:endParaRPr lang="zh-TW" altLang="en-US" dirty="0">
              <a:solidFill>
                <a:schemeClr val="tx1"/>
              </a:solidFill>
            </a:endParaRPr>
          </a:p>
        </p:txBody>
      </p:sp>
      <p:sp>
        <p:nvSpPr>
          <p:cNvPr id="3" name="Content Placeholder 2"/>
          <p:cNvSpPr>
            <a:spLocks noGrp="1"/>
          </p:cNvSpPr>
          <p:nvPr>
            <p:ph sz="quarter" idx="11"/>
          </p:nvPr>
        </p:nvSpPr>
        <p:spPr>
          <a:xfrm>
            <a:off x="1019874" y="1370982"/>
            <a:ext cx="6200786" cy="3679989"/>
          </a:xfrm>
        </p:spPr>
        <p:txBody>
          <a:bodyPr/>
          <a:lstStyle/>
          <a:p>
            <a:pPr marL="342900" indent="-342900">
              <a:buClr>
                <a:srgbClr val="00499D"/>
              </a:buClr>
              <a:buFont typeface="Arial" panose="020B0604020202020204" pitchFamily="34" charset="0"/>
              <a:buChar char="•"/>
            </a:pPr>
            <a:r>
              <a:rPr lang="en-US" sz="2400" dirty="0">
                <a:solidFill>
                  <a:srgbClr val="FF0000"/>
                </a:solidFill>
              </a:rPr>
              <a:t>Fan failure </a:t>
            </a:r>
            <a:r>
              <a:rPr lang="en-US" sz="2400" dirty="0"/>
              <a:t>is one of most common reasons lead to system </a:t>
            </a:r>
            <a:r>
              <a:rPr lang="en-US" sz="2400" dirty="0">
                <a:solidFill>
                  <a:srgbClr val="FF0000"/>
                </a:solidFill>
              </a:rPr>
              <a:t>overheat</a:t>
            </a:r>
            <a:r>
              <a:rPr lang="en-US" sz="2400" dirty="0"/>
              <a:t>, and therefore </a:t>
            </a:r>
            <a:r>
              <a:rPr lang="en-US" sz="2400" dirty="0">
                <a:solidFill>
                  <a:srgbClr val="FF0000"/>
                </a:solidFill>
              </a:rPr>
              <a:t>damaging </a:t>
            </a:r>
            <a:r>
              <a:rPr lang="en-US" sz="2400" dirty="0"/>
              <a:t>other components. Especially in desert environment, the fan failure rate is becoming higher. </a:t>
            </a:r>
          </a:p>
          <a:p>
            <a:pPr marL="342900" indent="-342900">
              <a:buClr>
                <a:srgbClr val="00499D"/>
              </a:buClr>
              <a:buFont typeface="Arial" panose="020B0604020202020204" pitchFamily="34" charset="0"/>
              <a:buChar char="•"/>
            </a:pPr>
            <a:r>
              <a:rPr lang="en-US" altLang="zh-TW" sz="2400" b="1" dirty="0">
                <a:solidFill>
                  <a:srgbClr val="FF0000"/>
                </a:solidFill>
              </a:rPr>
              <a:t>COOLFINITY</a:t>
            </a:r>
            <a:r>
              <a:rPr lang="en-US" altLang="zh-TW"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sz="2400" dirty="0"/>
              <a:t> </a:t>
            </a:r>
            <a:r>
              <a:rPr lang="en-US" altLang="zh-TW" sz="2400" dirty="0" err="1"/>
              <a:t>f</a:t>
            </a:r>
            <a:r>
              <a:rPr lang="en-US" sz="2400" dirty="0" err="1"/>
              <a:t>anless</a:t>
            </a:r>
            <a:r>
              <a:rPr lang="en-US" sz="2400" dirty="0"/>
              <a:t> design also means </a:t>
            </a:r>
            <a:r>
              <a:rPr lang="en-US" sz="2400" b="1" dirty="0">
                <a:solidFill>
                  <a:srgbClr val="00499D"/>
                </a:solidFill>
              </a:rPr>
              <a:t>free-of-noise</a:t>
            </a:r>
            <a:r>
              <a:rPr lang="en-US" sz="2400" dirty="0"/>
              <a:t>. In some user scenarios, such as battlefield, hospital and stealth mode, every peace matters. </a:t>
            </a:r>
          </a:p>
        </p:txBody>
      </p:sp>
      <p:sp>
        <p:nvSpPr>
          <p:cNvPr id="9" name="Rectangle 8"/>
          <p:cNvSpPr/>
          <p:nvPr/>
        </p:nvSpPr>
        <p:spPr>
          <a:xfrm>
            <a:off x="1019873" y="989995"/>
            <a:ext cx="5211683"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No fan, no pain – dust free, noise free</a:t>
            </a:r>
          </a:p>
        </p:txBody>
      </p:sp>
      <p:pic>
        <p:nvPicPr>
          <p:cNvPr id="7" name="Picture 8" descr="ãtablet overheat damageãçåçæå°çµæ">
            <a:extLst>
              <a:ext uri="{FF2B5EF4-FFF2-40B4-BE49-F238E27FC236}">
                <a16:creationId xmlns:a16="http://schemas.microsoft.com/office/drawing/2014/main" id="{CC0B518E-7740-489E-AEFB-4EA63F81732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13983" y="1573019"/>
            <a:ext cx="3014166" cy="19334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771BD7-0575-4BCC-B1A3-C500214A0FBD}"/>
              </a:ext>
            </a:extLst>
          </p:cNvPr>
          <p:cNvSpPr/>
          <p:nvPr/>
        </p:nvSpPr>
        <p:spPr>
          <a:xfrm>
            <a:off x="7741137" y="1452816"/>
            <a:ext cx="3333135" cy="2154903"/>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4" descr="Related image">
            <a:extLst>
              <a:ext uri="{FF2B5EF4-FFF2-40B4-BE49-F238E27FC236}">
                <a16:creationId xmlns:a16="http://schemas.microsoft.com/office/drawing/2014/main" id="{327E526D-6890-4DC5-A6A3-DDF134B2FB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4839" y="3045643"/>
            <a:ext cx="682279" cy="682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2" name="表格 6">
            <a:extLst>
              <a:ext uri="{FF2B5EF4-FFF2-40B4-BE49-F238E27FC236}">
                <a16:creationId xmlns:a16="http://schemas.microsoft.com/office/drawing/2014/main" id="{98A36E5B-D3E3-4A4C-946D-58E7C4F6BA67}"/>
              </a:ext>
            </a:extLst>
          </p:cNvPr>
          <p:cNvGraphicFramePr>
            <a:graphicFrameLocks noGrp="1"/>
          </p:cNvGraphicFramePr>
          <p:nvPr>
            <p:extLst>
              <p:ext uri="{D42A27DB-BD31-4B8C-83A1-F6EECF244321}">
                <p14:modId xmlns:p14="http://schemas.microsoft.com/office/powerpoint/2010/main" val="3779095560"/>
              </p:ext>
            </p:extLst>
          </p:nvPr>
        </p:nvGraphicFramePr>
        <p:xfrm>
          <a:off x="7366782" y="4077957"/>
          <a:ext cx="4098402" cy="1987589"/>
        </p:xfrm>
        <a:graphic>
          <a:graphicData uri="http://schemas.openxmlformats.org/drawingml/2006/table">
            <a:tbl>
              <a:tblPr firstRow="1" bandRow="1">
                <a:tableStyleId>{5C22544A-7EE6-4342-B048-85BDC9FD1C3A}</a:tableStyleId>
              </a:tblPr>
              <a:tblGrid>
                <a:gridCol w="2549002">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tblGrid>
              <a:tr h="362438">
                <a:tc gridSpan="2">
                  <a:txBody>
                    <a:bodyPr/>
                    <a:lstStyle/>
                    <a:p>
                      <a:pPr algn="ctr"/>
                      <a:r>
                        <a:rPr lang="en-US" altLang="zh-TW" sz="2400" dirty="0">
                          <a:solidFill>
                            <a:schemeClr val="bg1"/>
                          </a:solidFill>
                          <a:latin typeface="Calibri" panose="020F0502020204030204" pitchFamily="34" charset="0"/>
                        </a:rPr>
                        <a:t>Acoustic Test</a:t>
                      </a:r>
                      <a:r>
                        <a:rPr lang="en-US" altLang="zh-TW" sz="2400" baseline="0" dirty="0">
                          <a:solidFill>
                            <a:schemeClr val="bg1"/>
                          </a:solidFill>
                          <a:latin typeface="Calibri" panose="020F0502020204030204" pitchFamily="34" charset="0"/>
                        </a:rPr>
                        <a:t> </a:t>
                      </a:r>
                      <a:endParaRPr lang="zh-TW" altLang="en-US" sz="2400" dirty="0">
                        <a:solidFill>
                          <a:schemeClr val="bg1"/>
                        </a:solidFill>
                        <a:latin typeface="Calibri" panose="020F050202020403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10117">
                <a:tc>
                  <a:txBody>
                    <a:bodyPr/>
                    <a:lstStyle/>
                    <a:p>
                      <a:pPr marL="0" algn="ctr" defTabSz="685594" rtl="0" eaLnBrk="1" latinLnBrk="0" hangingPunct="1"/>
                      <a:r>
                        <a:rPr lang="en-US" altLang="zh-TW" sz="2000" b="1" kern="1200" dirty="0" err="1">
                          <a:solidFill>
                            <a:schemeClr val="lt1"/>
                          </a:solidFill>
                          <a:latin typeface="Calibri" panose="020F0502020204030204" pitchFamily="34" charset="0"/>
                          <a:ea typeface="+mn-ea"/>
                          <a:cs typeface="+mn-cs"/>
                        </a:rPr>
                        <a:t>Durabook</a:t>
                      </a:r>
                      <a:r>
                        <a:rPr lang="en-US" altLang="zh-TW" sz="2000" b="1" kern="1200" dirty="0">
                          <a:solidFill>
                            <a:schemeClr val="lt1"/>
                          </a:solidFill>
                          <a:latin typeface="Calibri" panose="020F0502020204030204" pitchFamily="34" charset="0"/>
                          <a:ea typeface="+mn-ea"/>
                          <a:cs typeface="+mn-cs"/>
                        </a:rPr>
                        <a:t> Z14I</a:t>
                      </a:r>
                      <a:endParaRPr lang="zh-TW" altLang="en-US" sz="2000" b="1" kern="1200" dirty="0">
                        <a:solidFill>
                          <a:schemeClr val="lt1"/>
                        </a:solidFill>
                        <a:latin typeface="Calibri" panose="020F0502020204030204" pitchFamily="34" charset="0"/>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29C"/>
                    </a:solidFill>
                  </a:tcPr>
                </a:tc>
                <a:tc>
                  <a:txBody>
                    <a:bodyPr/>
                    <a:lstStyle/>
                    <a:p>
                      <a:pPr algn="ctr"/>
                      <a:r>
                        <a:rPr lang="en-US" altLang="zh-TW" sz="2000" b="1" dirty="0">
                          <a:solidFill>
                            <a:srgbClr val="FF0000"/>
                          </a:solidFill>
                          <a:latin typeface="Calibri" panose="020F0502020204030204" pitchFamily="34" charset="0"/>
                        </a:rPr>
                        <a:t>0 </a:t>
                      </a:r>
                      <a:r>
                        <a:rPr lang="en-US" altLang="zh-TW" sz="2000" b="1" dirty="0" err="1">
                          <a:solidFill>
                            <a:srgbClr val="FF0000"/>
                          </a:solidFill>
                          <a:latin typeface="Calibri" panose="020F0502020204030204" pitchFamily="34" charset="0"/>
                        </a:rPr>
                        <a:t>dBA</a:t>
                      </a:r>
                      <a:endParaRPr lang="zh-TW" altLang="en-US" sz="2000" b="1" dirty="0">
                        <a:solidFill>
                          <a:srgbClr val="FF0000"/>
                        </a:solidFill>
                        <a:latin typeface="Calibri" panose="020F050202020403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0117">
                <a:tc>
                  <a:txBody>
                    <a:bodyPr/>
                    <a:lstStyle/>
                    <a:p>
                      <a:pPr algn="ctr"/>
                      <a:r>
                        <a:rPr lang="en-US" altLang="zh-TW" sz="2000" b="1" dirty="0">
                          <a:solidFill>
                            <a:schemeClr val="bg1"/>
                          </a:solidFill>
                          <a:latin typeface="Calibri" panose="020F0502020204030204" pitchFamily="34" charset="0"/>
                        </a:rPr>
                        <a:t>Market Solution D</a:t>
                      </a:r>
                      <a:endParaRPr lang="zh-TW" altLang="en-US" sz="2000" b="1" dirty="0">
                        <a:solidFill>
                          <a:schemeClr val="bg1"/>
                        </a:solidFill>
                        <a:latin typeface="Calibri" panose="020F050202020403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zh-TW" sz="2000" b="1" kern="1200" dirty="0">
                          <a:solidFill>
                            <a:srgbClr val="141212"/>
                          </a:solidFill>
                          <a:latin typeface="Calibri" panose="020F0502020204030204" pitchFamily="34" charset="0"/>
                          <a:ea typeface="新細明體" pitchFamily="18" charset="-120"/>
                          <a:cs typeface="+mn-cs"/>
                        </a:rPr>
                        <a:t>40 </a:t>
                      </a:r>
                      <a:r>
                        <a:rPr kumimoji="1" lang="en-US" altLang="zh-TW" sz="2000" b="1" kern="1200" dirty="0" err="1">
                          <a:solidFill>
                            <a:srgbClr val="141212"/>
                          </a:solidFill>
                          <a:latin typeface="Calibri" panose="020F0502020204030204" pitchFamily="34" charset="0"/>
                          <a:ea typeface="新細明體" pitchFamily="18" charset="-120"/>
                          <a:cs typeface="+mn-cs"/>
                        </a:rPr>
                        <a:t>dBA</a:t>
                      </a:r>
                      <a:endParaRPr kumimoji="1" lang="zh-TW" altLang="en-US" sz="2000" b="1" kern="1200" dirty="0">
                        <a:solidFill>
                          <a:srgbClr val="141212"/>
                        </a:solidFill>
                        <a:latin typeface="Calibri" panose="020F0502020204030204" pitchFamily="34" charset="0"/>
                        <a:ea typeface="新細明體" pitchFamily="18" charset="-120"/>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0117">
                <a:tc>
                  <a:txBody>
                    <a:bodyPr/>
                    <a:lstStyle/>
                    <a:p>
                      <a:pPr algn="ctr"/>
                      <a:r>
                        <a:rPr lang="en-US" altLang="zh-TW" sz="2000" b="1" dirty="0">
                          <a:solidFill>
                            <a:schemeClr val="bg1"/>
                          </a:solidFill>
                          <a:latin typeface="Calibri" panose="020F0502020204030204" pitchFamily="34" charset="0"/>
                        </a:rPr>
                        <a:t>Market</a:t>
                      </a:r>
                      <a:r>
                        <a:rPr lang="en-US" altLang="zh-TW" sz="2000" b="1" baseline="0" dirty="0">
                          <a:solidFill>
                            <a:schemeClr val="bg1"/>
                          </a:solidFill>
                          <a:latin typeface="Calibri" panose="020F0502020204030204" pitchFamily="34" charset="0"/>
                        </a:rPr>
                        <a:t> Solution P</a:t>
                      </a:r>
                      <a:endParaRPr lang="zh-TW" altLang="en-US" sz="2000" b="1" dirty="0">
                        <a:solidFill>
                          <a:schemeClr val="bg1"/>
                        </a:solidFill>
                        <a:latin typeface="Calibri" panose="020F050202020403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zh-TW" sz="2000" b="1" kern="1200" dirty="0">
                          <a:solidFill>
                            <a:srgbClr val="141212"/>
                          </a:solidFill>
                          <a:latin typeface="Calibri" panose="020F0502020204030204" pitchFamily="34" charset="0"/>
                          <a:ea typeface="新細明體" pitchFamily="18" charset="-120"/>
                          <a:cs typeface="+mn-cs"/>
                        </a:rPr>
                        <a:t>43.9 </a:t>
                      </a:r>
                      <a:r>
                        <a:rPr kumimoji="1" lang="en-US" altLang="zh-TW" sz="2000" b="1" kern="1200" dirty="0" err="1">
                          <a:solidFill>
                            <a:srgbClr val="141212"/>
                          </a:solidFill>
                          <a:latin typeface="Calibri" panose="020F0502020204030204" pitchFamily="34" charset="0"/>
                          <a:ea typeface="新細明體" pitchFamily="18" charset="-120"/>
                          <a:cs typeface="+mn-cs"/>
                        </a:rPr>
                        <a:t>dBA</a:t>
                      </a:r>
                      <a:endParaRPr lang="zh-TW" altLang="en-US" sz="2000" dirty="0">
                        <a:solidFill>
                          <a:srgbClr val="141212"/>
                        </a:solidFill>
                        <a:latin typeface="Calibri" panose="020F050202020403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720" y="4217117"/>
            <a:ext cx="1171305" cy="104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descr="C:\Users\iwi_lin\Desktop\Products\Z14I\Images\Pre-Images\Z14-4.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878100" y="4396478"/>
            <a:ext cx="2698361" cy="20805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5293ECA6-383B-F2EF-32E3-226DAF5ED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1710" y="4917212"/>
            <a:ext cx="1388494" cy="138849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098612519"/>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SPEAK </a:t>
            </a:r>
            <a:r>
              <a:rPr lang="en-US" dirty="0">
                <a:solidFill>
                  <a:schemeClr val="tx1"/>
                </a:solidFill>
              </a:rPr>
              <a:t>ALL LANGUAGES</a:t>
            </a:r>
          </a:p>
        </p:txBody>
      </p:sp>
      <p:sp>
        <p:nvSpPr>
          <p:cNvPr id="9" name="Rectangle 8"/>
          <p:cNvSpPr/>
          <p:nvPr/>
        </p:nvSpPr>
        <p:spPr>
          <a:xfrm>
            <a:off x="1019873" y="989995"/>
            <a:ext cx="5634876"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expandable and configurable I/O options</a:t>
            </a:r>
          </a:p>
        </p:txBody>
      </p:sp>
      <p:grpSp>
        <p:nvGrpSpPr>
          <p:cNvPr id="58" name="Group 57">
            <a:extLst>
              <a:ext uri="{FF2B5EF4-FFF2-40B4-BE49-F238E27FC236}">
                <a16:creationId xmlns:a16="http://schemas.microsoft.com/office/drawing/2014/main" id="{DBC3313E-CD4B-4E7A-A534-5822BBD83451}"/>
              </a:ext>
            </a:extLst>
          </p:cNvPr>
          <p:cNvGrpSpPr/>
          <p:nvPr/>
        </p:nvGrpSpPr>
        <p:grpSpPr>
          <a:xfrm>
            <a:off x="7726714" y="3444971"/>
            <a:ext cx="878120" cy="1207818"/>
            <a:chOff x="4880964" y="613005"/>
            <a:chExt cx="878120" cy="1207818"/>
          </a:xfrm>
        </p:grpSpPr>
        <p:sp>
          <p:nvSpPr>
            <p:cNvPr id="59" name="TextBox 58">
              <a:extLst>
                <a:ext uri="{FF2B5EF4-FFF2-40B4-BE49-F238E27FC236}">
                  <a16:creationId xmlns:a16="http://schemas.microsoft.com/office/drawing/2014/main" id="{39F66A09-ACFE-4F16-B3E5-A076C8255F0F}"/>
                </a:ext>
              </a:extLst>
            </p:cNvPr>
            <p:cNvSpPr txBox="1"/>
            <p:nvPr/>
          </p:nvSpPr>
          <p:spPr>
            <a:xfrm>
              <a:off x="4880964" y="1411352"/>
              <a:ext cx="878120" cy="372410"/>
            </a:xfrm>
            <a:prstGeom prst="rect">
              <a:avLst/>
            </a:prstGeom>
            <a:noFill/>
          </p:spPr>
          <p:txBody>
            <a:bodyPr wrap="square" rtlCol="0">
              <a:spAutoFit/>
            </a:bodyPr>
            <a:lstStyle/>
            <a:p>
              <a:pPr algn="ctr">
                <a:lnSpc>
                  <a:spcPct val="70000"/>
                </a:lnSpc>
              </a:pPr>
              <a:r>
                <a:rPr lang="en-US" sz="1300" b="1" dirty="0"/>
                <a:t>Legacy </a:t>
              </a:r>
            </a:p>
            <a:p>
              <a:pPr algn="ctr">
                <a:lnSpc>
                  <a:spcPct val="70000"/>
                </a:lnSpc>
              </a:pPr>
              <a:r>
                <a:rPr lang="en-US" sz="1300" b="1" dirty="0"/>
                <a:t>Device</a:t>
              </a:r>
            </a:p>
          </p:txBody>
        </p:sp>
        <p:grpSp>
          <p:nvGrpSpPr>
            <p:cNvPr id="60" name="Group 59">
              <a:extLst>
                <a:ext uri="{FF2B5EF4-FFF2-40B4-BE49-F238E27FC236}">
                  <a16:creationId xmlns:a16="http://schemas.microsoft.com/office/drawing/2014/main" id="{A3AFFDAB-CBBE-4AEF-99BB-7B75AA0386BE}"/>
                </a:ext>
              </a:extLst>
            </p:cNvPr>
            <p:cNvGrpSpPr/>
            <p:nvPr/>
          </p:nvGrpSpPr>
          <p:grpSpPr>
            <a:xfrm>
              <a:off x="4916533" y="613005"/>
              <a:ext cx="816882" cy="1207818"/>
              <a:chOff x="4916533" y="613005"/>
              <a:chExt cx="816882" cy="1207818"/>
            </a:xfrm>
          </p:grpSpPr>
          <p:pic>
            <p:nvPicPr>
              <p:cNvPr id="61" name="Picture 4" descr="Image result for RS-232 icon">
                <a:extLst>
                  <a:ext uri="{FF2B5EF4-FFF2-40B4-BE49-F238E27FC236}">
                    <a16:creationId xmlns:a16="http://schemas.microsoft.com/office/drawing/2014/main" id="{FA36DD48-FD32-4F99-84D9-084CDFD93C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9309" y="741219"/>
                <a:ext cx="620604" cy="62659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2" name="Rounded Rectangle 55">
                <a:extLst>
                  <a:ext uri="{FF2B5EF4-FFF2-40B4-BE49-F238E27FC236}">
                    <a16:creationId xmlns:a16="http://schemas.microsoft.com/office/drawing/2014/main" id="{6B889A5D-0D88-4EB2-BE19-E4DD4042E88D}"/>
                  </a:ext>
                </a:extLst>
              </p:cNvPr>
              <p:cNvSpPr/>
              <p:nvPr/>
            </p:nvSpPr>
            <p:spPr>
              <a:xfrm>
                <a:off x="4916533" y="613005"/>
                <a:ext cx="816882" cy="120781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B9253B4E-4C7F-47C5-8773-8F77AA0C42BB}"/>
              </a:ext>
            </a:extLst>
          </p:cNvPr>
          <p:cNvGrpSpPr/>
          <p:nvPr/>
        </p:nvGrpSpPr>
        <p:grpSpPr>
          <a:xfrm>
            <a:off x="6657683" y="3449851"/>
            <a:ext cx="949426" cy="1206113"/>
            <a:chOff x="2718058" y="2183557"/>
            <a:chExt cx="949426" cy="1206113"/>
          </a:xfrm>
        </p:grpSpPr>
        <p:sp>
          <p:nvSpPr>
            <p:cNvPr id="64" name="TextBox 63">
              <a:extLst>
                <a:ext uri="{FF2B5EF4-FFF2-40B4-BE49-F238E27FC236}">
                  <a16:creationId xmlns:a16="http://schemas.microsoft.com/office/drawing/2014/main" id="{78CFADE7-E0A7-4549-8067-F0A905F20C01}"/>
                </a:ext>
              </a:extLst>
            </p:cNvPr>
            <p:cNvSpPr txBox="1"/>
            <p:nvPr/>
          </p:nvSpPr>
          <p:spPr>
            <a:xfrm>
              <a:off x="2718058" y="2753946"/>
              <a:ext cx="949426" cy="617733"/>
            </a:xfrm>
            <a:prstGeom prst="rect">
              <a:avLst/>
            </a:prstGeom>
            <a:noFill/>
          </p:spPr>
          <p:txBody>
            <a:bodyPr wrap="square" rtlCol="0">
              <a:spAutoFit/>
            </a:bodyPr>
            <a:lstStyle/>
            <a:p>
              <a:pPr algn="ctr">
                <a:lnSpc>
                  <a:spcPct val="70000"/>
                </a:lnSpc>
              </a:pPr>
              <a:r>
                <a:rPr lang="en-US" sz="1200" b="1" dirty="0"/>
                <a:t>VGA</a:t>
              </a:r>
              <a:br>
                <a:rPr lang="en-US" sz="1200" b="1" dirty="0"/>
              </a:br>
              <a:r>
                <a:rPr lang="en-US" sz="1200" b="1" dirty="0"/>
                <a:t>Support </a:t>
              </a:r>
            </a:p>
            <a:p>
              <a:pPr algn="ctr">
                <a:lnSpc>
                  <a:spcPct val="70000"/>
                </a:lnSpc>
              </a:pPr>
              <a:r>
                <a:rPr lang="en-US" sz="1200" b="1" dirty="0"/>
                <a:t>Multiple </a:t>
              </a:r>
              <a:br>
                <a:rPr lang="en-US" sz="1200" b="1" dirty="0"/>
              </a:br>
              <a:r>
                <a:rPr lang="en-US" sz="1200" b="1" dirty="0"/>
                <a:t>Displays</a:t>
              </a:r>
            </a:p>
          </p:txBody>
        </p:sp>
        <p:grpSp>
          <p:nvGrpSpPr>
            <p:cNvPr id="65" name="Group 64">
              <a:extLst>
                <a:ext uri="{FF2B5EF4-FFF2-40B4-BE49-F238E27FC236}">
                  <a16:creationId xmlns:a16="http://schemas.microsoft.com/office/drawing/2014/main" id="{7933AB53-6A6E-4353-9C82-6F8C6CF701E3}"/>
                </a:ext>
              </a:extLst>
            </p:cNvPr>
            <p:cNvGrpSpPr/>
            <p:nvPr/>
          </p:nvGrpSpPr>
          <p:grpSpPr>
            <a:xfrm>
              <a:off x="2784330" y="2183557"/>
              <a:ext cx="816882" cy="1206113"/>
              <a:chOff x="2784330" y="2183557"/>
              <a:chExt cx="816882" cy="1206113"/>
            </a:xfrm>
          </p:grpSpPr>
          <p:sp>
            <p:nvSpPr>
              <p:cNvPr id="66" name="Rounded Rectangle 60">
                <a:extLst>
                  <a:ext uri="{FF2B5EF4-FFF2-40B4-BE49-F238E27FC236}">
                    <a16:creationId xmlns:a16="http://schemas.microsoft.com/office/drawing/2014/main" id="{CD5894C4-622B-4260-9A3E-9A840F803A0D}"/>
                  </a:ext>
                </a:extLst>
              </p:cNvPr>
              <p:cNvSpPr/>
              <p:nvPr/>
            </p:nvSpPr>
            <p:spPr>
              <a:xfrm>
                <a:off x="2784330" y="2193392"/>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 descr="Image result for VGA icon">
                <a:extLst>
                  <a:ext uri="{FF2B5EF4-FFF2-40B4-BE49-F238E27FC236}">
                    <a16:creationId xmlns:a16="http://schemas.microsoft.com/office/drawing/2014/main" id="{B7A750DB-535F-4AC4-B884-CF66B05BE89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5116" y="2183557"/>
                <a:ext cx="731520" cy="731520"/>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68" name="Group 67">
            <a:extLst>
              <a:ext uri="{FF2B5EF4-FFF2-40B4-BE49-F238E27FC236}">
                <a16:creationId xmlns:a16="http://schemas.microsoft.com/office/drawing/2014/main" id="{5701F834-7030-4C32-9E7E-ADEDC5D0F8BB}"/>
              </a:ext>
            </a:extLst>
          </p:cNvPr>
          <p:cNvGrpSpPr/>
          <p:nvPr/>
        </p:nvGrpSpPr>
        <p:grpSpPr>
          <a:xfrm>
            <a:off x="4435315" y="3459686"/>
            <a:ext cx="1195370" cy="1196278"/>
            <a:chOff x="2606886" y="2193392"/>
            <a:chExt cx="1195370" cy="1196278"/>
          </a:xfrm>
        </p:grpSpPr>
        <p:sp>
          <p:nvSpPr>
            <p:cNvPr id="101" name="Rounded Rectangle 95">
              <a:extLst>
                <a:ext uri="{FF2B5EF4-FFF2-40B4-BE49-F238E27FC236}">
                  <a16:creationId xmlns:a16="http://schemas.microsoft.com/office/drawing/2014/main" id="{ABB1F061-3EDC-42C1-AC7F-BF08DE9147AB}"/>
                </a:ext>
              </a:extLst>
            </p:cNvPr>
            <p:cNvSpPr/>
            <p:nvPr/>
          </p:nvSpPr>
          <p:spPr>
            <a:xfrm>
              <a:off x="2786637" y="2193392"/>
              <a:ext cx="848081" cy="1196278"/>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F456296B-D351-4E7C-81C7-601627201645}"/>
                </a:ext>
              </a:extLst>
            </p:cNvPr>
            <p:cNvSpPr txBox="1"/>
            <p:nvPr/>
          </p:nvSpPr>
          <p:spPr>
            <a:xfrm>
              <a:off x="2606886" y="2968355"/>
              <a:ext cx="1195370" cy="329321"/>
            </a:xfrm>
            <a:prstGeom prst="rect">
              <a:avLst/>
            </a:prstGeom>
            <a:noFill/>
          </p:spPr>
          <p:txBody>
            <a:bodyPr wrap="square" rtlCol="0">
              <a:spAutoFit/>
            </a:bodyPr>
            <a:lstStyle>
              <a:defPPr>
                <a:defRPr lang="en-US"/>
              </a:defPPr>
              <a:lvl1pPr algn="ctr">
                <a:lnSpc>
                  <a:spcPct val="70000"/>
                </a:lnSpc>
                <a:defRPr sz="1600"/>
              </a:lvl1pPr>
            </a:lstStyle>
            <a:p>
              <a:r>
                <a:rPr lang="en-US" sz="1100" b="1" dirty="0"/>
                <a:t>Thunderbolt</a:t>
              </a:r>
            </a:p>
            <a:p>
              <a:r>
                <a:rPr lang="en-US" sz="1100" b="1" dirty="0"/>
                <a:t>4</a:t>
              </a:r>
            </a:p>
          </p:txBody>
        </p:sp>
      </p:grpSp>
      <p:grpSp>
        <p:nvGrpSpPr>
          <p:cNvPr id="126" name="Group 125">
            <a:extLst>
              <a:ext uri="{FF2B5EF4-FFF2-40B4-BE49-F238E27FC236}">
                <a16:creationId xmlns:a16="http://schemas.microsoft.com/office/drawing/2014/main" id="{852CFB5E-9D66-418B-87A0-A6054EC1EBA6}"/>
              </a:ext>
            </a:extLst>
          </p:cNvPr>
          <p:cNvGrpSpPr/>
          <p:nvPr/>
        </p:nvGrpSpPr>
        <p:grpSpPr>
          <a:xfrm>
            <a:off x="7700630" y="4826296"/>
            <a:ext cx="963802" cy="1200236"/>
            <a:chOff x="9016639" y="4648836"/>
            <a:chExt cx="963802" cy="1175260"/>
          </a:xfrm>
        </p:grpSpPr>
        <p:pic>
          <p:nvPicPr>
            <p:cNvPr id="127" name="Picture 4" descr="Related image">
              <a:extLst>
                <a:ext uri="{FF2B5EF4-FFF2-40B4-BE49-F238E27FC236}">
                  <a16:creationId xmlns:a16="http://schemas.microsoft.com/office/drawing/2014/main" id="{E03A572F-0B8C-49D8-9D7F-183BCB9992B6}"/>
                </a:ext>
              </a:extLst>
            </p:cNvPr>
            <p:cNvPicPr>
              <a:picLocks noChangeAspect="1" noChangeArrowheads="1"/>
            </p:cNvPicPr>
            <p:nvPr/>
          </p:nvPicPr>
          <p:blipFill>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667" b="95333" l="10000" r="90000"/>
                      </a14:imgEffect>
                    </a14:imgLayer>
                  </a14:imgProps>
                </a:ext>
                <a:ext uri="{28A0092B-C50C-407E-A947-70E740481C1C}">
                  <a14:useLocalDpi xmlns:a14="http://schemas.microsoft.com/office/drawing/2010/main" val="0"/>
                </a:ext>
              </a:extLst>
            </a:blip>
            <a:srcRect/>
            <a:stretch>
              <a:fillRect/>
            </a:stretch>
          </p:blipFill>
          <p:spPr bwMode="auto">
            <a:xfrm>
              <a:off x="9124180" y="4670685"/>
              <a:ext cx="770994" cy="77099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28" name="Group 127">
              <a:extLst>
                <a:ext uri="{FF2B5EF4-FFF2-40B4-BE49-F238E27FC236}">
                  <a16:creationId xmlns:a16="http://schemas.microsoft.com/office/drawing/2014/main" id="{5D0B6A92-B385-4B2C-AA50-F408444FE265}"/>
                </a:ext>
              </a:extLst>
            </p:cNvPr>
            <p:cNvGrpSpPr/>
            <p:nvPr/>
          </p:nvGrpSpPr>
          <p:grpSpPr>
            <a:xfrm>
              <a:off x="9016639" y="4648836"/>
              <a:ext cx="963802" cy="1175260"/>
              <a:chOff x="8938567" y="3889050"/>
              <a:chExt cx="963802" cy="1175260"/>
            </a:xfrm>
          </p:grpSpPr>
          <p:sp>
            <p:nvSpPr>
              <p:cNvPr id="129" name="TextBox 128">
                <a:extLst>
                  <a:ext uri="{FF2B5EF4-FFF2-40B4-BE49-F238E27FC236}">
                    <a16:creationId xmlns:a16="http://schemas.microsoft.com/office/drawing/2014/main" id="{745AC35F-368F-448C-A9C8-E800870B28BA}"/>
                  </a:ext>
                </a:extLst>
              </p:cNvPr>
              <p:cNvSpPr txBox="1"/>
              <p:nvPr/>
            </p:nvSpPr>
            <p:spPr>
              <a:xfrm>
                <a:off x="8938567" y="4692625"/>
                <a:ext cx="963802" cy="350865"/>
              </a:xfrm>
              <a:prstGeom prst="rect">
                <a:avLst/>
              </a:prstGeom>
              <a:noFill/>
            </p:spPr>
            <p:txBody>
              <a:bodyPr wrap="square" rtlCol="0">
                <a:spAutoFit/>
              </a:bodyPr>
              <a:lstStyle/>
              <a:p>
                <a:pPr algn="ctr">
                  <a:lnSpc>
                    <a:spcPct val="70000"/>
                  </a:lnSpc>
                </a:pPr>
                <a:r>
                  <a:rPr lang="en-US" sz="1200" b="1" dirty="0"/>
                  <a:t>Legacy</a:t>
                </a:r>
              </a:p>
              <a:p>
                <a:pPr algn="ctr">
                  <a:lnSpc>
                    <a:spcPct val="70000"/>
                  </a:lnSpc>
                </a:pPr>
                <a:r>
                  <a:rPr lang="en-US" sz="1200" b="1" dirty="0"/>
                  <a:t>Device</a:t>
                </a:r>
              </a:p>
            </p:txBody>
          </p:sp>
          <p:sp>
            <p:nvSpPr>
              <p:cNvPr id="130" name="Rounded Rectangle 78">
                <a:extLst>
                  <a:ext uri="{FF2B5EF4-FFF2-40B4-BE49-F238E27FC236}">
                    <a16:creationId xmlns:a16="http://schemas.microsoft.com/office/drawing/2014/main" id="{A90AA5A5-0426-4C93-AECF-06B3DFDDC3E2}"/>
                  </a:ext>
                </a:extLst>
              </p:cNvPr>
              <p:cNvSpPr/>
              <p:nvPr/>
            </p:nvSpPr>
            <p:spPr>
              <a:xfrm>
                <a:off x="9003329" y="3889050"/>
                <a:ext cx="816882" cy="1175260"/>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130">
            <a:extLst>
              <a:ext uri="{FF2B5EF4-FFF2-40B4-BE49-F238E27FC236}">
                <a16:creationId xmlns:a16="http://schemas.microsoft.com/office/drawing/2014/main" id="{646E8791-1058-4DFD-AE20-0040489A66EE}"/>
              </a:ext>
            </a:extLst>
          </p:cNvPr>
          <p:cNvGrpSpPr/>
          <p:nvPr/>
        </p:nvGrpSpPr>
        <p:grpSpPr>
          <a:xfrm>
            <a:off x="8737143" y="3445992"/>
            <a:ext cx="995576" cy="1215664"/>
            <a:chOff x="456216" y="4506664"/>
            <a:chExt cx="995576" cy="1215664"/>
          </a:xfrm>
        </p:grpSpPr>
        <p:pic>
          <p:nvPicPr>
            <p:cNvPr id="132" name="Picture 18" descr="Related image">
              <a:extLst>
                <a:ext uri="{FF2B5EF4-FFF2-40B4-BE49-F238E27FC236}">
                  <a16:creationId xmlns:a16="http://schemas.microsoft.com/office/drawing/2014/main" id="{A5F1438F-1CE3-446A-9913-E581187C425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714" y="4596433"/>
              <a:ext cx="534847" cy="4850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0CB7B971-CC2C-4110-9AB5-83BECA28E410}"/>
                </a:ext>
              </a:extLst>
            </p:cNvPr>
            <p:cNvSpPr txBox="1"/>
            <p:nvPr/>
          </p:nvSpPr>
          <p:spPr>
            <a:xfrm>
              <a:off x="456216" y="5112930"/>
              <a:ext cx="995576" cy="609398"/>
            </a:xfrm>
            <a:prstGeom prst="rect">
              <a:avLst/>
            </a:prstGeom>
            <a:noFill/>
          </p:spPr>
          <p:txBody>
            <a:bodyPr wrap="square" rtlCol="0">
              <a:spAutoFit/>
            </a:bodyPr>
            <a:lstStyle/>
            <a:p>
              <a:pPr algn="ctr">
                <a:lnSpc>
                  <a:spcPct val="70000"/>
                </a:lnSpc>
              </a:pPr>
              <a:r>
                <a:rPr lang="en-US" sz="1200" b="1" dirty="0"/>
                <a:t>RJ-45 </a:t>
              </a:r>
            </a:p>
            <a:p>
              <a:pPr algn="ctr">
                <a:lnSpc>
                  <a:spcPct val="70000"/>
                </a:lnSpc>
              </a:pPr>
              <a:r>
                <a:rPr lang="en-US" sz="1200" b="1" dirty="0"/>
                <a:t>for Data </a:t>
              </a:r>
            </a:p>
            <a:p>
              <a:pPr algn="ctr">
                <a:lnSpc>
                  <a:spcPct val="70000"/>
                </a:lnSpc>
              </a:pPr>
              <a:r>
                <a:rPr lang="en-US" sz="1200" b="1" dirty="0"/>
                <a:t>Transfer/</a:t>
              </a:r>
              <a:br>
                <a:rPr lang="en-US" sz="1200" b="1" dirty="0"/>
              </a:br>
              <a:r>
                <a:rPr lang="en-US" sz="1200" b="1" dirty="0"/>
                <a:t>Server</a:t>
              </a:r>
            </a:p>
          </p:txBody>
        </p:sp>
        <p:sp>
          <p:nvSpPr>
            <p:cNvPr id="134" name="Rounded Rectangle 90">
              <a:extLst>
                <a:ext uri="{FF2B5EF4-FFF2-40B4-BE49-F238E27FC236}">
                  <a16:creationId xmlns:a16="http://schemas.microsoft.com/office/drawing/2014/main" id="{13FB05DC-AA95-4490-B213-8ADDFC6CCED8}"/>
                </a:ext>
              </a:extLst>
            </p:cNvPr>
            <p:cNvSpPr/>
            <p:nvPr/>
          </p:nvSpPr>
          <p:spPr>
            <a:xfrm>
              <a:off x="551893" y="4506664"/>
              <a:ext cx="804223"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a:extLst>
              <a:ext uri="{FF2B5EF4-FFF2-40B4-BE49-F238E27FC236}">
                <a16:creationId xmlns:a16="http://schemas.microsoft.com/office/drawing/2014/main" id="{A482470B-33E2-4DF3-8EDB-11E77257EACE}"/>
              </a:ext>
            </a:extLst>
          </p:cNvPr>
          <p:cNvSpPr txBox="1"/>
          <p:nvPr/>
        </p:nvSpPr>
        <p:spPr>
          <a:xfrm>
            <a:off x="4548334" y="5389437"/>
            <a:ext cx="1028825" cy="512448"/>
          </a:xfrm>
          <a:prstGeom prst="rect">
            <a:avLst/>
          </a:prstGeom>
          <a:noFill/>
        </p:spPr>
        <p:txBody>
          <a:bodyPr wrap="square" rtlCol="0">
            <a:spAutoFit/>
          </a:bodyPr>
          <a:lstStyle/>
          <a:p>
            <a:pPr algn="ctr">
              <a:lnSpc>
                <a:spcPct val="70000"/>
              </a:lnSpc>
            </a:pPr>
            <a:r>
              <a:rPr lang="en-US" sz="1300" b="1" dirty="0"/>
              <a:t>USB 3.2</a:t>
            </a:r>
            <a:br>
              <a:rPr lang="en-US" sz="1300" b="1" dirty="0"/>
            </a:br>
            <a:r>
              <a:rPr lang="en-US" sz="1300" b="1" dirty="0"/>
              <a:t>Gen2</a:t>
            </a:r>
            <a:br>
              <a:rPr lang="en-US" sz="1300" b="1" dirty="0"/>
            </a:br>
            <a:r>
              <a:rPr lang="en-US" sz="1300" b="1" dirty="0"/>
              <a:t>Type A</a:t>
            </a:r>
          </a:p>
        </p:txBody>
      </p:sp>
      <p:sp>
        <p:nvSpPr>
          <p:cNvPr id="141" name="Rounded Rectangle 58">
            <a:extLst>
              <a:ext uri="{FF2B5EF4-FFF2-40B4-BE49-F238E27FC236}">
                <a16:creationId xmlns:a16="http://schemas.microsoft.com/office/drawing/2014/main" id="{667CC575-23AE-4263-A577-76CB2FB28EEB}"/>
              </a:ext>
            </a:extLst>
          </p:cNvPr>
          <p:cNvSpPr/>
          <p:nvPr/>
        </p:nvSpPr>
        <p:spPr>
          <a:xfrm>
            <a:off x="4618680" y="4814940"/>
            <a:ext cx="840221"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2" descr="ãx2 iconãçåçæå°çµæ"/>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6121" y="3230847"/>
            <a:ext cx="501327" cy="501327"/>
          </a:xfrm>
          <a:prstGeom prst="rect">
            <a:avLst/>
          </a:prstGeom>
          <a:noFill/>
          <a:extLst>
            <a:ext uri="{909E8E84-426E-40DD-AFC4-6F175D3DCCD1}">
              <a14:hiddenFill xmlns:a14="http://schemas.microsoft.com/office/drawing/2010/main">
                <a:solidFill>
                  <a:srgbClr val="FFFFFF"/>
                </a:solidFill>
              </a14:hiddenFill>
            </a:ext>
          </a:extLst>
        </p:spPr>
      </p:pic>
      <p:grpSp>
        <p:nvGrpSpPr>
          <p:cNvPr id="149" name="群組 4"/>
          <p:cNvGrpSpPr/>
          <p:nvPr/>
        </p:nvGrpSpPr>
        <p:grpSpPr>
          <a:xfrm>
            <a:off x="6624354" y="4820469"/>
            <a:ext cx="1028825" cy="1196278"/>
            <a:chOff x="5582614" y="4398600"/>
            <a:chExt cx="1028825" cy="1196278"/>
          </a:xfrm>
        </p:grpSpPr>
        <p:sp>
          <p:nvSpPr>
            <p:cNvPr id="150" name="TextBox 119">
              <a:extLst>
                <a:ext uri="{FF2B5EF4-FFF2-40B4-BE49-F238E27FC236}">
                  <a16:creationId xmlns:a16="http://schemas.microsoft.com/office/drawing/2014/main" id="{A482470B-33E2-4DF3-8EDB-11E77257EACE}"/>
                </a:ext>
              </a:extLst>
            </p:cNvPr>
            <p:cNvSpPr txBox="1"/>
            <p:nvPr/>
          </p:nvSpPr>
          <p:spPr>
            <a:xfrm>
              <a:off x="5582614" y="5049042"/>
              <a:ext cx="1028825" cy="381386"/>
            </a:xfrm>
            <a:prstGeom prst="rect">
              <a:avLst/>
            </a:prstGeom>
            <a:noFill/>
          </p:spPr>
          <p:txBody>
            <a:bodyPr wrap="square" rtlCol="0">
              <a:spAutoFit/>
            </a:bodyPr>
            <a:lstStyle/>
            <a:p>
              <a:pPr algn="ctr">
                <a:lnSpc>
                  <a:spcPct val="70000"/>
                </a:lnSpc>
              </a:pPr>
              <a:r>
                <a:rPr lang="en-US" sz="1300" b="1" dirty="0"/>
                <a:t>USB 2.0 Type A</a:t>
              </a:r>
            </a:p>
          </p:txBody>
        </p:sp>
        <p:sp>
          <p:nvSpPr>
            <p:cNvPr id="151" name="Rounded Rectangle 58">
              <a:extLst>
                <a:ext uri="{FF2B5EF4-FFF2-40B4-BE49-F238E27FC236}">
                  <a16:creationId xmlns:a16="http://schemas.microsoft.com/office/drawing/2014/main" id="{667CC575-23AE-4263-A577-76CB2FB28EEB}"/>
                </a:ext>
              </a:extLst>
            </p:cNvPr>
            <p:cNvSpPr/>
            <p:nvPr/>
          </p:nvSpPr>
          <p:spPr>
            <a:xfrm>
              <a:off x="5690424" y="4398600"/>
              <a:ext cx="807359"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2" descr="Related image">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840398" y="4475727"/>
              <a:ext cx="517364" cy="517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Group 154">
            <a:extLst>
              <a:ext uri="{FF2B5EF4-FFF2-40B4-BE49-F238E27FC236}">
                <a16:creationId xmlns:a16="http://schemas.microsoft.com/office/drawing/2014/main" id="{EACE079D-FFD8-4D45-8F57-D0CAD020F7DF}"/>
              </a:ext>
            </a:extLst>
          </p:cNvPr>
          <p:cNvGrpSpPr/>
          <p:nvPr/>
        </p:nvGrpSpPr>
        <p:grpSpPr>
          <a:xfrm>
            <a:off x="10864123" y="3446038"/>
            <a:ext cx="936288" cy="1219344"/>
            <a:chOff x="374792" y="4056808"/>
            <a:chExt cx="936288" cy="1219344"/>
          </a:xfrm>
        </p:grpSpPr>
        <p:grpSp>
          <p:nvGrpSpPr>
            <p:cNvPr id="156" name="Group 155">
              <a:extLst>
                <a:ext uri="{FF2B5EF4-FFF2-40B4-BE49-F238E27FC236}">
                  <a16:creationId xmlns:a16="http://schemas.microsoft.com/office/drawing/2014/main" id="{993A3E82-4696-4B91-9B3E-12695F5DABDA}"/>
                </a:ext>
              </a:extLst>
            </p:cNvPr>
            <p:cNvGrpSpPr/>
            <p:nvPr/>
          </p:nvGrpSpPr>
          <p:grpSpPr>
            <a:xfrm>
              <a:off x="374792" y="4075161"/>
              <a:ext cx="936288" cy="1200991"/>
              <a:chOff x="8244569" y="2938871"/>
              <a:chExt cx="936288" cy="1200991"/>
            </a:xfrm>
          </p:grpSpPr>
          <p:sp>
            <p:nvSpPr>
              <p:cNvPr id="158" name="TextBox 157">
                <a:extLst>
                  <a:ext uri="{FF2B5EF4-FFF2-40B4-BE49-F238E27FC236}">
                    <a16:creationId xmlns:a16="http://schemas.microsoft.com/office/drawing/2014/main" id="{C65CF4BA-4B70-46F5-A278-45B7F62575D2}"/>
                  </a:ext>
                </a:extLst>
              </p:cNvPr>
              <p:cNvSpPr txBox="1"/>
              <p:nvPr/>
            </p:nvSpPr>
            <p:spPr>
              <a:xfrm>
                <a:off x="8244569" y="3659731"/>
                <a:ext cx="936288" cy="480131"/>
              </a:xfrm>
              <a:prstGeom prst="rect">
                <a:avLst/>
              </a:prstGeom>
              <a:noFill/>
            </p:spPr>
            <p:txBody>
              <a:bodyPr wrap="square" rtlCol="0">
                <a:spAutoFit/>
              </a:bodyPr>
              <a:lstStyle/>
              <a:p>
                <a:pPr algn="ctr">
                  <a:lnSpc>
                    <a:spcPct val="70000"/>
                  </a:lnSpc>
                </a:pPr>
                <a:r>
                  <a:rPr lang="en-US" sz="1200" b="1" dirty="0"/>
                  <a:t>Fingerprint</a:t>
                </a:r>
              </a:p>
              <a:p>
                <a:pPr algn="ctr">
                  <a:lnSpc>
                    <a:spcPct val="70000"/>
                  </a:lnSpc>
                </a:pPr>
                <a:r>
                  <a:rPr lang="en-US" sz="1200" b="1" dirty="0"/>
                  <a:t>Data Access</a:t>
                </a:r>
              </a:p>
              <a:p>
                <a:pPr algn="ctr">
                  <a:lnSpc>
                    <a:spcPct val="70000"/>
                  </a:lnSpc>
                </a:pPr>
                <a:r>
                  <a:rPr lang="en-US" sz="1200" b="1" dirty="0"/>
                  <a:t>Security</a:t>
                </a:r>
              </a:p>
            </p:txBody>
          </p:sp>
          <p:sp>
            <p:nvSpPr>
              <p:cNvPr id="159" name="Rounded Rectangle 85">
                <a:extLst>
                  <a:ext uri="{FF2B5EF4-FFF2-40B4-BE49-F238E27FC236}">
                    <a16:creationId xmlns:a16="http://schemas.microsoft.com/office/drawing/2014/main" id="{882573FA-47BE-4DB7-89E4-D0EC2BE0BB2E}"/>
                  </a:ext>
                </a:extLst>
              </p:cNvPr>
              <p:cNvSpPr/>
              <p:nvPr/>
            </p:nvSpPr>
            <p:spPr>
              <a:xfrm>
                <a:off x="8296299" y="2938871"/>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7" name="Picture 38" descr="Related image">
              <a:extLst>
                <a:ext uri="{FF2B5EF4-FFF2-40B4-BE49-F238E27FC236}">
                  <a16:creationId xmlns:a16="http://schemas.microsoft.com/office/drawing/2014/main" id="{2841B46E-73B1-4ED4-9D9A-7409A78D8D2A}"/>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588" y="4056808"/>
              <a:ext cx="813816" cy="81381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60" name="Group 159">
            <a:extLst>
              <a:ext uri="{FF2B5EF4-FFF2-40B4-BE49-F238E27FC236}">
                <a16:creationId xmlns:a16="http://schemas.microsoft.com/office/drawing/2014/main" id="{E1FD54BC-E068-4BAE-9DEF-C3FA691C1C9C}"/>
              </a:ext>
            </a:extLst>
          </p:cNvPr>
          <p:cNvGrpSpPr/>
          <p:nvPr/>
        </p:nvGrpSpPr>
        <p:grpSpPr>
          <a:xfrm>
            <a:off x="9728485" y="3457185"/>
            <a:ext cx="1127764" cy="1211466"/>
            <a:chOff x="2165018" y="4536552"/>
            <a:chExt cx="1127764" cy="1211466"/>
          </a:xfrm>
        </p:grpSpPr>
        <p:sp>
          <p:nvSpPr>
            <p:cNvPr id="161" name="TextBox 160">
              <a:extLst>
                <a:ext uri="{FF2B5EF4-FFF2-40B4-BE49-F238E27FC236}">
                  <a16:creationId xmlns:a16="http://schemas.microsoft.com/office/drawing/2014/main" id="{6BEDDBD3-32D6-41CC-90A7-ABF7F72AB317}"/>
                </a:ext>
              </a:extLst>
            </p:cNvPr>
            <p:cNvSpPr txBox="1"/>
            <p:nvPr/>
          </p:nvSpPr>
          <p:spPr>
            <a:xfrm>
              <a:off x="2165018" y="5241084"/>
              <a:ext cx="1127764" cy="506934"/>
            </a:xfrm>
            <a:prstGeom prst="rect">
              <a:avLst/>
            </a:prstGeom>
            <a:noFill/>
          </p:spPr>
          <p:txBody>
            <a:bodyPr wrap="square" rtlCol="0">
              <a:spAutoFit/>
            </a:bodyPr>
            <a:lstStyle/>
            <a:p>
              <a:pPr algn="ctr">
                <a:lnSpc>
                  <a:spcPct val="75000"/>
                </a:lnSpc>
              </a:pPr>
              <a:r>
                <a:rPr lang="en-US" sz="1200" b="1" dirty="0"/>
                <a:t>Smartcard</a:t>
              </a:r>
            </a:p>
            <a:p>
              <a:pPr algn="ctr">
                <a:lnSpc>
                  <a:spcPct val="75000"/>
                </a:lnSpc>
              </a:pPr>
              <a:r>
                <a:rPr lang="en-US" sz="1200" b="1" dirty="0"/>
                <a:t>Data Access</a:t>
              </a:r>
            </a:p>
            <a:p>
              <a:pPr algn="ctr">
                <a:lnSpc>
                  <a:spcPct val="70000"/>
                </a:lnSpc>
              </a:pPr>
              <a:r>
                <a:rPr lang="en-US" sz="1200" b="1" dirty="0"/>
                <a:t>Security</a:t>
              </a:r>
            </a:p>
          </p:txBody>
        </p:sp>
        <p:sp>
          <p:nvSpPr>
            <p:cNvPr id="162" name="Rounded Rectangle 69">
              <a:extLst>
                <a:ext uri="{FF2B5EF4-FFF2-40B4-BE49-F238E27FC236}">
                  <a16:creationId xmlns:a16="http://schemas.microsoft.com/office/drawing/2014/main" id="{B60D8F86-DBEB-4673-A502-139BDDB00511}"/>
                </a:ext>
              </a:extLst>
            </p:cNvPr>
            <p:cNvSpPr/>
            <p:nvPr/>
          </p:nvSpPr>
          <p:spPr>
            <a:xfrm>
              <a:off x="2312486" y="4536552"/>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Picture 34" descr="Related image">
              <a:extLst>
                <a:ext uri="{FF2B5EF4-FFF2-40B4-BE49-F238E27FC236}">
                  <a16:creationId xmlns:a16="http://schemas.microsoft.com/office/drawing/2014/main" id="{62BAD08C-C5E6-4999-979B-977D1E8CEE83}"/>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0207" y="4586509"/>
              <a:ext cx="698449" cy="69844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68" name="群組 5"/>
          <p:cNvGrpSpPr/>
          <p:nvPr/>
        </p:nvGrpSpPr>
        <p:grpSpPr>
          <a:xfrm>
            <a:off x="10918919" y="4814517"/>
            <a:ext cx="842350" cy="1212633"/>
            <a:chOff x="8850010" y="123776"/>
            <a:chExt cx="842350" cy="1212633"/>
          </a:xfrm>
        </p:grpSpPr>
        <p:sp>
          <p:nvSpPr>
            <p:cNvPr id="169" name="TextBox 42">
              <a:extLst>
                <a:ext uri="{FF2B5EF4-FFF2-40B4-BE49-F238E27FC236}">
                  <a16:creationId xmlns:a16="http://schemas.microsoft.com/office/drawing/2014/main" id="{A53129B6-6E57-41DA-9264-E106EF1C84A7}"/>
                </a:ext>
              </a:extLst>
            </p:cNvPr>
            <p:cNvSpPr txBox="1"/>
            <p:nvPr/>
          </p:nvSpPr>
          <p:spPr>
            <a:xfrm>
              <a:off x="8850010" y="887724"/>
              <a:ext cx="842350" cy="448071"/>
            </a:xfrm>
            <a:prstGeom prst="rect">
              <a:avLst/>
            </a:prstGeom>
            <a:noFill/>
          </p:spPr>
          <p:txBody>
            <a:bodyPr wrap="square" rtlCol="0">
              <a:spAutoFit/>
            </a:bodyPr>
            <a:lstStyle/>
            <a:p>
              <a:pPr algn="ctr">
                <a:lnSpc>
                  <a:spcPct val="70000"/>
                </a:lnSpc>
              </a:pPr>
              <a:r>
                <a:rPr lang="en-US" sz="1600" b="1" dirty="0">
                  <a:latin typeface="+mj-lt"/>
                </a:rPr>
                <a:t>LF/HF </a:t>
              </a:r>
            </a:p>
            <a:p>
              <a:pPr algn="ctr">
                <a:lnSpc>
                  <a:spcPct val="70000"/>
                </a:lnSpc>
              </a:pPr>
              <a:r>
                <a:rPr lang="en-US" sz="1600" b="1" dirty="0">
                  <a:latin typeface="+mj-lt"/>
                </a:rPr>
                <a:t>RFID</a:t>
              </a:r>
            </a:p>
          </p:txBody>
        </p:sp>
        <p:sp>
          <p:nvSpPr>
            <p:cNvPr id="170" name="Rounded Rectangle 73">
              <a:extLst>
                <a:ext uri="{FF2B5EF4-FFF2-40B4-BE49-F238E27FC236}">
                  <a16:creationId xmlns:a16="http://schemas.microsoft.com/office/drawing/2014/main" id="{107ADC88-413E-4EA2-AD80-E7738F8EF754}"/>
                </a:ext>
              </a:extLst>
            </p:cNvPr>
            <p:cNvSpPr/>
            <p:nvPr/>
          </p:nvSpPr>
          <p:spPr>
            <a:xfrm>
              <a:off x="8854046" y="123776"/>
              <a:ext cx="816882" cy="1212633"/>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1" name="Picture 2" descr="Related image">
              <a:extLst>
                <a:ext uri="{FF2B5EF4-FFF2-40B4-BE49-F238E27FC236}">
                  <a16:creationId xmlns:a16="http://schemas.microsoft.com/office/drawing/2014/main" id="{43AF9442-9A8D-4853-B03B-B08098AE0A3A}"/>
                </a:ext>
              </a:extLst>
            </p:cNvPr>
            <p:cNvPicPr>
              <a:picLocks noChangeAspect="1" noChangeArrowheads="1"/>
            </p:cNvPicPr>
            <p:nvPr/>
          </p:nvPicPr>
          <p:blipFill>
            <a:blip r:embed="rId13" cstate="print">
              <a:biLevel thresh="50000"/>
              <a:extLst>
                <a:ext uri="{28A0092B-C50C-407E-A947-70E740481C1C}">
                  <a14:useLocalDpi xmlns:a14="http://schemas.microsoft.com/office/drawing/2010/main" val="0"/>
                </a:ext>
              </a:extLst>
            </a:blip>
            <a:srcRect/>
            <a:stretch>
              <a:fillRect/>
            </a:stretch>
          </p:blipFill>
          <p:spPr bwMode="auto">
            <a:xfrm>
              <a:off x="8956938" y="198270"/>
              <a:ext cx="650493" cy="650493"/>
            </a:xfrm>
            <a:prstGeom prst="rect">
              <a:avLst/>
            </a:prstGeom>
            <a:noFill/>
            <a:extLst>
              <a:ext uri="{909E8E84-426E-40DD-AFC4-6F175D3DCCD1}">
                <a14:hiddenFill xmlns:a14="http://schemas.microsoft.com/office/drawing/2010/main">
                  <a:solidFill>
                    <a:srgbClr val="FFFFFF"/>
                  </a:solidFill>
                </a14:hiddenFill>
              </a:ext>
            </a:extLst>
          </p:spPr>
        </p:pic>
      </p:grpSp>
      <p:pic>
        <p:nvPicPr>
          <p:cNvPr id="174" name="Picture 2" descr="ãx2 iconãçåçæå°çµæ"/>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95663" y="3230847"/>
            <a:ext cx="501327" cy="5013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1965" y="3602925"/>
            <a:ext cx="231317" cy="53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47967" t="49095" r="45955" b="43693"/>
          <a:stretch/>
        </p:blipFill>
        <p:spPr bwMode="auto">
          <a:xfrm>
            <a:off x="4664340" y="4862768"/>
            <a:ext cx="750061" cy="50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0" name="Group 69">
            <a:extLst>
              <a:ext uri="{FF2B5EF4-FFF2-40B4-BE49-F238E27FC236}">
                <a16:creationId xmlns:a16="http://schemas.microsoft.com/office/drawing/2014/main" id="{8AC5997B-9B4E-4A18-BD14-0E45974BA7F4}"/>
              </a:ext>
            </a:extLst>
          </p:cNvPr>
          <p:cNvGrpSpPr/>
          <p:nvPr/>
        </p:nvGrpSpPr>
        <p:grpSpPr>
          <a:xfrm>
            <a:off x="5654391" y="4814517"/>
            <a:ext cx="849364" cy="1200236"/>
            <a:chOff x="8970847" y="3868032"/>
            <a:chExt cx="849364" cy="1200236"/>
          </a:xfrm>
        </p:grpSpPr>
        <p:sp>
          <p:nvSpPr>
            <p:cNvPr id="71" name="TextBox 70">
              <a:extLst>
                <a:ext uri="{FF2B5EF4-FFF2-40B4-BE49-F238E27FC236}">
                  <a16:creationId xmlns:a16="http://schemas.microsoft.com/office/drawing/2014/main" id="{A53129B6-6E57-41DA-9264-E106EF1C84A7}"/>
                </a:ext>
              </a:extLst>
            </p:cNvPr>
            <p:cNvSpPr txBox="1"/>
            <p:nvPr/>
          </p:nvSpPr>
          <p:spPr>
            <a:xfrm>
              <a:off x="8970847" y="4451154"/>
              <a:ext cx="838928" cy="521425"/>
            </a:xfrm>
            <a:prstGeom prst="rect">
              <a:avLst/>
            </a:prstGeom>
            <a:noFill/>
          </p:spPr>
          <p:txBody>
            <a:bodyPr wrap="square" rtlCol="0">
              <a:spAutoFit/>
            </a:bodyPr>
            <a:lstStyle/>
            <a:p>
              <a:pPr algn="ctr">
                <a:lnSpc>
                  <a:spcPct val="70000"/>
                </a:lnSpc>
              </a:pPr>
              <a:r>
                <a:rPr lang="en-US" sz="1300" b="1" dirty="0"/>
                <a:t>USB 3.2</a:t>
              </a:r>
              <a:br>
                <a:rPr lang="en-US" sz="1300" b="1" dirty="0"/>
              </a:br>
              <a:r>
                <a:rPr lang="en-US" sz="1300" b="1" dirty="0"/>
                <a:t>Gen 1 Type A</a:t>
              </a:r>
            </a:p>
          </p:txBody>
        </p:sp>
        <p:sp>
          <p:nvSpPr>
            <p:cNvPr id="72" name="Rounded Rectangle 73">
              <a:extLst>
                <a:ext uri="{FF2B5EF4-FFF2-40B4-BE49-F238E27FC236}">
                  <a16:creationId xmlns:a16="http://schemas.microsoft.com/office/drawing/2014/main" id="{107ADC88-413E-4EA2-AD80-E7738F8EF754}"/>
                </a:ext>
              </a:extLst>
            </p:cNvPr>
            <p:cNvSpPr/>
            <p:nvPr/>
          </p:nvSpPr>
          <p:spPr>
            <a:xfrm>
              <a:off x="9003329" y="3868032"/>
              <a:ext cx="816882" cy="1200236"/>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2"/>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49026" t="44660" r="43079" b="48161"/>
          <a:stretch/>
        </p:blipFill>
        <p:spPr bwMode="auto">
          <a:xfrm>
            <a:off x="5654391" y="4913352"/>
            <a:ext cx="962527" cy="49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t="33629" b="34451"/>
          <a:stretch/>
        </p:blipFill>
        <p:spPr bwMode="auto">
          <a:xfrm>
            <a:off x="4297749" y="1496115"/>
            <a:ext cx="7687347" cy="173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9" name="Group 78">
            <a:extLst>
              <a:ext uri="{FF2B5EF4-FFF2-40B4-BE49-F238E27FC236}">
                <a16:creationId xmlns:a16="http://schemas.microsoft.com/office/drawing/2014/main" id="{5701F834-7030-4C32-9E7E-ADEDC5D0F8BB}"/>
              </a:ext>
            </a:extLst>
          </p:cNvPr>
          <p:cNvGrpSpPr/>
          <p:nvPr/>
        </p:nvGrpSpPr>
        <p:grpSpPr>
          <a:xfrm>
            <a:off x="5487929" y="3457613"/>
            <a:ext cx="1195370" cy="1196278"/>
            <a:chOff x="2595086" y="2193392"/>
            <a:chExt cx="1195370" cy="1196278"/>
          </a:xfrm>
        </p:grpSpPr>
        <p:sp>
          <p:nvSpPr>
            <p:cNvPr id="80" name="TextBox 79">
              <a:extLst>
                <a:ext uri="{FF2B5EF4-FFF2-40B4-BE49-F238E27FC236}">
                  <a16:creationId xmlns:a16="http://schemas.microsoft.com/office/drawing/2014/main" id="{F456296B-D351-4E7C-81C7-601627201645}"/>
                </a:ext>
              </a:extLst>
            </p:cNvPr>
            <p:cNvSpPr txBox="1"/>
            <p:nvPr/>
          </p:nvSpPr>
          <p:spPr>
            <a:xfrm>
              <a:off x="2595086" y="2746730"/>
              <a:ext cx="1195370" cy="617733"/>
            </a:xfrm>
            <a:prstGeom prst="rect">
              <a:avLst/>
            </a:prstGeom>
            <a:noFill/>
          </p:spPr>
          <p:txBody>
            <a:bodyPr wrap="square" rtlCol="0">
              <a:spAutoFit/>
            </a:bodyPr>
            <a:lstStyle>
              <a:defPPr>
                <a:defRPr lang="en-US"/>
              </a:defPPr>
              <a:lvl1pPr algn="ctr">
                <a:lnSpc>
                  <a:spcPct val="70000"/>
                </a:lnSpc>
                <a:defRPr sz="1600"/>
              </a:lvl1pPr>
            </a:lstStyle>
            <a:p>
              <a:r>
                <a:rPr lang="en-US" sz="1200" b="1" dirty="0"/>
                <a:t>HDMI</a:t>
              </a:r>
              <a:br>
                <a:rPr lang="en-US" sz="1200" b="1" dirty="0"/>
              </a:br>
              <a:r>
                <a:rPr lang="en-US" sz="1200" b="1" dirty="0"/>
                <a:t>Support</a:t>
              </a:r>
              <a:br>
                <a:rPr lang="en-US" sz="1200" b="1" dirty="0"/>
              </a:br>
              <a:r>
                <a:rPr lang="en-US" sz="1200" b="1" dirty="0"/>
                <a:t>Multiple </a:t>
              </a:r>
              <a:br>
                <a:rPr lang="en-US" sz="1200" b="1" dirty="0"/>
              </a:br>
              <a:r>
                <a:rPr lang="en-US" sz="1200" b="1" dirty="0"/>
                <a:t>Displays</a:t>
              </a:r>
            </a:p>
          </p:txBody>
        </p:sp>
        <p:sp>
          <p:nvSpPr>
            <p:cNvPr id="81" name="Rounded Rectangle 95">
              <a:extLst>
                <a:ext uri="{FF2B5EF4-FFF2-40B4-BE49-F238E27FC236}">
                  <a16:creationId xmlns:a16="http://schemas.microsoft.com/office/drawing/2014/main" id="{ABB1F061-3EDC-42C1-AC7F-BF08DE9147AB}"/>
                </a:ext>
              </a:extLst>
            </p:cNvPr>
            <p:cNvSpPr/>
            <p:nvPr/>
          </p:nvSpPr>
          <p:spPr>
            <a:xfrm>
              <a:off x="2784330" y="2193392"/>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2" name="Picture 2" descr="Image result for hdmi icon">
            <a:extLst>
              <a:ext uri="{FF2B5EF4-FFF2-40B4-BE49-F238E27FC236}">
                <a16:creationId xmlns:a16="http://schemas.microsoft.com/office/drawing/2014/main" id="{C00E4A70-701F-449D-AF5D-D201E35F2896}"/>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6455" y="3400387"/>
            <a:ext cx="791969" cy="79196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3" name="Group 81">
            <a:extLst>
              <a:ext uri="{FF2B5EF4-FFF2-40B4-BE49-F238E27FC236}">
                <a16:creationId xmlns:a16="http://schemas.microsoft.com/office/drawing/2014/main" id="{BCAEC86F-4EB3-4A3C-92B6-F5943511BC1B}"/>
              </a:ext>
            </a:extLst>
          </p:cNvPr>
          <p:cNvGrpSpPr/>
          <p:nvPr/>
        </p:nvGrpSpPr>
        <p:grpSpPr>
          <a:xfrm>
            <a:off x="8732169" y="4826296"/>
            <a:ext cx="1028825" cy="1206112"/>
            <a:chOff x="8265706" y="3006677"/>
            <a:chExt cx="1028825" cy="1206112"/>
          </a:xfrm>
          <a:effectLst/>
        </p:grpSpPr>
        <p:sp>
          <p:nvSpPr>
            <p:cNvPr id="85" name="TextBox 83">
              <a:extLst>
                <a:ext uri="{FF2B5EF4-FFF2-40B4-BE49-F238E27FC236}">
                  <a16:creationId xmlns:a16="http://schemas.microsoft.com/office/drawing/2014/main" id="{14D89475-0DB3-4F77-A02A-97DDEF358AAF}"/>
                </a:ext>
              </a:extLst>
            </p:cNvPr>
            <p:cNvSpPr txBox="1"/>
            <p:nvPr/>
          </p:nvSpPr>
          <p:spPr>
            <a:xfrm>
              <a:off x="8265706" y="3761329"/>
              <a:ext cx="1028825" cy="359201"/>
            </a:xfrm>
            <a:prstGeom prst="rect">
              <a:avLst/>
            </a:prstGeom>
            <a:noFill/>
          </p:spPr>
          <p:txBody>
            <a:bodyPr wrap="square" rtlCol="0">
              <a:spAutoFit/>
            </a:bodyPr>
            <a:lstStyle/>
            <a:p>
              <a:pPr algn="ctr">
                <a:lnSpc>
                  <a:spcPct val="70000"/>
                </a:lnSpc>
              </a:pPr>
              <a:r>
                <a:rPr lang="en-US" sz="1200" b="1" dirty="0"/>
                <a:t>4G LTE/ 5G</a:t>
              </a:r>
            </a:p>
            <a:p>
              <a:pPr algn="ctr">
                <a:lnSpc>
                  <a:spcPct val="70000"/>
                </a:lnSpc>
              </a:pPr>
              <a:r>
                <a:rPr lang="en-US" sz="1200" b="1" dirty="0"/>
                <a:t>Connection</a:t>
              </a:r>
            </a:p>
          </p:txBody>
        </p:sp>
        <p:sp>
          <p:nvSpPr>
            <p:cNvPr id="86" name="Rounded Rectangle 62">
              <a:extLst>
                <a:ext uri="{FF2B5EF4-FFF2-40B4-BE49-F238E27FC236}">
                  <a16:creationId xmlns:a16="http://schemas.microsoft.com/office/drawing/2014/main" id="{398C6EF6-E0CB-4EA2-A1F8-13DBD1C36BE3}"/>
                </a:ext>
              </a:extLst>
            </p:cNvPr>
            <p:cNvSpPr/>
            <p:nvPr/>
          </p:nvSpPr>
          <p:spPr>
            <a:xfrm>
              <a:off x="8366357" y="3006677"/>
              <a:ext cx="804223" cy="1206112"/>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7" name="Picture 30" descr="Related image">
            <a:extLst>
              <a:ext uri="{FF2B5EF4-FFF2-40B4-BE49-F238E27FC236}">
                <a16:creationId xmlns:a16="http://schemas.microsoft.com/office/drawing/2014/main" id="{824C9E3F-E189-4C0F-A4FD-339771676342}"/>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901323" y="4886021"/>
            <a:ext cx="660425" cy="6604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2" descr="ãx2 iconãçåçæå°çµæ">
            <a:extLst>
              <a:ext uri="{FF2B5EF4-FFF2-40B4-BE49-F238E27FC236}">
                <a16:creationId xmlns:a16="http://schemas.microsoft.com/office/drawing/2014/main" id="{49054A62-8CD4-6B38-487F-128DAB64422A}"/>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05063" y="3222052"/>
            <a:ext cx="501327" cy="50132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95">
            <a:extLst>
              <a:ext uri="{FF2B5EF4-FFF2-40B4-BE49-F238E27FC236}">
                <a16:creationId xmlns:a16="http://schemas.microsoft.com/office/drawing/2014/main" id="{FEB8E619-C134-BD19-4A34-BFF6FFB52CD4}"/>
              </a:ext>
            </a:extLst>
          </p:cNvPr>
          <p:cNvSpPr/>
          <p:nvPr/>
        </p:nvSpPr>
        <p:spPr>
          <a:xfrm>
            <a:off x="9875952" y="4820469"/>
            <a:ext cx="813895"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軟正黑體" panose="020B0604030504040204" pitchFamily="34" charset="-120"/>
            </a:endParaRPr>
          </a:p>
        </p:txBody>
      </p:sp>
      <p:sp>
        <p:nvSpPr>
          <p:cNvPr id="16" name="TextBox 115">
            <a:extLst>
              <a:ext uri="{FF2B5EF4-FFF2-40B4-BE49-F238E27FC236}">
                <a16:creationId xmlns:a16="http://schemas.microsoft.com/office/drawing/2014/main" id="{B1030301-024D-EA1D-1AF6-572CE5928336}"/>
              </a:ext>
            </a:extLst>
          </p:cNvPr>
          <p:cNvSpPr txBox="1"/>
          <p:nvPr/>
        </p:nvSpPr>
        <p:spPr>
          <a:xfrm>
            <a:off x="9824421" y="5650850"/>
            <a:ext cx="953551" cy="359201"/>
          </a:xfrm>
          <a:prstGeom prst="rect">
            <a:avLst/>
          </a:prstGeom>
          <a:noFill/>
        </p:spPr>
        <p:txBody>
          <a:bodyPr wrap="square" rtlCol="0">
            <a:spAutoFit/>
          </a:bodyPr>
          <a:lstStyle/>
          <a:p>
            <a:pPr algn="ctr">
              <a:lnSpc>
                <a:spcPct val="70000"/>
              </a:lnSpc>
            </a:pPr>
            <a:r>
              <a:rPr lang="en-US" sz="1200" b="1" dirty="0"/>
              <a:t>Quick Data </a:t>
            </a:r>
            <a:br>
              <a:rPr lang="en-US" sz="1200" b="1" dirty="0"/>
            </a:br>
            <a:r>
              <a:rPr lang="en-US" sz="1200" b="1" dirty="0"/>
              <a:t>Exchange</a:t>
            </a:r>
          </a:p>
        </p:txBody>
      </p:sp>
      <p:pic>
        <p:nvPicPr>
          <p:cNvPr id="17" name="Picture 2">
            <a:extLst>
              <a:ext uri="{FF2B5EF4-FFF2-40B4-BE49-F238E27FC236}">
                <a16:creationId xmlns:a16="http://schemas.microsoft.com/office/drawing/2014/main" id="{361317F1-AA6B-D149-41AF-AE88D73974F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9968330" y="4913352"/>
            <a:ext cx="665113" cy="66511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93D8009-C9BE-1E52-B821-53E62FEE459E}"/>
              </a:ext>
            </a:extLst>
          </p:cNvPr>
          <p:cNvSpPr/>
          <p:nvPr/>
        </p:nvSpPr>
        <p:spPr>
          <a:xfrm>
            <a:off x="785863" y="1464348"/>
            <a:ext cx="3829204" cy="5062924"/>
          </a:xfrm>
          <a:prstGeom prst="rect">
            <a:avLst/>
          </a:prstGeom>
        </p:spPr>
        <p:txBody>
          <a:bodyPr wrap="square">
            <a:spAutoFit/>
          </a:bodyPr>
          <a:lstStyle/>
          <a:p>
            <a:r>
              <a:rPr lang="en-US" altLang="zh-TW" sz="2400" b="1" dirty="0">
                <a:solidFill>
                  <a:srgbClr val="141212"/>
                </a:solidFill>
                <a:ea typeface="Arial Unicode MS" panose="020B0604020202020204" pitchFamily="34" charset="-128"/>
                <a:cs typeface="Arial Unicode MS" panose="020B0604020202020204" pitchFamily="34" charset="-128"/>
              </a:rPr>
              <a:t>Default built-in:</a:t>
            </a:r>
          </a:p>
          <a:p>
            <a:pPr>
              <a:spcBef>
                <a:spcPts val="200"/>
              </a:spcBef>
            </a:pPr>
            <a:endParaRPr lang="en-US" altLang="zh-TW" sz="600" dirty="0">
              <a:ea typeface="Arial Unicode MS" panose="020B0604020202020204" pitchFamily="34" charset="-128"/>
              <a:cs typeface="Arial Unicode MS" panose="020B0604020202020204" pitchFamily="34" charset="-128"/>
            </a:endParaRPr>
          </a:p>
          <a:p>
            <a:pPr marL="285750" indent="-285750">
              <a:lnSpc>
                <a:spcPts val="2160"/>
              </a:lnSpc>
              <a:spcBef>
                <a:spcPts val="200"/>
              </a:spcBef>
              <a:buClr>
                <a:srgbClr val="00499D"/>
              </a:buClr>
              <a:buFont typeface="Arial" panose="020B0604020202020204" pitchFamily="34" charset="0"/>
              <a:buChar char="•"/>
            </a:pPr>
            <a:r>
              <a:rPr lang="en-US" altLang="zh-TW" b="1" dirty="0">
                <a:solidFill>
                  <a:srgbClr val="FF0000"/>
                </a:solidFill>
              </a:rPr>
              <a:t>Thunderbolt 4 (Type C) x 2</a:t>
            </a:r>
          </a:p>
          <a:p>
            <a:pPr marL="285750" indent="-285750">
              <a:lnSpc>
                <a:spcPts val="2160"/>
              </a:lnSpc>
              <a:spcBef>
                <a:spcPts val="200"/>
              </a:spcBef>
              <a:buClr>
                <a:srgbClr val="00499D"/>
              </a:buClr>
              <a:buFont typeface="Arial" panose="020B0604020202020204" pitchFamily="34" charset="0"/>
              <a:buChar char="•"/>
            </a:pPr>
            <a:r>
              <a:rPr lang="en-US" altLang="zh-TW" dirty="0">
                <a:ea typeface="Tahoma" panose="020B0604030504040204" pitchFamily="34" charset="0"/>
                <a:cs typeface="Tahoma" panose="020B0604030504040204" pitchFamily="34" charset="0"/>
              </a:rPr>
              <a:t>USB 3.2 Gen 2 (Type A) x 1, </a:t>
            </a:r>
            <a:br>
              <a:rPr lang="en-US" altLang="zh-TW" dirty="0">
                <a:ea typeface="Tahoma" panose="020B0604030504040204" pitchFamily="34" charset="0"/>
                <a:cs typeface="Tahoma" panose="020B0604030504040204" pitchFamily="34" charset="0"/>
              </a:rPr>
            </a:br>
            <a:r>
              <a:rPr lang="en-US" altLang="zh-TW" dirty="0">
                <a:ea typeface="Tahoma" panose="020B0604030504040204" pitchFamily="34" charset="0"/>
                <a:cs typeface="Tahoma" panose="020B0604030504040204" pitchFamily="34" charset="0"/>
              </a:rPr>
              <a:t>USB 3.2 Gen 1 (Type A) x 1, </a:t>
            </a:r>
            <a:br>
              <a:rPr lang="en-US" altLang="zh-TW" dirty="0">
                <a:ea typeface="Tahoma" panose="020B0604030504040204" pitchFamily="34" charset="0"/>
                <a:cs typeface="Tahoma" panose="020B0604030504040204" pitchFamily="34" charset="0"/>
              </a:rPr>
            </a:br>
            <a:r>
              <a:rPr lang="en-US" altLang="zh-TW" dirty="0">
                <a:ea typeface="Tahoma" panose="020B0604030504040204" pitchFamily="34" charset="0"/>
                <a:cs typeface="Tahoma" panose="020B0604030504040204" pitchFamily="34" charset="0"/>
              </a:rPr>
              <a:t>USB 2.0 (type A) x 1</a:t>
            </a:r>
            <a:endParaRPr lang="en-US" altLang="zh-TW" b="1" dirty="0">
              <a:solidFill>
                <a:srgbClr val="00499D"/>
              </a:solidFill>
              <a:ea typeface="Arial Unicode MS" panose="020B0604020202020204" pitchFamily="34" charset="-128"/>
              <a:cs typeface="Arial Unicode MS" panose="020B0604020202020204" pitchFamily="34" charset="-128"/>
            </a:endParaRPr>
          </a:p>
          <a:p>
            <a:pPr marL="285750" indent="-285750">
              <a:lnSpc>
                <a:spcPts val="2160"/>
              </a:lnSpc>
              <a:spcBef>
                <a:spcPts val="200"/>
              </a:spcBef>
              <a:buClr>
                <a:srgbClr val="00499D"/>
              </a:buClr>
              <a:buFont typeface="Arial" panose="020B0604020202020204" pitchFamily="34" charset="0"/>
              <a:buChar char="•"/>
            </a:pPr>
            <a:r>
              <a:rPr lang="en-US" altLang="zh-TW" b="1" dirty="0">
                <a:solidFill>
                  <a:srgbClr val="00499D"/>
                </a:solidFill>
                <a:ea typeface="Arial Unicode MS" panose="020B0604020202020204" pitchFamily="34" charset="-128"/>
                <a:cs typeface="Arial Unicode MS" panose="020B0604020202020204" pitchFamily="34" charset="-128"/>
              </a:rPr>
              <a:t>HDMI 2.1 + VGA ports</a:t>
            </a:r>
          </a:p>
          <a:p>
            <a:pPr marL="285750" indent="-285750">
              <a:lnSpc>
                <a:spcPts val="2160"/>
              </a:lnSpc>
              <a:spcBef>
                <a:spcPts val="200"/>
              </a:spcBef>
              <a:buClr>
                <a:srgbClr val="00499D"/>
              </a:buClr>
              <a:buFont typeface="Arial" panose="020B0604020202020204" pitchFamily="34" charset="0"/>
              <a:buChar char="•"/>
            </a:pPr>
            <a:r>
              <a:rPr lang="en-US" altLang="zh-TW" b="1" dirty="0">
                <a:solidFill>
                  <a:srgbClr val="00499D"/>
                </a:solidFill>
                <a:ea typeface="Arial Unicode MS" panose="020B0604020202020204" pitchFamily="34" charset="-128"/>
                <a:cs typeface="Arial Unicode MS" panose="020B0604020202020204" pitchFamily="34" charset="-128"/>
              </a:rPr>
              <a:t>RJ-45 x 2</a:t>
            </a:r>
          </a:p>
          <a:p>
            <a:pPr marL="285750" indent="-285750">
              <a:lnSpc>
                <a:spcPts val="2160"/>
              </a:lnSpc>
              <a:spcBef>
                <a:spcPts val="200"/>
              </a:spcBef>
              <a:buClr>
                <a:srgbClr val="00499D"/>
              </a:buClr>
              <a:buFont typeface="Arial" panose="020B0604020202020204" pitchFamily="34" charset="0"/>
              <a:buChar char="•"/>
            </a:pPr>
            <a:r>
              <a:rPr lang="en-US" altLang="zh-TW" b="1" dirty="0">
                <a:solidFill>
                  <a:srgbClr val="00499D"/>
                </a:solidFill>
                <a:ea typeface="Arial Unicode MS" panose="020B0604020202020204" pitchFamily="34" charset="-128"/>
                <a:cs typeface="Arial Unicode MS" panose="020B0604020202020204" pitchFamily="34" charset="-128"/>
              </a:rPr>
              <a:t>RS-232 x 2 </a:t>
            </a:r>
            <a:r>
              <a:rPr lang="en-US" altLang="zh-TW" dirty="0">
                <a:solidFill>
                  <a:srgbClr val="141212"/>
                </a:solidFill>
                <a:ea typeface="Arial Unicode MS" panose="020B0604020202020204" pitchFamily="34" charset="-128"/>
                <a:cs typeface="Arial Unicode MS" panose="020B0604020202020204" pitchFamily="34" charset="-128"/>
              </a:rPr>
              <a:t>(support 422 and 485)</a:t>
            </a:r>
          </a:p>
          <a:p>
            <a:pPr marL="285750" indent="-285750">
              <a:lnSpc>
                <a:spcPts val="2160"/>
              </a:lnSpc>
              <a:spcBef>
                <a:spcPts val="200"/>
              </a:spcBef>
              <a:buClr>
                <a:srgbClr val="00499D"/>
              </a:buClr>
              <a:buFont typeface="Arial" panose="020B0604020202020204" pitchFamily="34" charset="0"/>
              <a:buChar char="•"/>
            </a:pPr>
            <a:r>
              <a:rPr lang="en-US" altLang="zh-TW" b="1" dirty="0">
                <a:solidFill>
                  <a:srgbClr val="00499D"/>
                </a:solidFill>
                <a:ea typeface="Arial Unicode MS" panose="020B0604020202020204" pitchFamily="34" charset="-128"/>
                <a:cs typeface="Arial Unicode MS" panose="020B0604020202020204" pitchFamily="34" charset="-128"/>
              </a:rPr>
              <a:t>Smart Card/CAC reader</a:t>
            </a:r>
          </a:p>
          <a:p>
            <a:pPr marL="285750" indent="-285750">
              <a:lnSpc>
                <a:spcPts val="2160"/>
              </a:lnSpc>
              <a:spcBef>
                <a:spcPts val="200"/>
              </a:spcBef>
              <a:buClr>
                <a:srgbClr val="00499D"/>
              </a:buClr>
              <a:buFont typeface="Arial" panose="020B0604020202020204" pitchFamily="34" charset="0"/>
              <a:buChar char="•"/>
            </a:pPr>
            <a:r>
              <a:rPr lang="en-US" altLang="zh-TW" dirty="0">
                <a:ea typeface="Arial Unicode MS" panose="020B0604020202020204" pitchFamily="34" charset="-128"/>
                <a:cs typeface="Arial Unicode MS" panose="020B0604020202020204" pitchFamily="34" charset="-128"/>
              </a:rPr>
              <a:t>Dual SIM (Nano SIM &amp; </a:t>
            </a:r>
            <a:r>
              <a:rPr lang="en-US" altLang="zh-TW" dirty="0" err="1">
                <a:ea typeface="Arial Unicode MS" panose="020B0604020202020204" pitchFamily="34" charset="-128"/>
                <a:cs typeface="Arial Unicode MS" panose="020B0604020202020204" pitchFamily="34" charset="-128"/>
              </a:rPr>
              <a:t>eSIM</a:t>
            </a:r>
            <a:r>
              <a:rPr lang="en-US" altLang="zh-TW" dirty="0">
                <a:ea typeface="Arial Unicode MS" panose="020B0604020202020204" pitchFamily="34" charset="-128"/>
                <a:cs typeface="Arial Unicode MS" panose="020B0604020202020204" pitchFamily="34" charset="-128"/>
              </a:rPr>
              <a:t>)</a:t>
            </a:r>
          </a:p>
          <a:p>
            <a:pPr marL="285750" indent="-285750">
              <a:lnSpc>
                <a:spcPts val="2160"/>
              </a:lnSpc>
              <a:spcBef>
                <a:spcPts val="200"/>
              </a:spcBef>
              <a:buClr>
                <a:srgbClr val="00499D"/>
              </a:buClr>
              <a:buFont typeface="Arial" panose="020B0604020202020204" pitchFamily="34" charset="0"/>
              <a:buChar char="•"/>
            </a:pPr>
            <a:r>
              <a:rPr lang="en-US" altLang="zh-TW" dirty="0">
                <a:ea typeface="Arial Unicode MS" panose="020B0604020202020204" pitchFamily="34" charset="-128"/>
                <a:cs typeface="Arial Unicode MS" panose="020B0604020202020204" pitchFamily="34" charset="-128"/>
              </a:rPr>
              <a:t>microSD card reader</a:t>
            </a:r>
          </a:p>
          <a:p>
            <a:pPr marL="285750" indent="-285750">
              <a:spcBef>
                <a:spcPts val="200"/>
              </a:spcBef>
              <a:buClr>
                <a:srgbClr val="00499D"/>
              </a:buClr>
              <a:buFont typeface="Arial" panose="020B0604020202020204" pitchFamily="34" charset="0"/>
              <a:buChar char="•"/>
            </a:pPr>
            <a:r>
              <a:rPr lang="en-US" altLang="zh-TW" b="1" dirty="0" err="1">
                <a:solidFill>
                  <a:srgbClr val="00499D"/>
                </a:solidFill>
                <a:ea typeface="Arial Unicode MS" panose="020B0604020202020204" pitchFamily="34" charset="-128"/>
                <a:cs typeface="Arial Unicode MS" panose="020B0604020202020204" pitchFamily="34" charset="-128"/>
              </a:rPr>
              <a:t>ExpressCard</a:t>
            </a:r>
            <a:r>
              <a:rPr lang="en-US" altLang="zh-TW" b="1" dirty="0">
                <a:solidFill>
                  <a:srgbClr val="00499D"/>
                </a:solidFill>
                <a:ea typeface="Arial Unicode MS" panose="020B0604020202020204" pitchFamily="34" charset="-128"/>
                <a:cs typeface="Arial Unicode MS" panose="020B0604020202020204" pitchFamily="34" charset="-128"/>
              </a:rPr>
              <a:t> 54 </a:t>
            </a:r>
          </a:p>
          <a:p>
            <a:pPr marL="285750" indent="-285750">
              <a:spcBef>
                <a:spcPts val="200"/>
              </a:spcBef>
              <a:spcAft>
                <a:spcPts val="600"/>
              </a:spcAft>
              <a:buClr>
                <a:srgbClr val="00499D"/>
              </a:buClr>
              <a:buFont typeface="Arial" panose="020B0604020202020204" pitchFamily="34" charset="0"/>
              <a:buChar char="•"/>
            </a:pPr>
            <a:r>
              <a:rPr lang="en-US" altLang="zh-TW" dirty="0">
                <a:solidFill>
                  <a:srgbClr val="141212"/>
                </a:solidFill>
                <a:ea typeface="Arial Unicode MS" panose="020B0604020202020204" pitchFamily="34" charset="-128"/>
                <a:cs typeface="Arial Unicode MS" panose="020B0604020202020204" pitchFamily="34" charset="-128"/>
              </a:rPr>
              <a:t>Optional RFID reader * </a:t>
            </a:r>
          </a:p>
          <a:p>
            <a:pPr marL="285750" indent="-285750">
              <a:spcBef>
                <a:spcPts val="200"/>
              </a:spcBef>
              <a:spcAft>
                <a:spcPts val="600"/>
              </a:spcAft>
              <a:buClr>
                <a:srgbClr val="00499D"/>
              </a:buClr>
              <a:buFont typeface="Arial" panose="020B0604020202020204" pitchFamily="34" charset="0"/>
              <a:buChar char="•"/>
            </a:pPr>
            <a:r>
              <a:rPr lang="en-US" altLang="zh-TW" dirty="0">
                <a:solidFill>
                  <a:srgbClr val="141212"/>
                </a:solidFill>
                <a:ea typeface="Arial Unicode MS" panose="020B0604020202020204" pitchFamily="34" charset="-128"/>
                <a:cs typeface="Arial Unicode MS" panose="020B0604020202020204" pitchFamily="34" charset="-128"/>
              </a:rPr>
              <a:t>Optional fingerprint reader *</a:t>
            </a:r>
          </a:p>
          <a:p>
            <a:pPr>
              <a:spcBef>
                <a:spcPts val="200"/>
              </a:spcBef>
            </a:pPr>
            <a:endParaRPr lang="en-US" altLang="zh-TW" sz="800" dirty="0">
              <a:solidFill>
                <a:srgbClr val="141212"/>
              </a:solidFill>
              <a:ea typeface="Arial Unicode MS" panose="020B0604020202020204" pitchFamily="34" charset="-128"/>
              <a:cs typeface="Arial Unicode MS" panose="020B0604020202020204" pitchFamily="34" charset="-128"/>
            </a:endParaRPr>
          </a:p>
          <a:p>
            <a:pPr>
              <a:spcBef>
                <a:spcPts val="200"/>
              </a:spcBef>
            </a:pPr>
            <a:r>
              <a:rPr lang="en-US" altLang="zh-TW" sz="1200" dirty="0">
                <a:solidFill>
                  <a:srgbClr val="141212"/>
                </a:solidFill>
                <a:ea typeface="Arial Unicode MS" panose="020B0604020202020204" pitchFamily="34" charset="-128"/>
                <a:cs typeface="Arial Unicode MS" panose="020B0604020202020204" pitchFamily="34" charset="-128"/>
              </a:rPr>
              <a:t>                       * by project support</a:t>
            </a:r>
            <a:endParaRPr lang="en-US" altLang="zh-TW" dirty="0">
              <a:solidFill>
                <a:srgbClr val="141212"/>
              </a:solidFil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36529063"/>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2">
            <a:extLst>
              <a:ext uri="{FF2B5EF4-FFF2-40B4-BE49-F238E27FC236}">
                <a16:creationId xmlns:a16="http://schemas.microsoft.com/office/drawing/2014/main" id="{CF0E05CC-3CF2-33A3-9AD2-7DA3BAD9F3FD}"/>
              </a:ext>
            </a:extLst>
          </p:cNvPr>
          <p:cNvSpPr txBox="1">
            <a:spLocks/>
          </p:cNvSpPr>
          <p:nvPr/>
        </p:nvSpPr>
        <p:spPr>
          <a:xfrm>
            <a:off x="998538" y="1464815"/>
            <a:ext cx="10506921" cy="4012059"/>
          </a:xfrm>
          <a:prstGeom prst="rect">
            <a:avLst/>
          </a:prstGeom>
        </p:spPr>
        <p:txBody>
          <a:bodyPr/>
          <a:lstStyle>
            <a:defPPr>
              <a:defRPr lang="zh-TW"/>
            </a:defPPr>
            <a:lvl1pPr marL="342900" indent="-342900">
              <a:lnSpc>
                <a:spcPts val="3800"/>
              </a:lnSpc>
              <a:spcBef>
                <a:spcPct val="20000"/>
              </a:spcBef>
              <a:buClr>
                <a:srgbClr val="00499D"/>
              </a:buClr>
              <a:buFont typeface="Arial" panose="020B0604020202020204" pitchFamily="34" charset="0"/>
              <a:buChar char="•"/>
              <a:defRPr sz="2400">
                <a:solidFill>
                  <a:schemeClr val="tx1">
                    <a:lumMod val="75000"/>
                    <a:lumOff val="25000"/>
                  </a:schemeClr>
                </a:solidFill>
                <a:ea typeface="微軟正黑體" panose="020B0604030504040204" pitchFamily="34" charset="-120"/>
              </a:defRPr>
            </a:lvl1pPr>
            <a:lvl2pPr indent="0">
              <a:spcBef>
                <a:spcPct val="20000"/>
              </a:spcBef>
              <a:buFontTx/>
              <a:buNone/>
              <a:defRPr sz="2000">
                <a:solidFill>
                  <a:schemeClr val="tx1">
                    <a:lumMod val="75000"/>
                    <a:lumOff val="25000"/>
                  </a:schemeClr>
                </a:solidFill>
              </a:defRPr>
            </a:lvl2pPr>
            <a:lvl3pPr indent="0">
              <a:spcBef>
                <a:spcPct val="20000"/>
              </a:spcBef>
              <a:buFontTx/>
              <a:buNone/>
              <a:defRPr>
                <a:solidFill>
                  <a:schemeClr val="tx1">
                    <a:lumMod val="75000"/>
                    <a:lumOff val="25000"/>
                  </a:schemeClr>
                </a:solidFill>
              </a:defRPr>
            </a:lvl3pPr>
            <a:lvl4pPr indent="0">
              <a:spcBef>
                <a:spcPct val="20000"/>
              </a:spcBef>
              <a:buFontTx/>
              <a:buNone/>
              <a:defRPr sz="1600">
                <a:solidFill>
                  <a:schemeClr val="tx1">
                    <a:lumMod val="75000"/>
                    <a:lumOff val="25000"/>
                  </a:schemeClr>
                </a:solidFill>
              </a:defRPr>
            </a:lvl4pPr>
            <a:lvl5pPr indent="0">
              <a:spcBef>
                <a:spcPct val="20000"/>
              </a:spcBef>
              <a:buFontTx/>
              <a:buNone/>
              <a:defRPr sz="1600">
                <a:solidFill>
                  <a:schemeClr val="tx1">
                    <a:lumMod val="75000"/>
                    <a:lumOff val="2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00000"/>
              </a:lnSpc>
            </a:pPr>
            <a:r>
              <a:rPr lang="en-US" altLang="zh-TW" dirty="0"/>
              <a:t>Z14I supports Windows Hello face authentication. The new Z14I is equipped with a near infrared (IR) camera with facial recognition capability to authenticate and unlock Windows devices. Near infrared camera provides consistent image sensing capability in various ambient light environments, enabling users to login to Windows securely.</a:t>
            </a:r>
            <a:endParaRPr lang="zh-TW" altLang="en-US" dirty="0"/>
          </a:p>
        </p:txBody>
      </p:sp>
      <p:sp>
        <p:nvSpPr>
          <p:cNvPr id="6" name="Content Placeholder 1">
            <a:extLst>
              <a:ext uri="{FF2B5EF4-FFF2-40B4-BE49-F238E27FC236}">
                <a16:creationId xmlns:a16="http://schemas.microsoft.com/office/drawing/2014/main" id="{3DD99E12-5A79-2FC1-8E0D-76B0B8CBFD36}"/>
              </a:ext>
            </a:extLst>
          </p:cNvPr>
          <p:cNvSpPr txBox="1">
            <a:spLocks/>
          </p:cNvSpPr>
          <p:nvPr/>
        </p:nvSpPr>
        <p:spPr>
          <a:xfrm>
            <a:off x="998059" y="386630"/>
            <a:ext cx="10507401" cy="650696"/>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z="4200" dirty="0">
                <a:solidFill>
                  <a:schemeClr val="tx1"/>
                </a:solidFill>
                <a:ea typeface="微軟正黑體" panose="020B0604030504040204" pitchFamily="34" charset="-120"/>
              </a:rPr>
              <a:t>IMPROVED SECURITY </a:t>
            </a:r>
            <a:r>
              <a:rPr lang="en-US" altLang="zh-TW" sz="4200" dirty="0">
                <a:ea typeface="微軟正黑體" panose="020B0604030504040204" pitchFamily="34" charset="-120"/>
              </a:rPr>
              <a:t>WITH WINDOWS HELLO</a:t>
            </a:r>
          </a:p>
        </p:txBody>
      </p:sp>
      <p:grpSp>
        <p:nvGrpSpPr>
          <p:cNvPr id="17" name="Group 16">
            <a:extLst>
              <a:ext uri="{FF2B5EF4-FFF2-40B4-BE49-F238E27FC236}">
                <a16:creationId xmlns:a16="http://schemas.microsoft.com/office/drawing/2014/main" id="{48D6476C-74A6-204F-F84C-F6ADFF2A2CB0}"/>
              </a:ext>
            </a:extLst>
          </p:cNvPr>
          <p:cNvGrpSpPr/>
          <p:nvPr/>
        </p:nvGrpSpPr>
        <p:grpSpPr>
          <a:xfrm>
            <a:off x="3198920" y="3654373"/>
            <a:ext cx="6105198" cy="504825"/>
            <a:chOff x="3391218" y="3181227"/>
            <a:chExt cx="6105198" cy="504825"/>
          </a:xfrm>
        </p:grpSpPr>
        <p:sp>
          <p:nvSpPr>
            <p:cNvPr id="12" name="矩形: 圓角 11">
              <a:extLst>
                <a:ext uri="{FF2B5EF4-FFF2-40B4-BE49-F238E27FC236}">
                  <a16:creationId xmlns:a16="http://schemas.microsoft.com/office/drawing/2014/main" id="{BAEA0E45-A0DC-B5A0-124C-51AF06AB6BC6}"/>
                </a:ext>
              </a:extLst>
            </p:cNvPr>
            <p:cNvSpPr/>
            <p:nvPr/>
          </p:nvSpPr>
          <p:spPr>
            <a:xfrm>
              <a:off x="3391218" y="3181227"/>
              <a:ext cx="504825" cy="5048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4" name="Picture 6" descr="Windows Hello supports a growing variety of secured companion devices |  Windows Experience Blog">
              <a:extLst>
                <a:ext uri="{FF2B5EF4-FFF2-40B4-BE49-F238E27FC236}">
                  <a16:creationId xmlns:a16="http://schemas.microsoft.com/office/drawing/2014/main" id="{A22F4E86-4AB5-6472-B23A-ECE9FF376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75" t="505" r="21875" b="-505"/>
            <a:stretch/>
          </p:blipFill>
          <p:spPr bwMode="auto">
            <a:xfrm>
              <a:off x="3460386" y="3258000"/>
              <a:ext cx="351895" cy="351895"/>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圓角 12">
              <a:extLst>
                <a:ext uri="{FF2B5EF4-FFF2-40B4-BE49-F238E27FC236}">
                  <a16:creationId xmlns:a16="http://schemas.microsoft.com/office/drawing/2014/main" id="{EF865A0F-8DD1-3BEF-C6DA-3DD8B3C1F39C}"/>
                </a:ext>
              </a:extLst>
            </p:cNvPr>
            <p:cNvSpPr/>
            <p:nvPr/>
          </p:nvSpPr>
          <p:spPr>
            <a:xfrm>
              <a:off x="6542493" y="3181227"/>
              <a:ext cx="504825" cy="5048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8A05C85E-71F1-9803-2B35-96C81CB86759}"/>
                </a:ext>
              </a:extLst>
            </p:cNvPr>
            <p:cNvPicPr>
              <a:picLocks noChangeAspect="1"/>
            </p:cNvPicPr>
            <p:nvPr/>
          </p:nvPicPr>
          <p:blipFill>
            <a:blip r:embed="rId3"/>
            <a:stretch>
              <a:fillRect/>
            </a:stretch>
          </p:blipFill>
          <p:spPr>
            <a:xfrm>
              <a:off x="6631504" y="3295221"/>
              <a:ext cx="326801" cy="326801"/>
            </a:xfrm>
            <a:prstGeom prst="rect">
              <a:avLst/>
            </a:prstGeom>
          </p:spPr>
        </p:pic>
        <p:sp>
          <p:nvSpPr>
            <p:cNvPr id="22" name="文字方塊 21">
              <a:extLst>
                <a:ext uri="{FF2B5EF4-FFF2-40B4-BE49-F238E27FC236}">
                  <a16:creationId xmlns:a16="http://schemas.microsoft.com/office/drawing/2014/main" id="{933F983C-E024-6B31-CFB3-05DF9B0AD5E3}"/>
                </a:ext>
              </a:extLst>
            </p:cNvPr>
            <p:cNvSpPr txBox="1"/>
            <p:nvPr/>
          </p:nvSpPr>
          <p:spPr>
            <a:xfrm>
              <a:off x="4010593" y="3228945"/>
              <a:ext cx="1795404" cy="400110"/>
            </a:xfrm>
            <a:prstGeom prst="rect">
              <a:avLst/>
            </a:prstGeom>
            <a:noFill/>
          </p:spPr>
          <p:txBody>
            <a:bodyPr wrap="square" rtlCol="0">
              <a:spAutoFit/>
            </a:bodyPr>
            <a:lstStyle/>
            <a:p>
              <a:r>
                <a:rPr lang="en-US" altLang="zh-TW" sz="2000" b="1" dirty="0"/>
                <a:t>Windows Hello</a:t>
              </a:r>
              <a:endParaRPr lang="zh-TW" altLang="en-US" sz="2000" b="1" dirty="0"/>
            </a:p>
          </p:txBody>
        </p:sp>
        <p:sp>
          <p:nvSpPr>
            <p:cNvPr id="7" name="文字方塊 21">
              <a:extLst>
                <a:ext uri="{FF2B5EF4-FFF2-40B4-BE49-F238E27FC236}">
                  <a16:creationId xmlns:a16="http://schemas.microsoft.com/office/drawing/2014/main" id="{27D7DC77-E358-B658-E914-71C5A387AD64}"/>
                </a:ext>
              </a:extLst>
            </p:cNvPr>
            <p:cNvSpPr txBox="1"/>
            <p:nvPr/>
          </p:nvSpPr>
          <p:spPr>
            <a:xfrm>
              <a:off x="7161050" y="3228945"/>
              <a:ext cx="2335366" cy="400110"/>
            </a:xfrm>
            <a:prstGeom prst="rect">
              <a:avLst/>
            </a:prstGeom>
            <a:noFill/>
          </p:spPr>
          <p:txBody>
            <a:bodyPr wrap="square" rtlCol="0">
              <a:spAutoFit/>
            </a:bodyPr>
            <a:lstStyle/>
            <a:p>
              <a:r>
                <a:rPr lang="en-US" altLang="zh-TW" sz="2000" b="1" dirty="0"/>
                <a:t>Face Authentication</a:t>
              </a:r>
              <a:endParaRPr lang="zh-TW" altLang="en-US" sz="2000" b="1" dirty="0"/>
            </a:p>
          </p:txBody>
        </p:sp>
      </p:grpSp>
      <p:sp>
        <p:nvSpPr>
          <p:cNvPr id="16" name="Rectangle 15">
            <a:extLst>
              <a:ext uri="{FF2B5EF4-FFF2-40B4-BE49-F238E27FC236}">
                <a16:creationId xmlns:a16="http://schemas.microsoft.com/office/drawing/2014/main" id="{AA785202-A96C-6843-2778-1712EEE2E8BF}"/>
              </a:ext>
            </a:extLst>
          </p:cNvPr>
          <p:cNvSpPr/>
          <p:nvPr/>
        </p:nvSpPr>
        <p:spPr>
          <a:xfrm>
            <a:off x="998059" y="996078"/>
            <a:ext cx="8658155" cy="400110"/>
          </a:xfrm>
          <a:prstGeom prst="rect">
            <a:avLst/>
          </a:prstGeom>
        </p:spPr>
        <p:txBody>
          <a:bodyPr wrap="squar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UTILIZE the Power of biometrics-based TECHNOLOGY</a:t>
            </a:r>
          </a:p>
        </p:txBody>
      </p:sp>
      <p:pic>
        <p:nvPicPr>
          <p:cNvPr id="8" name="Picture 7" descr="A computer with a blue flower on the screen&#10;&#10;Description automatically generated">
            <a:extLst>
              <a:ext uri="{FF2B5EF4-FFF2-40B4-BE49-F238E27FC236}">
                <a16:creationId xmlns:a16="http://schemas.microsoft.com/office/drawing/2014/main" id="{6F2DBDD0-74BB-8892-0B2B-64F7693C7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0603" y="4515439"/>
            <a:ext cx="10782311" cy="1955801"/>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9962225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DD99E12-5A79-2FC1-8E0D-76B0B8CBFD36}"/>
              </a:ext>
            </a:extLst>
          </p:cNvPr>
          <p:cNvSpPr txBox="1">
            <a:spLocks/>
          </p:cNvSpPr>
          <p:nvPr/>
        </p:nvSpPr>
        <p:spPr>
          <a:xfrm>
            <a:off x="998059" y="386630"/>
            <a:ext cx="10507401" cy="650696"/>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z="4000" dirty="0">
                <a:solidFill>
                  <a:schemeClr val="tx1"/>
                </a:solidFill>
              </a:rPr>
              <a:t>ELEVATE PROTECTION WITH </a:t>
            </a:r>
            <a:r>
              <a:rPr lang="en-US" altLang="zh-TW" sz="4000" dirty="0"/>
              <a:t>SECURED-CORE PC</a:t>
            </a:r>
            <a:endParaRPr lang="en-US" altLang="zh-TW" sz="4000" dirty="0">
              <a:solidFill>
                <a:schemeClr val="tx1"/>
              </a:solidFill>
            </a:endParaRPr>
          </a:p>
        </p:txBody>
      </p:sp>
      <p:sp>
        <p:nvSpPr>
          <p:cNvPr id="3" name="矩形 2">
            <a:extLst>
              <a:ext uri="{FF2B5EF4-FFF2-40B4-BE49-F238E27FC236}">
                <a16:creationId xmlns:a16="http://schemas.microsoft.com/office/drawing/2014/main" id="{FFE948FA-469B-75BF-ACBC-C1E3E9DE344B}"/>
              </a:ext>
            </a:extLst>
          </p:cNvPr>
          <p:cNvSpPr/>
          <p:nvPr/>
        </p:nvSpPr>
        <p:spPr>
          <a:xfrm>
            <a:off x="1047650" y="936526"/>
            <a:ext cx="3134448" cy="369332"/>
          </a:xfrm>
          <a:prstGeom prst="rect">
            <a:avLst/>
          </a:prstGeom>
        </p:spPr>
        <p:txBody>
          <a:bodyPr wrap="none">
            <a:spAutoFit/>
          </a:bodyPr>
          <a:lstStyle/>
          <a:p>
            <a:r>
              <a:rPr lang="en-US" altLang="zh-TW" cap="all" dirty="0" err="1">
                <a:solidFill>
                  <a:srgbClr val="00529C"/>
                </a:solidFill>
                <a:ea typeface="Arial Unicode MS" panose="020B0604020202020204" pitchFamily="34" charset="-128"/>
              </a:rPr>
              <a:t>SupportING</a:t>
            </a:r>
            <a:r>
              <a:rPr lang="en-US" altLang="zh-TW" cap="all" dirty="0">
                <a:solidFill>
                  <a:srgbClr val="00529C"/>
                </a:solidFill>
                <a:ea typeface="Arial Unicode MS" panose="020B0604020202020204" pitchFamily="34" charset="-128"/>
              </a:rPr>
              <a:t> WINDOWS HELLO</a:t>
            </a:r>
          </a:p>
        </p:txBody>
      </p:sp>
      <p:sp>
        <p:nvSpPr>
          <p:cNvPr id="4" name="內容版面配置區 2">
            <a:extLst>
              <a:ext uri="{FF2B5EF4-FFF2-40B4-BE49-F238E27FC236}">
                <a16:creationId xmlns:a16="http://schemas.microsoft.com/office/drawing/2014/main" id="{64FA0E57-147A-05F6-1F5C-4A9C0A97207C}"/>
              </a:ext>
            </a:extLst>
          </p:cNvPr>
          <p:cNvSpPr txBox="1">
            <a:spLocks/>
          </p:cNvSpPr>
          <p:nvPr/>
        </p:nvSpPr>
        <p:spPr>
          <a:xfrm>
            <a:off x="998539" y="1464816"/>
            <a:ext cx="4811952" cy="4681342"/>
          </a:xfrm>
          <a:prstGeom prst="rect">
            <a:avLst/>
          </a:prstGeom>
        </p:spPr>
        <p:txBody>
          <a:bodyPr/>
          <a:lstStyle>
            <a:defPPr>
              <a:defRPr lang="zh-TW"/>
            </a:defPPr>
            <a:lvl1pPr marL="342900" indent="-342900">
              <a:lnSpc>
                <a:spcPts val="3800"/>
              </a:lnSpc>
              <a:spcBef>
                <a:spcPct val="20000"/>
              </a:spcBef>
              <a:buClr>
                <a:srgbClr val="00499D"/>
              </a:buClr>
              <a:buFont typeface="Arial" panose="020B0604020202020204" pitchFamily="34" charset="0"/>
              <a:buChar char="•"/>
              <a:defRPr sz="2400">
                <a:solidFill>
                  <a:schemeClr val="tx1">
                    <a:lumMod val="75000"/>
                    <a:lumOff val="25000"/>
                  </a:schemeClr>
                </a:solidFill>
                <a:ea typeface="微軟正黑體" panose="020B0604030504040204" pitchFamily="34" charset="-120"/>
              </a:defRPr>
            </a:lvl1pPr>
            <a:lvl2pPr indent="0">
              <a:spcBef>
                <a:spcPct val="20000"/>
              </a:spcBef>
              <a:buFontTx/>
              <a:buNone/>
              <a:defRPr sz="2000">
                <a:solidFill>
                  <a:schemeClr val="tx1">
                    <a:lumMod val="75000"/>
                    <a:lumOff val="25000"/>
                  </a:schemeClr>
                </a:solidFill>
              </a:defRPr>
            </a:lvl2pPr>
            <a:lvl3pPr indent="0">
              <a:spcBef>
                <a:spcPct val="20000"/>
              </a:spcBef>
              <a:buFontTx/>
              <a:buNone/>
              <a:defRPr>
                <a:solidFill>
                  <a:schemeClr val="tx1">
                    <a:lumMod val="75000"/>
                    <a:lumOff val="25000"/>
                  </a:schemeClr>
                </a:solidFill>
              </a:defRPr>
            </a:lvl3pPr>
            <a:lvl4pPr indent="0">
              <a:spcBef>
                <a:spcPct val="20000"/>
              </a:spcBef>
              <a:buFontTx/>
              <a:buNone/>
              <a:defRPr sz="1600">
                <a:solidFill>
                  <a:schemeClr val="tx1">
                    <a:lumMod val="75000"/>
                    <a:lumOff val="25000"/>
                  </a:schemeClr>
                </a:solidFill>
              </a:defRPr>
            </a:lvl4pPr>
            <a:lvl5pPr indent="0">
              <a:spcBef>
                <a:spcPct val="20000"/>
              </a:spcBef>
              <a:buFontTx/>
              <a:buNone/>
              <a:defRPr sz="1600">
                <a:solidFill>
                  <a:schemeClr val="tx1">
                    <a:lumMod val="75000"/>
                    <a:lumOff val="2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zh-TW" b="1" dirty="0"/>
              <a:t>Multifactor Authentication (MFA) </a:t>
            </a:r>
          </a:p>
          <a:p>
            <a:pPr lvl="2" indent="-342900">
              <a:buFontTx/>
              <a:buChar char="-"/>
            </a:pPr>
            <a:r>
              <a:rPr lang="en-US" altLang="zh-TW" sz="2400" dirty="0"/>
              <a:t>Capacitive Fingerprint Reader</a:t>
            </a:r>
          </a:p>
          <a:p>
            <a:pPr lvl="2" indent="-342900">
              <a:buFontTx/>
              <a:buChar char="-"/>
            </a:pPr>
            <a:r>
              <a:rPr lang="en-US" altLang="zh-TW" sz="2400" dirty="0"/>
              <a:t>Camera for Windows Hello facial recognition</a:t>
            </a:r>
          </a:p>
          <a:p>
            <a:pPr lvl="2" indent="-342900">
              <a:buFontTx/>
              <a:buChar char="-"/>
            </a:pPr>
            <a:r>
              <a:rPr lang="en-US" altLang="zh-TW" sz="2400" dirty="0"/>
              <a:t>Smart Card reader</a:t>
            </a:r>
          </a:p>
          <a:p>
            <a:pPr lvl="2" indent="-342900">
              <a:buFontTx/>
              <a:buChar char="-"/>
            </a:pPr>
            <a:r>
              <a:rPr lang="en-US" altLang="zh-TW" sz="2400" dirty="0"/>
              <a:t>LF/HF-RFID reader</a:t>
            </a:r>
          </a:p>
          <a:p>
            <a:r>
              <a:rPr lang="en-US" altLang="zh-TW" b="1" dirty="0"/>
              <a:t>Sniff out any tampering bootups</a:t>
            </a:r>
          </a:p>
          <a:p>
            <a:pPr lvl="2" indent="-342900">
              <a:buFontTx/>
              <a:buChar char="-"/>
            </a:pPr>
            <a:r>
              <a:rPr lang="en-US" altLang="zh-TW" sz="2400" dirty="0"/>
              <a:t>TPM2.0 prevents tampering or malicious attacks. </a:t>
            </a:r>
            <a:endParaRPr lang="zh-TW" altLang="en-US" sz="2400" dirty="0"/>
          </a:p>
        </p:txBody>
      </p:sp>
      <p:pic>
        <p:nvPicPr>
          <p:cNvPr id="5" name="Picture 2" descr="影像預覽">
            <a:extLst>
              <a:ext uri="{FF2B5EF4-FFF2-40B4-BE49-F238E27FC236}">
                <a16:creationId xmlns:a16="http://schemas.microsoft.com/office/drawing/2014/main" id="{08C97A46-4557-FED9-3C18-8C42EF381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0685" b="6829"/>
          <a:stretch/>
        </p:blipFill>
        <p:spPr bwMode="auto">
          <a:xfrm>
            <a:off x="6030530" y="1213525"/>
            <a:ext cx="5915159" cy="51827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4">
            <a:extLst>
              <a:ext uri="{FF2B5EF4-FFF2-40B4-BE49-F238E27FC236}">
                <a16:creationId xmlns:a16="http://schemas.microsoft.com/office/drawing/2014/main" id="{57115419-1987-7FB3-DC83-96C721725F45}"/>
              </a:ext>
            </a:extLst>
          </p:cNvPr>
          <p:cNvSpPr/>
          <p:nvPr/>
        </p:nvSpPr>
        <p:spPr>
          <a:xfrm>
            <a:off x="8391647" y="2277379"/>
            <a:ext cx="3619840" cy="12735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5">
            <a:extLst>
              <a:ext uri="{FF2B5EF4-FFF2-40B4-BE49-F238E27FC236}">
                <a16:creationId xmlns:a16="http://schemas.microsoft.com/office/drawing/2014/main" id="{7C85BF67-8ECB-133E-3966-8765A18AE672}"/>
              </a:ext>
            </a:extLst>
          </p:cNvPr>
          <p:cNvSpPr txBox="1"/>
          <p:nvPr/>
        </p:nvSpPr>
        <p:spPr>
          <a:xfrm>
            <a:off x="9797739" y="971251"/>
            <a:ext cx="2217402" cy="276999"/>
          </a:xfrm>
          <a:prstGeom prst="rect">
            <a:avLst/>
          </a:prstGeom>
          <a:noFill/>
        </p:spPr>
        <p:txBody>
          <a:bodyPr wrap="none" rtlCol="0">
            <a:spAutoFit/>
          </a:bodyPr>
          <a:lstStyle/>
          <a:p>
            <a:r>
              <a:rPr lang="en-US" altLang="zh-TW" sz="1200" dirty="0">
                <a:solidFill>
                  <a:schemeClr val="bg1">
                    <a:lumMod val="50000"/>
                  </a:schemeClr>
                </a:solidFill>
              </a:rPr>
              <a:t>*Secured-core PC is project base</a:t>
            </a:r>
            <a:endParaRPr lang="zh-TW" altLang="en-US" sz="1200" dirty="0">
              <a:solidFill>
                <a:schemeClr val="bg1">
                  <a:lumMod val="50000"/>
                </a:schemeClr>
              </a:solidFill>
            </a:endParaRPr>
          </a:p>
        </p:txBody>
      </p:sp>
    </p:spTree>
    <p:extLst>
      <p:ext uri="{BB962C8B-B14F-4D97-AF65-F5344CB8AC3E}">
        <p14:creationId xmlns:p14="http://schemas.microsoft.com/office/powerpoint/2010/main" val="793938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schemeClr val="tx1"/>
                </a:solidFill>
              </a:rPr>
              <a:t>Z14I</a:t>
            </a:r>
            <a:r>
              <a:rPr lang="en-US" dirty="0"/>
              <a:t> ANATOMY</a:t>
            </a:r>
          </a:p>
        </p:txBody>
      </p:sp>
      <p:grpSp>
        <p:nvGrpSpPr>
          <p:cNvPr id="42" name="Group 41">
            <a:extLst>
              <a:ext uri="{FF2B5EF4-FFF2-40B4-BE49-F238E27FC236}">
                <a16:creationId xmlns:a16="http://schemas.microsoft.com/office/drawing/2014/main" id="{6C215BC6-50C7-4269-9888-FDACB8D892BE}"/>
              </a:ext>
            </a:extLst>
          </p:cNvPr>
          <p:cNvGrpSpPr/>
          <p:nvPr/>
        </p:nvGrpSpPr>
        <p:grpSpPr>
          <a:xfrm>
            <a:off x="6100996" y="1241393"/>
            <a:ext cx="969687" cy="369332"/>
            <a:chOff x="5829993" y="1369511"/>
            <a:chExt cx="969687" cy="369332"/>
          </a:xfrm>
        </p:grpSpPr>
        <p:sp>
          <p:nvSpPr>
            <p:cNvPr id="43" name="Rectangle 42">
              <a:extLst>
                <a:ext uri="{FF2B5EF4-FFF2-40B4-BE49-F238E27FC236}">
                  <a16:creationId xmlns:a16="http://schemas.microsoft.com/office/drawing/2014/main" id="{CAF4593A-6B4D-4660-88CD-247F2C7282AD}"/>
                </a:ext>
              </a:extLst>
            </p:cNvPr>
            <p:cNvSpPr/>
            <p:nvPr/>
          </p:nvSpPr>
          <p:spPr>
            <a:xfrm>
              <a:off x="5829993" y="1369511"/>
              <a:ext cx="813043" cy="369332"/>
            </a:xfrm>
            <a:prstGeom prst="rect">
              <a:avLst/>
            </a:prstGeom>
          </p:spPr>
          <p:txBody>
            <a:bodyPr wrap="none">
              <a:spAutoFit/>
            </a:bodyPr>
            <a:lstStyle/>
            <a:p>
              <a:r>
                <a:rPr lang="en-US" altLang="zh-TW" b="1" dirty="0">
                  <a:solidFill>
                    <a:srgbClr val="141212"/>
                  </a:solidFill>
                  <a:latin typeface="Arial Unicode MS" panose="020B0604020202020204" pitchFamily="34" charset="-128"/>
                  <a:ea typeface="Arial Unicode MS" panose="020B0604020202020204" pitchFamily="34" charset="-128"/>
                  <a:cs typeface="Arial Unicode MS" panose="020B0604020202020204" pitchFamily="34" charset="-128"/>
                </a:rPr>
                <a:t>BACK</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Isosceles Triangle 43">
              <a:extLst>
                <a:ext uri="{FF2B5EF4-FFF2-40B4-BE49-F238E27FC236}">
                  <a16:creationId xmlns:a16="http://schemas.microsoft.com/office/drawing/2014/main" id="{5BD6BE5E-226E-4616-9A92-3D156B9ED17B}"/>
                </a:ext>
              </a:extLst>
            </p:cNvPr>
            <p:cNvSpPr/>
            <p:nvPr/>
          </p:nvSpPr>
          <p:spPr>
            <a:xfrm rot="5400000">
              <a:off x="6625571" y="1476154"/>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5ECA4B59-8AFD-4B2A-9129-8CF77F53C0F6}"/>
              </a:ext>
            </a:extLst>
          </p:cNvPr>
          <p:cNvGrpSpPr/>
          <p:nvPr/>
        </p:nvGrpSpPr>
        <p:grpSpPr>
          <a:xfrm>
            <a:off x="4921715" y="1241239"/>
            <a:ext cx="1085634" cy="369332"/>
            <a:chOff x="4832523" y="1369511"/>
            <a:chExt cx="1085634" cy="369332"/>
          </a:xfrm>
        </p:grpSpPr>
        <p:sp>
          <p:nvSpPr>
            <p:cNvPr id="46" name="Rectangle 45">
              <a:extLst>
                <a:ext uri="{FF2B5EF4-FFF2-40B4-BE49-F238E27FC236}">
                  <a16:creationId xmlns:a16="http://schemas.microsoft.com/office/drawing/2014/main" id="{88AC483C-A30B-47EE-9438-2553EF68B12D}"/>
                </a:ext>
              </a:extLst>
            </p:cNvPr>
            <p:cNvSpPr/>
            <p:nvPr/>
          </p:nvSpPr>
          <p:spPr>
            <a:xfrm>
              <a:off x="4938402" y="1369511"/>
              <a:ext cx="979755" cy="369332"/>
            </a:xfrm>
            <a:prstGeom prst="rect">
              <a:avLst/>
            </a:prstGeom>
          </p:spPr>
          <p:txBody>
            <a:bodyPr wrap="none">
              <a:spAutoFit/>
            </a:bodyPr>
            <a:lstStyle/>
            <a:p>
              <a:r>
                <a:rPr lang="en-US" altLang="zh-TW" b="1" dirty="0">
                  <a:solidFill>
                    <a:srgbClr val="141212"/>
                  </a:solidFill>
                  <a:latin typeface="Arial Unicode MS" panose="020B0604020202020204" pitchFamily="34" charset="-128"/>
                  <a:ea typeface="Arial Unicode MS" panose="020B0604020202020204" pitchFamily="34" charset="-128"/>
                  <a:cs typeface="Arial Unicode MS" panose="020B0604020202020204" pitchFamily="34" charset="-128"/>
                </a:rPr>
                <a:t>FRONT</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7" name="Isosceles Triangle 46">
              <a:extLst>
                <a:ext uri="{FF2B5EF4-FFF2-40B4-BE49-F238E27FC236}">
                  <a16:creationId xmlns:a16="http://schemas.microsoft.com/office/drawing/2014/main" id="{575D6299-8A79-4141-8038-DF085D1E757C}"/>
                </a:ext>
              </a:extLst>
            </p:cNvPr>
            <p:cNvSpPr/>
            <p:nvPr/>
          </p:nvSpPr>
          <p:spPr>
            <a:xfrm rot="16200000">
              <a:off x="4814607" y="1471018"/>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E680975B-058E-6FD1-72F1-B12F9F4EBA6B}"/>
              </a:ext>
            </a:extLst>
          </p:cNvPr>
          <p:cNvGrpSpPr/>
          <p:nvPr/>
        </p:nvGrpSpPr>
        <p:grpSpPr>
          <a:xfrm>
            <a:off x="0" y="1126264"/>
            <a:ext cx="6332628" cy="4899691"/>
            <a:chOff x="3110586" y="886556"/>
            <a:chExt cx="7056973" cy="5460133"/>
          </a:xfrm>
        </p:grpSpPr>
        <p:pic>
          <p:nvPicPr>
            <p:cNvPr id="22" name="Picture 21">
              <a:extLst>
                <a:ext uri="{FF2B5EF4-FFF2-40B4-BE49-F238E27FC236}">
                  <a16:creationId xmlns:a16="http://schemas.microsoft.com/office/drawing/2014/main" id="{F18E51DC-E28A-3980-D780-D01413A9ED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28"/>
            <a:stretch/>
          </p:blipFill>
          <p:spPr>
            <a:xfrm>
              <a:off x="3110586" y="1739296"/>
              <a:ext cx="4477090" cy="4607393"/>
            </a:xfrm>
            <a:prstGeom prst="rect">
              <a:avLst/>
            </a:prstGeom>
          </p:spPr>
        </p:pic>
        <p:sp>
          <p:nvSpPr>
            <p:cNvPr id="23" name="文字方塊 39">
              <a:extLst>
                <a:ext uri="{FF2B5EF4-FFF2-40B4-BE49-F238E27FC236}">
                  <a16:creationId xmlns:a16="http://schemas.microsoft.com/office/drawing/2014/main" id="{0477A7FF-C9A1-6370-1A28-B6D68C9D7460}"/>
                </a:ext>
              </a:extLst>
            </p:cNvPr>
            <p:cNvSpPr txBox="1"/>
            <p:nvPr/>
          </p:nvSpPr>
          <p:spPr>
            <a:xfrm>
              <a:off x="7105908" y="2285885"/>
              <a:ext cx="2669683" cy="651663"/>
            </a:xfrm>
            <a:prstGeom prst="rect">
              <a:avLst/>
            </a:prstGeom>
            <a:noFill/>
          </p:spPr>
          <p:txBody>
            <a:bodyPr wrap="square" rtlCol="0">
              <a:spAutoFit/>
            </a:bodyPr>
            <a:lstStyle/>
            <a:p>
              <a:r>
                <a:rPr lang="en-US" altLang="zh-TW" sz="1600" dirty="0">
                  <a:solidFill>
                    <a:schemeClr val="tx1">
                      <a:lumMod val="75000"/>
                      <a:lumOff val="25000"/>
                    </a:schemeClr>
                  </a:solidFill>
                </a:rPr>
                <a:t>14.0” 1200 NITs SUNLIGHT READABLE DISPLAY</a:t>
              </a:r>
            </a:p>
          </p:txBody>
        </p:sp>
        <p:sp>
          <p:nvSpPr>
            <p:cNvPr id="24" name="文字方塊 39">
              <a:extLst>
                <a:ext uri="{FF2B5EF4-FFF2-40B4-BE49-F238E27FC236}">
                  <a16:creationId xmlns:a16="http://schemas.microsoft.com/office/drawing/2014/main" id="{8A4305F9-B4F6-C500-2376-14324FABFE2B}"/>
                </a:ext>
              </a:extLst>
            </p:cNvPr>
            <p:cNvSpPr txBox="1"/>
            <p:nvPr/>
          </p:nvSpPr>
          <p:spPr>
            <a:xfrm>
              <a:off x="7597549" y="4958344"/>
              <a:ext cx="2570010" cy="377279"/>
            </a:xfrm>
            <a:prstGeom prst="rect">
              <a:avLst/>
            </a:prstGeom>
            <a:noFill/>
          </p:spPr>
          <p:txBody>
            <a:bodyPr wrap="square" rtlCol="0">
              <a:spAutoFit/>
            </a:bodyPr>
            <a:lstStyle/>
            <a:p>
              <a:r>
                <a:rPr lang="en-US" altLang="zh-TW" sz="1600" dirty="0">
                  <a:solidFill>
                    <a:schemeClr val="tx1">
                      <a:lumMod val="75000"/>
                      <a:lumOff val="25000"/>
                    </a:schemeClr>
                  </a:solidFill>
                </a:rPr>
                <a:t>OPTIONAL FINGERPRINT</a:t>
              </a:r>
              <a:endParaRPr lang="zh-TW" altLang="en-US" sz="1600" dirty="0">
                <a:solidFill>
                  <a:schemeClr val="tx1">
                    <a:lumMod val="75000"/>
                    <a:lumOff val="25000"/>
                  </a:schemeClr>
                </a:solidFill>
              </a:endParaRPr>
            </a:p>
          </p:txBody>
        </p:sp>
        <p:cxnSp>
          <p:nvCxnSpPr>
            <p:cNvPr id="25" name="直線接點 42">
              <a:extLst>
                <a:ext uri="{FF2B5EF4-FFF2-40B4-BE49-F238E27FC236}">
                  <a16:creationId xmlns:a16="http://schemas.microsoft.com/office/drawing/2014/main" id="{FFC5D67A-1499-9FC7-2936-D7DD094B9269}"/>
                </a:ext>
              </a:extLst>
            </p:cNvPr>
            <p:cNvCxnSpPr>
              <a:cxnSpLocks/>
              <a:stCxn id="26" idx="6"/>
              <a:endCxn id="24" idx="1"/>
            </p:cNvCxnSpPr>
            <p:nvPr/>
          </p:nvCxnSpPr>
          <p:spPr>
            <a:xfrm>
              <a:off x="6936355" y="5146406"/>
              <a:ext cx="661194" cy="57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橢圓 41">
              <a:extLst>
                <a:ext uri="{FF2B5EF4-FFF2-40B4-BE49-F238E27FC236}">
                  <a16:creationId xmlns:a16="http://schemas.microsoft.com/office/drawing/2014/main" id="{D48A8816-641C-5C92-4683-DB6C217A46F9}"/>
                </a:ext>
              </a:extLst>
            </p:cNvPr>
            <p:cNvSpPr/>
            <p:nvPr/>
          </p:nvSpPr>
          <p:spPr>
            <a:xfrm>
              <a:off x="6777420" y="5060746"/>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41">
              <a:extLst>
                <a:ext uri="{FF2B5EF4-FFF2-40B4-BE49-F238E27FC236}">
                  <a16:creationId xmlns:a16="http://schemas.microsoft.com/office/drawing/2014/main" id="{614C2D1A-0747-CB89-51A7-573E227F93D0}"/>
                </a:ext>
              </a:extLst>
            </p:cNvPr>
            <p:cNvSpPr/>
            <p:nvPr/>
          </p:nvSpPr>
          <p:spPr>
            <a:xfrm>
              <a:off x="6086700" y="2500436"/>
              <a:ext cx="158934"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4">
              <a:extLst>
                <a:ext uri="{FF2B5EF4-FFF2-40B4-BE49-F238E27FC236}">
                  <a16:creationId xmlns:a16="http://schemas.microsoft.com/office/drawing/2014/main" id="{4F8469A5-4185-D2F4-BE93-3EE19077FD73}"/>
                </a:ext>
              </a:extLst>
            </p:cNvPr>
            <p:cNvSpPr txBox="1"/>
            <p:nvPr/>
          </p:nvSpPr>
          <p:spPr>
            <a:xfrm>
              <a:off x="3343550" y="886556"/>
              <a:ext cx="4938557" cy="651663"/>
            </a:xfrm>
            <a:prstGeom prst="rect">
              <a:avLst/>
            </a:prstGeom>
            <a:noFill/>
          </p:spPr>
          <p:txBody>
            <a:bodyPr wrap="square" rtlCol="0">
              <a:spAutoFit/>
            </a:bodyPr>
            <a:lstStyle/>
            <a:p>
              <a:r>
                <a:rPr lang="en-US" altLang="zh-TW" sz="1600" dirty="0">
                  <a:solidFill>
                    <a:schemeClr val="tx1">
                      <a:lumMod val="75000"/>
                      <a:lumOff val="25000"/>
                    </a:schemeClr>
                  </a:solidFill>
                </a:rPr>
                <a:t>2MP CAMERA WITH PRIVACY SHUTTER</a:t>
              </a:r>
            </a:p>
            <a:p>
              <a:r>
                <a:rPr lang="en-US" altLang="zh-TW" sz="1600" dirty="0">
                  <a:solidFill>
                    <a:schemeClr val="tx1">
                      <a:lumMod val="75000"/>
                      <a:lumOff val="25000"/>
                    </a:schemeClr>
                  </a:solidFill>
                </a:rPr>
                <a:t>OPTIONAL 5MP IR CAMERA FOR WINDOWS HELLO</a:t>
              </a:r>
              <a:endParaRPr lang="zh-TW" altLang="en-US" sz="1600" dirty="0">
                <a:solidFill>
                  <a:schemeClr val="tx1">
                    <a:lumMod val="75000"/>
                    <a:lumOff val="25000"/>
                  </a:schemeClr>
                </a:solidFill>
              </a:endParaRPr>
            </a:p>
          </p:txBody>
        </p:sp>
        <p:sp>
          <p:nvSpPr>
            <p:cNvPr id="29" name="橢圓 16">
              <a:extLst>
                <a:ext uri="{FF2B5EF4-FFF2-40B4-BE49-F238E27FC236}">
                  <a16:creationId xmlns:a16="http://schemas.microsoft.com/office/drawing/2014/main" id="{A95D89E5-BC2F-C1DA-A691-5DDD5416A217}"/>
                </a:ext>
              </a:extLst>
            </p:cNvPr>
            <p:cNvSpPr/>
            <p:nvPr/>
          </p:nvSpPr>
          <p:spPr>
            <a:xfrm>
              <a:off x="4572082" y="1886194"/>
              <a:ext cx="159852" cy="172305"/>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3" name="直線接點 42">
              <a:extLst>
                <a:ext uri="{FF2B5EF4-FFF2-40B4-BE49-F238E27FC236}">
                  <a16:creationId xmlns:a16="http://schemas.microsoft.com/office/drawing/2014/main" id="{1D2E2CC6-8584-7356-37A7-149959FEAE0E}"/>
                </a:ext>
              </a:extLst>
            </p:cNvPr>
            <p:cNvCxnSpPr>
              <a:cxnSpLocks/>
            </p:cNvCxnSpPr>
            <p:nvPr/>
          </p:nvCxnSpPr>
          <p:spPr>
            <a:xfrm>
              <a:off x="6229844" y="2576200"/>
              <a:ext cx="8354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文字方塊 39">
              <a:extLst>
                <a:ext uri="{FF2B5EF4-FFF2-40B4-BE49-F238E27FC236}">
                  <a16:creationId xmlns:a16="http://schemas.microsoft.com/office/drawing/2014/main" id="{249580E8-F36D-F098-3094-5350A28A6FF6}"/>
                </a:ext>
              </a:extLst>
            </p:cNvPr>
            <p:cNvSpPr txBox="1"/>
            <p:nvPr/>
          </p:nvSpPr>
          <p:spPr>
            <a:xfrm>
              <a:off x="7065283" y="4210550"/>
              <a:ext cx="2134885" cy="651663"/>
            </a:xfrm>
            <a:prstGeom prst="rect">
              <a:avLst/>
            </a:prstGeom>
            <a:noFill/>
          </p:spPr>
          <p:txBody>
            <a:bodyPr wrap="square" rtlCol="0">
              <a:spAutoFit/>
            </a:bodyPr>
            <a:lstStyle/>
            <a:p>
              <a:r>
                <a:rPr lang="en-US" sz="1600" dirty="0">
                  <a:solidFill>
                    <a:schemeClr val="tx1">
                      <a:lumMod val="75000"/>
                      <a:lumOff val="25000"/>
                    </a:schemeClr>
                  </a:solidFill>
                </a:rPr>
                <a:t>2x PROGRAMMABLE KEYS</a:t>
              </a:r>
            </a:p>
          </p:txBody>
        </p:sp>
        <p:cxnSp>
          <p:nvCxnSpPr>
            <p:cNvPr id="35" name="直線接點 42">
              <a:extLst>
                <a:ext uri="{FF2B5EF4-FFF2-40B4-BE49-F238E27FC236}">
                  <a16:creationId xmlns:a16="http://schemas.microsoft.com/office/drawing/2014/main" id="{1A6D4A2F-BD2C-37E8-FC28-E1474E07193A}"/>
                </a:ext>
              </a:extLst>
            </p:cNvPr>
            <p:cNvCxnSpPr>
              <a:cxnSpLocks/>
            </p:cNvCxnSpPr>
            <p:nvPr/>
          </p:nvCxnSpPr>
          <p:spPr>
            <a:xfrm>
              <a:off x="4318935" y="4532091"/>
              <a:ext cx="276210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橢圓 41">
              <a:extLst>
                <a:ext uri="{FF2B5EF4-FFF2-40B4-BE49-F238E27FC236}">
                  <a16:creationId xmlns:a16="http://schemas.microsoft.com/office/drawing/2014/main" id="{40AD39A5-C75C-6248-EF48-0E99F93B1841}"/>
                </a:ext>
              </a:extLst>
            </p:cNvPr>
            <p:cNvSpPr/>
            <p:nvPr/>
          </p:nvSpPr>
          <p:spPr>
            <a:xfrm>
              <a:off x="4243713" y="4734963"/>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7" name="直線接點 14">
              <a:extLst>
                <a:ext uri="{FF2B5EF4-FFF2-40B4-BE49-F238E27FC236}">
                  <a16:creationId xmlns:a16="http://schemas.microsoft.com/office/drawing/2014/main" id="{5089CD1F-7B22-B10C-8FBA-78AF7015EDA8}"/>
                </a:ext>
              </a:extLst>
            </p:cNvPr>
            <p:cNvCxnSpPr>
              <a:cxnSpLocks/>
              <a:endCxn id="36" idx="0"/>
            </p:cNvCxnSpPr>
            <p:nvPr/>
          </p:nvCxnSpPr>
          <p:spPr>
            <a:xfrm>
              <a:off x="4323181" y="4527844"/>
              <a:ext cx="0" cy="20711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74" name="直線接點 14">
            <a:extLst>
              <a:ext uri="{FF2B5EF4-FFF2-40B4-BE49-F238E27FC236}">
                <a16:creationId xmlns:a16="http://schemas.microsoft.com/office/drawing/2014/main" id="{D9F037D8-FB8F-1F21-79C8-10440496F592}"/>
              </a:ext>
            </a:extLst>
          </p:cNvPr>
          <p:cNvCxnSpPr>
            <a:cxnSpLocks/>
          </p:cNvCxnSpPr>
          <p:nvPr/>
        </p:nvCxnSpPr>
        <p:spPr>
          <a:xfrm>
            <a:off x="1382580" y="1725930"/>
            <a:ext cx="0" cy="2770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429E9A7-6366-10CD-C257-2CDFB9AF699A}"/>
              </a:ext>
            </a:extLst>
          </p:cNvPr>
          <p:cNvGrpSpPr/>
          <p:nvPr/>
        </p:nvGrpSpPr>
        <p:grpSpPr>
          <a:xfrm>
            <a:off x="5623544" y="2311899"/>
            <a:ext cx="6364888" cy="2830050"/>
            <a:chOff x="1305004" y="1112764"/>
            <a:chExt cx="9311125" cy="4140050"/>
          </a:xfrm>
        </p:grpSpPr>
        <p:pic>
          <p:nvPicPr>
            <p:cNvPr id="76" name="Picture 75" descr="A close up of a computer&#10;&#10;Description automatically generated">
              <a:extLst>
                <a:ext uri="{FF2B5EF4-FFF2-40B4-BE49-F238E27FC236}">
                  <a16:creationId xmlns:a16="http://schemas.microsoft.com/office/drawing/2014/main" id="{9DAA7AF8-7A36-2696-E502-D80337F64388}"/>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1305004" y="2250083"/>
              <a:ext cx="9311125" cy="1820111"/>
            </a:xfrm>
            <a:prstGeom prst="rect">
              <a:avLst/>
            </a:prstGeom>
            <a:noFill/>
            <a:ln>
              <a:noFill/>
            </a:ln>
            <a:scene3d>
              <a:camera prst="orthographicFront">
                <a:rot lat="0" lon="0" rev="24000"/>
              </a:camera>
              <a:lightRig rig="threePt" dir="t"/>
            </a:scene3d>
          </p:spPr>
        </p:pic>
        <p:sp>
          <p:nvSpPr>
            <p:cNvPr id="77" name="TextBox 76">
              <a:extLst>
                <a:ext uri="{FF2B5EF4-FFF2-40B4-BE49-F238E27FC236}">
                  <a16:creationId xmlns:a16="http://schemas.microsoft.com/office/drawing/2014/main" id="{005F507B-89CF-6218-DFEB-E3852D650EE7}"/>
                </a:ext>
              </a:extLst>
            </p:cNvPr>
            <p:cNvSpPr txBox="1"/>
            <p:nvPr/>
          </p:nvSpPr>
          <p:spPr>
            <a:xfrm>
              <a:off x="3543629" y="4757547"/>
              <a:ext cx="1421549" cy="495267"/>
            </a:xfrm>
            <a:prstGeom prst="rect">
              <a:avLst/>
            </a:prstGeom>
            <a:noFill/>
          </p:spPr>
          <p:txBody>
            <a:bodyPr wrap="none" rtlCol="0">
              <a:spAutoFit/>
            </a:bodyPr>
            <a:lstStyle/>
            <a:p>
              <a:r>
                <a:rPr lang="en-US" sz="1600" dirty="0">
                  <a:solidFill>
                    <a:schemeClr val="tx1">
                      <a:lumMod val="75000"/>
                      <a:lumOff val="25000"/>
                    </a:schemeClr>
                  </a:solidFill>
                </a:rPr>
                <a:t>HDMI 2.1</a:t>
              </a:r>
            </a:p>
          </p:txBody>
        </p:sp>
        <p:sp>
          <p:nvSpPr>
            <p:cNvPr id="78" name="TextBox 77">
              <a:extLst>
                <a:ext uri="{FF2B5EF4-FFF2-40B4-BE49-F238E27FC236}">
                  <a16:creationId xmlns:a16="http://schemas.microsoft.com/office/drawing/2014/main" id="{07D3B737-6B4D-1980-8D6E-352FDC6C3B56}"/>
                </a:ext>
              </a:extLst>
            </p:cNvPr>
            <p:cNvSpPr txBox="1"/>
            <p:nvPr/>
          </p:nvSpPr>
          <p:spPr>
            <a:xfrm>
              <a:off x="4715902" y="4281135"/>
              <a:ext cx="801151" cy="495267"/>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r>
                <a:rPr lang="en-US" sz="1600" dirty="0"/>
                <a:t>VGA</a:t>
              </a:r>
            </a:p>
          </p:txBody>
        </p:sp>
        <p:sp>
          <p:nvSpPr>
            <p:cNvPr id="79" name="TextBox 78">
              <a:extLst>
                <a:ext uri="{FF2B5EF4-FFF2-40B4-BE49-F238E27FC236}">
                  <a16:creationId xmlns:a16="http://schemas.microsoft.com/office/drawing/2014/main" id="{398D8342-F04C-F574-E43C-37C6C54C3036}"/>
                </a:ext>
              </a:extLst>
            </p:cNvPr>
            <p:cNvSpPr txBox="1"/>
            <p:nvPr/>
          </p:nvSpPr>
          <p:spPr>
            <a:xfrm>
              <a:off x="3024402" y="4262280"/>
              <a:ext cx="975996" cy="495267"/>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r>
                <a:rPr lang="en-US" sz="1600" dirty="0"/>
                <a:t>DC-IN</a:t>
              </a:r>
            </a:p>
          </p:txBody>
        </p:sp>
        <p:sp>
          <p:nvSpPr>
            <p:cNvPr id="80" name="TextBox 79">
              <a:extLst>
                <a:ext uri="{FF2B5EF4-FFF2-40B4-BE49-F238E27FC236}">
                  <a16:creationId xmlns:a16="http://schemas.microsoft.com/office/drawing/2014/main" id="{B9FFC7C8-A2DB-1546-0B43-8E053B495504}"/>
                </a:ext>
              </a:extLst>
            </p:cNvPr>
            <p:cNvSpPr txBox="1"/>
            <p:nvPr/>
          </p:nvSpPr>
          <p:spPr>
            <a:xfrm>
              <a:off x="7882835" y="1112764"/>
              <a:ext cx="1896930" cy="855461"/>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pPr algn="ctr"/>
              <a:r>
                <a:rPr lang="en-US" sz="1600" dirty="0"/>
                <a:t>KENSINGTON</a:t>
              </a:r>
            </a:p>
            <a:p>
              <a:pPr algn="ctr"/>
              <a:r>
                <a:rPr lang="en-US" sz="1600" dirty="0"/>
                <a:t>LOCK</a:t>
              </a:r>
            </a:p>
          </p:txBody>
        </p:sp>
        <p:sp>
          <p:nvSpPr>
            <p:cNvPr id="81" name="TextBox 80">
              <a:extLst>
                <a:ext uri="{FF2B5EF4-FFF2-40B4-BE49-F238E27FC236}">
                  <a16:creationId xmlns:a16="http://schemas.microsoft.com/office/drawing/2014/main" id="{A3857A4A-7B31-1940-A823-E1171699790C}"/>
                </a:ext>
              </a:extLst>
            </p:cNvPr>
            <p:cNvSpPr txBox="1"/>
            <p:nvPr/>
          </p:nvSpPr>
          <p:spPr>
            <a:xfrm>
              <a:off x="7482226" y="4262280"/>
              <a:ext cx="1276159" cy="495267"/>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r>
                <a:rPr lang="en-US" sz="1600" dirty="0"/>
                <a:t>2x RJ-45</a:t>
              </a:r>
            </a:p>
          </p:txBody>
        </p:sp>
        <p:sp>
          <p:nvSpPr>
            <p:cNvPr id="82" name="TextBox 81">
              <a:extLst>
                <a:ext uri="{FF2B5EF4-FFF2-40B4-BE49-F238E27FC236}">
                  <a16:creationId xmlns:a16="http://schemas.microsoft.com/office/drawing/2014/main" id="{527A6B98-0AD4-4D71-E086-5114EFEB4E68}"/>
                </a:ext>
              </a:extLst>
            </p:cNvPr>
            <p:cNvSpPr txBox="1"/>
            <p:nvPr/>
          </p:nvSpPr>
          <p:spPr>
            <a:xfrm>
              <a:off x="5100221" y="1112764"/>
              <a:ext cx="2611222" cy="855461"/>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pPr algn="ctr"/>
              <a:r>
                <a:rPr lang="en-US" sz="1600" dirty="0"/>
                <a:t>2x RS-232/422/485</a:t>
              </a:r>
            </a:p>
            <a:p>
              <a:pPr algn="ctr"/>
              <a:r>
                <a:rPr lang="en-US" sz="1600" dirty="0"/>
                <a:t>(SERIAL PORT)</a:t>
              </a:r>
            </a:p>
          </p:txBody>
        </p:sp>
        <p:cxnSp>
          <p:nvCxnSpPr>
            <p:cNvPr id="83" name="直線接點 42">
              <a:extLst>
                <a:ext uri="{FF2B5EF4-FFF2-40B4-BE49-F238E27FC236}">
                  <a16:creationId xmlns:a16="http://schemas.microsoft.com/office/drawing/2014/main" id="{EC43BE70-0761-31C3-3B28-E0A2EF1B1590}"/>
                </a:ext>
              </a:extLst>
            </p:cNvPr>
            <p:cNvCxnSpPr>
              <a:cxnSpLocks/>
              <a:stCxn id="84" idx="4"/>
            </p:cNvCxnSpPr>
            <p:nvPr/>
          </p:nvCxnSpPr>
          <p:spPr>
            <a:xfrm>
              <a:off x="7945680" y="3535093"/>
              <a:ext cx="0" cy="68179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橢圓 41">
              <a:extLst>
                <a:ext uri="{FF2B5EF4-FFF2-40B4-BE49-F238E27FC236}">
                  <a16:creationId xmlns:a16="http://schemas.microsoft.com/office/drawing/2014/main" id="{4ECA9604-BCB2-6FCC-D9BC-C8B35777C6B3}"/>
                </a:ext>
              </a:extLst>
            </p:cNvPr>
            <p:cNvSpPr/>
            <p:nvPr/>
          </p:nvSpPr>
          <p:spPr>
            <a:xfrm>
              <a:off x="7866212" y="3363776"/>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5" name="直線接點 42">
              <a:extLst>
                <a:ext uri="{FF2B5EF4-FFF2-40B4-BE49-F238E27FC236}">
                  <a16:creationId xmlns:a16="http://schemas.microsoft.com/office/drawing/2014/main" id="{EAA44B29-0EAD-FEBC-FF48-72C3EB635729}"/>
                </a:ext>
              </a:extLst>
            </p:cNvPr>
            <p:cNvCxnSpPr>
              <a:cxnSpLocks/>
            </p:cNvCxnSpPr>
            <p:nvPr/>
          </p:nvCxnSpPr>
          <p:spPr>
            <a:xfrm>
              <a:off x="4956823" y="3547916"/>
              <a:ext cx="0" cy="714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橢圓 41">
              <a:extLst>
                <a:ext uri="{FF2B5EF4-FFF2-40B4-BE49-F238E27FC236}">
                  <a16:creationId xmlns:a16="http://schemas.microsoft.com/office/drawing/2014/main" id="{DBB1B3A4-F40F-4BE2-3746-AA240C4634B6}"/>
                </a:ext>
              </a:extLst>
            </p:cNvPr>
            <p:cNvSpPr/>
            <p:nvPr/>
          </p:nvSpPr>
          <p:spPr>
            <a:xfrm>
              <a:off x="4874737" y="3382630"/>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7" name="直線接點 42">
              <a:extLst>
                <a:ext uri="{FF2B5EF4-FFF2-40B4-BE49-F238E27FC236}">
                  <a16:creationId xmlns:a16="http://schemas.microsoft.com/office/drawing/2014/main" id="{CB342752-8F1E-1762-A7CE-BCBD586F9370}"/>
                </a:ext>
              </a:extLst>
            </p:cNvPr>
            <p:cNvCxnSpPr>
              <a:cxnSpLocks/>
            </p:cNvCxnSpPr>
            <p:nvPr/>
          </p:nvCxnSpPr>
          <p:spPr>
            <a:xfrm>
              <a:off x="3531207" y="3529061"/>
              <a:ext cx="0" cy="68782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8" name="橢圓 41">
              <a:extLst>
                <a:ext uri="{FF2B5EF4-FFF2-40B4-BE49-F238E27FC236}">
                  <a16:creationId xmlns:a16="http://schemas.microsoft.com/office/drawing/2014/main" id="{2645FF94-9214-76BB-8682-79DBFFD5902F}"/>
                </a:ext>
              </a:extLst>
            </p:cNvPr>
            <p:cNvSpPr/>
            <p:nvPr/>
          </p:nvSpPr>
          <p:spPr>
            <a:xfrm>
              <a:off x="3449122" y="3363776"/>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9" name="直線接點 42">
              <a:extLst>
                <a:ext uri="{FF2B5EF4-FFF2-40B4-BE49-F238E27FC236}">
                  <a16:creationId xmlns:a16="http://schemas.microsoft.com/office/drawing/2014/main" id="{42C9AC2B-853A-6110-43DF-5EFB8244D5C8}"/>
                </a:ext>
              </a:extLst>
            </p:cNvPr>
            <p:cNvCxnSpPr>
              <a:cxnSpLocks/>
              <a:endCxn id="77" idx="0"/>
            </p:cNvCxnSpPr>
            <p:nvPr/>
          </p:nvCxnSpPr>
          <p:spPr>
            <a:xfrm flipH="1">
              <a:off x="4254405" y="3538725"/>
              <a:ext cx="5416" cy="121882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橢圓 41">
              <a:extLst>
                <a:ext uri="{FF2B5EF4-FFF2-40B4-BE49-F238E27FC236}">
                  <a16:creationId xmlns:a16="http://schemas.microsoft.com/office/drawing/2014/main" id="{2BA2E0FE-99D6-C945-02EB-65960D464FDC}"/>
                </a:ext>
              </a:extLst>
            </p:cNvPr>
            <p:cNvSpPr/>
            <p:nvPr/>
          </p:nvSpPr>
          <p:spPr>
            <a:xfrm>
              <a:off x="4178801" y="3382630"/>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橢圓 41">
              <a:extLst>
                <a:ext uri="{FF2B5EF4-FFF2-40B4-BE49-F238E27FC236}">
                  <a16:creationId xmlns:a16="http://schemas.microsoft.com/office/drawing/2014/main" id="{256A561E-1AB2-2DCF-3D45-85A04B043BA7}"/>
                </a:ext>
              </a:extLst>
            </p:cNvPr>
            <p:cNvSpPr/>
            <p:nvPr/>
          </p:nvSpPr>
          <p:spPr>
            <a:xfrm>
              <a:off x="6326363" y="3271865"/>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2" name="直線接點 42">
              <a:extLst>
                <a:ext uri="{FF2B5EF4-FFF2-40B4-BE49-F238E27FC236}">
                  <a16:creationId xmlns:a16="http://schemas.microsoft.com/office/drawing/2014/main" id="{EFA2DE1B-9A4B-3F5B-894F-AC8885BC34BA}"/>
                </a:ext>
              </a:extLst>
            </p:cNvPr>
            <p:cNvCxnSpPr>
              <a:cxnSpLocks/>
              <a:stCxn id="82" idx="2"/>
            </p:cNvCxnSpPr>
            <p:nvPr/>
          </p:nvCxnSpPr>
          <p:spPr>
            <a:xfrm>
              <a:off x="6405832" y="1968225"/>
              <a:ext cx="1232" cy="13272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橢圓 41">
              <a:extLst>
                <a:ext uri="{FF2B5EF4-FFF2-40B4-BE49-F238E27FC236}">
                  <a16:creationId xmlns:a16="http://schemas.microsoft.com/office/drawing/2014/main" id="{8AA5ED43-B5BC-BCF6-3132-9530FE4546F2}"/>
                </a:ext>
              </a:extLst>
            </p:cNvPr>
            <p:cNvSpPr/>
            <p:nvPr/>
          </p:nvSpPr>
          <p:spPr>
            <a:xfrm>
              <a:off x="8751833" y="3271865"/>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4" name="直線接點 42">
              <a:extLst>
                <a:ext uri="{FF2B5EF4-FFF2-40B4-BE49-F238E27FC236}">
                  <a16:creationId xmlns:a16="http://schemas.microsoft.com/office/drawing/2014/main" id="{6E585BBF-22AA-89A8-063E-40EE8953B048}"/>
                </a:ext>
              </a:extLst>
            </p:cNvPr>
            <p:cNvCxnSpPr>
              <a:cxnSpLocks/>
              <a:stCxn id="80" idx="2"/>
            </p:cNvCxnSpPr>
            <p:nvPr/>
          </p:nvCxnSpPr>
          <p:spPr>
            <a:xfrm>
              <a:off x="8831300" y="1968225"/>
              <a:ext cx="1233" cy="13272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558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schemeClr val="tx1"/>
                </a:solidFill>
              </a:rPr>
              <a:t>Z14I</a:t>
            </a:r>
            <a:r>
              <a:rPr lang="en-US" dirty="0"/>
              <a:t> ANATOMY</a:t>
            </a:r>
          </a:p>
        </p:txBody>
      </p:sp>
      <p:grpSp>
        <p:nvGrpSpPr>
          <p:cNvPr id="102" name="Group 101">
            <a:extLst>
              <a:ext uri="{FF2B5EF4-FFF2-40B4-BE49-F238E27FC236}">
                <a16:creationId xmlns:a16="http://schemas.microsoft.com/office/drawing/2014/main" id="{6C215BC6-50C7-4269-9888-FDACB8D892BE}"/>
              </a:ext>
            </a:extLst>
          </p:cNvPr>
          <p:cNvGrpSpPr/>
          <p:nvPr/>
        </p:nvGrpSpPr>
        <p:grpSpPr>
          <a:xfrm>
            <a:off x="5815890" y="1369511"/>
            <a:ext cx="1058272" cy="369332"/>
            <a:chOff x="5811705" y="1369511"/>
            <a:chExt cx="1058272" cy="369332"/>
          </a:xfrm>
        </p:grpSpPr>
        <p:sp>
          <p:nvSpPr>
            <p:cNvPr id="103" name="Rectangle 102">
              <a:extLst>
                <a:ext uri="{FF2B5EF4-FFF2-40B4-BE49-F238E27FC236}">
                  <a16:creationId xmlns:a16="http://schemas.microsoft.com/office/drawing/2014/main" id="{CAF4593A-6B4D-4660-88CD-247F2C7282AD}"/>
                </a:ext>
              </a:extLst>
            </p:cNvPr>
            <p:cNvSpPr/>
            <p:nvPr/>
          </p:nvSpPr>
          <p:spPr>
            <a:xfrm>
              <a:off x="5811705" y="1369511"/>
              <a:ext cx="902811" cy="369332"/>
            </a:xfrm>
            <a:prstGeom prst="rect">
              <a:avLst/>
            </a:prstGeom>
          </p:spPr>
          <p:txBody>
            <a:bodyPr wrap="none">
              <a:spAutoFit/>
            </a:bodyPr>
            <a:lstStyle/>
            <a:p>
              <a:r>
                <a:rPr lang="en-US" altLang="zh-TW" b="1" dirty="0">
                  <a:solidFill>
                    <a:srgbClr val="141212"/>
                  </a:solidFill>
                  <a:latin typeface="Arial Unicode MS" panose="020B0604020202020204" pitchFamily="34" charset="-128"/>
                  <a:ea typeface="Arial Unicode MS" panose="020B0604020202020204" pitchFamily="34" charset="-128"/>
                  <a:cs typeface="Arial Unicode MS" panose="020B0604020202020204" pitchFamily="34" charset="-128"/>
                </a:rPr>
                <a:t>RIGHT</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 name="Isosceles Triangle 103">
              <a:extLst>
                <a:ext uri="{FF2B5EF4-FFF2-40B4-BE49-F238E27FC236}">
                  <a16:creationId xmlns:a16="http://schemas.microsoft.com/office/drawing/2014/main" id="{5BD6BE5E-226E-4616-9A92-3D156B9ED17B}"/>
                </a:ext>
              </a:extLst>
            </p:cNvPr>
            <p:cNvSpPr/>
            <p:nvPr/>
          </p:nvSpPr>
          <p:spPr>
            <a:xfrm rot="5400000">
              <a:off x="6695868" y="1476080"/>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5ECA4B59-8AFD-4B2A-9129-8CF77F53C0F6}"/>
              </a:ext>
            </a:extLst>
          </p:cNvPr>
          <p:cNvGrpSpPr/>
          <p:nvPr/>
        </p:nvGrpSpPr>
        <p:grpSpPr>
          <a:xfrm>
            <a:off x="4836708" y="1369511"/>
            <a:ext cx="854802" cy="369332"/>
            <a:chOff x="4832523" y="1369511"/>
            <a:chExt cx="854802" cy="369332"/>
          </a:xfrm>
        </p:grpSpPr>
        <p:sp>
          <p:nvSpPr>
            <p:cNvPr id="106" name="Rectangle 105">
              <a:extLst>
                <a:ext uri="{FF2B5EF4-FFF2-40B4-BE49-F238E27FC236}">
                  <a16:creationId xmlns:a16="http://schemas.microsoft.com/office/drawing/2014/main" id="{88AC483C-A30B-47EE-9438-2553EF68B12D}"/>
                </a:ext>
              </a:extLst>
            </p:cNvPr>
            <p:cNvSpPr/>
            <p:nvPr/>
          </p:nvSpPr>
          <p:spPr>
            <a:xfrm>
              <a:off x="4938402" y="1369511"/>
              <a:ext cx="748923" cy="369332"/>
            </a:xfrm>
            <a:prstGeom prst="rect">
              <a:avLst/>
            </a:prstGeom>
          </p:spPr>
          <p:txBody>
            <a:bodyPr wrap="none">
              <a:spAutoFit/>
            </a:bodyPr>
            <a:lstStyle/>
            <a:p>
              <a:r>
                <a:rPr lang="en-US" altLang="zh-TW" b="1" dirty="0">
                  <a:solidFill>
                    <a:srgbClr val="141212"/>
                  </a:solidFill>
                  <a:latin typeface="Arial Unicode MS" panose="020B0604020202020204" pitchFamily="34" charset="-128"/>
                  <a:ea typeface="Arial Unicode MS" panose="020B0604020202020204" pitchFamily="34" charset="-128"/>
                  <a:cs typeface="Arial Unicode MS" panose="020B0604020202020204" pitchFamily="34" charset="-128"/>
                </a:rPr>
                <a:t>LEFT</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7" name="Isosceles Triangle 106">
              <a:extLst>
                <a:ext uri="{FF2B5EF4-FFF2-40B4-BE49-F238E27FC236}">
                  <a16:creationId xmlns:a16="http://schemas.microsoft.com/office/drawing/2014/main" id="{575D6299-8A79-4141-8038-DF085D1E757C}"/>
                </a:ext>
              </a:extLst>
            </p:cNvPr>
            <p:cNvSpPr/>
            <p:nvPr/>
          </p:nvSpPr>
          <p:spPr>
            <a:xfrm rot="16200000">
              <a:off x="4814607" y="1471018"/>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5065DC8-6E2D-708D-986F-543E4136A8E9}"/>
              </a:ext>
            </a:extLst>
          </p:cNvPr>
          <p:cNvGrpSpPr/>
          <p:nvPr/>
        </p:nvGrpSpPr>
        <p:grpSpPr>
          <a:xfrm>
            <a:off x="5760720" y="2312941"/>
            <a:ext cx="6333550" cy="3166141"/>
            <a:chOff x="1204392" y="1441498"/>
            <a:chExt cx="9884038" cy="4941028"/>
          </a:xfrm>
        </p:grpSpPr>
        <p:pic>
          <p:nvPicPr>
            <p:cNvPr id="3" name="Picture 2" descr="A close up of a video game console&#10;&#10;Description automatically generated">
              <a:extLst>
                <a:ext uri="{FF2B5EF4-FFF2-40B4-BE49-F238E27FC236}">
                  <a16:creationId xmlns:a16="http://schemas.microsoft.com/office/drawing/2014/main" id="{FEC5E65A-7C58-9995-6175-BDB2299412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4392" y="2275573"/>
              <a:ext cx="9884038" cy="2014199"/>
            </a:xfrm>
            <a:prstGeom prst="rect">
              <a:avLst/>
            </a:prstGeom>
            <a:scene3d>
              <a:camera prst="orthographicFront">
                <a:rot lat="0" lon="0" rev="24000"/>
              </a:camera>
              <a:lightRig rig="threePt" dir="t"/>
            </a:scene3d>
          </p:spPr>
        </p:pic>
        <p:sp>
          <p:nvSpPr>
            <p:cNvPr id="4" name="TextBox 3">
              <a:extLst>
                <a:ext uri="{FF2B5EF4-FFF2-40B4-BE49-F238E27FC236}">
                  <a16:creationId xmlns:a16="http://schemas.microsoft.com/office/drawing/2014/main" id="{9864E2AD-2F1F-0338-A05C-AC28B6D975BC}"/>
                </a:ext>
              </a:extLst>
            </p:cNvPr>
            <p:cNvSpPr txBox="1"/>
            <p:nvPr/>
          </p:nvSpPr>
          <p:spPr>
            <a:xfrm>
              <a:off x="6411940" y="5517966"/>
              <a:ext cx="3734971" cy="864560"/>
            </a:xfrm>
            <a:prstGeom prst="rect">
              <a:avLst/>
            </a:prstGeom>
            <a:noFill/>
          </p:spPr>
          <p:txBody>
            <a:bodyPr wrap="square" rtlCol="0">
              <a:spAutoFit/>
            </a:bodyPr>
            <a:lstStyle/>
            <a:p>
              <a:pPr>
                <a:lnSpc>
                  <a:spcPts val="1800"/>
                </a:lnSpc>
              </a:pPr>
              <a:r>
                <a:rPr lang="en-US" sz="1600" dirty="0">
                  <a:solidFill>
                    <a:schemeClr val="tx1">
                      <a:lumMod val="75000"/>
                      <a:lumOff val="25000"/>
                    </a:schemeClr>
                  </a:solidFill>
                </a:rPr>
                <a:t>1x USB 3.2 Gen 2 (Type A)</a:t>
              </a:r>
            </a:p>
            <a:p>
              <a:pPr>
                <a:lnSpc>
                  <a:spcPts val="1800"/>
                </a:lnSpc>
              </a:pPr>
              <a:r>
                <a:rPr lang="en-US" sz="1600" dirty="0">
                  <a:solidFill>
                    <a:schemeClr val="tx1">
                      <a:lumMod val="75000"/>
                      <a:lumOff val="25000"/>
                    </a:schemeClr>
                  </a:solidFill>
                </a:rPr>
                <a:t>1x USB 3.2 Gen 1 (Type A)</a:t>
              </a:r>
            </a:p>
          </p:txBody>
        </p:sp>
        <p:sp>
          <p:nvSpPr>
            <p:cNvPr id="5" name="TextBox 4">
              <a:extLst>
                <a:ext uri="{FF2B5EF4-FFF2-40B4-BE49-F238E27FC236}">
                  <a16:creationId xmlns:a16="http://schemas.microsoft.com/office/drawing/2014/main" id="{64F484F0-9AB0-346E-FDC8-CD1725E2F225}"/>
                </a:ext>
              </a:extLst>
            </p:cNvPr>
            <p:cNvSpPr txBox="1"/>
            <p:nvPr/>
          </p:nvSpPr>
          <p:spPr>
            <a:xfrm>
              <a:off x="5765795" y="4583448"/>
              <a:ext cx="1292284" cy="504326"/>
            </a:xfrm>
            <a:prstGeom prst="rect">
              <a:avLst/>
            </a:prstGeom>
            <a:noFill/>
          </p:spPr>
          <p:txBody>
            <a:bodyPr wrap="square" rtlCol="0">
              <a:spAutoFit/>
            </a:bodyPr>
            <a:lstStyle>
              <a:defPPr>
                <a:defRPr lang="zh-TW"/>
              </a:defPPr>
              <a:lvl1pPr>
                <a:lnSpc>
                  <a:spcPts val="1800"/>
                </a:lnSpc>
                <a:defRPr sz="1400">
                  <a:solidFill>
                    <a:schemeClr val="tx1">
                      <a:lumMod val="75000"/>
                      <a:lumOff val="25000"/>
                    </a:schemeClr>
                  </a:solidFill>
                </a:defRPr>
              </a:lvl1pPr>
            </a:lstStyle>
            <a:p>
              <a:r>
                <a:rPr lang="en-US" sz="1600" dirty="0"/>
                <a:t>USB 2.0</a:t>
              </a:r>
            </a:p>
          </p:txBody>
        </p:sp>
        <p:sp>
          <p:nvSpPr>
            <p:cNvPr id="6" name="TextBox 5">
              <a:extLst>
                <a:ext uri="{FF2B5EF4-FFF2-40B4-BE49-F238E27FC236}">
                  <a16:creationId xmlns:a16="http://schemas.microsoft.com/office/drawing/2014/main" id="{30251D81-C082-80B1-E544-32D69F5C87A1}"/>
                </a:ext>
              </a:extLst>
            </p:cNvPr>
            <p:cNvSpPr txBox="1"/>
            <p:nvPr/>
          </p:nvSpPr>
          <p:spPr>
            <a:xfrm>
              <a:off x="4444876" y="1453507"/>
              <a:ext cx="2819576" cy="504326"/>
            </a:xfrm>
            <a:prstGeom prst="rect">
              <a:avLst/>
            </a:prstGeom>
            <a:noFill/>
          </p:spPr>
          <p:txBody>
            <a:bodyPr wrap="square" rtlCol="0">
              <a:spAutoFit/>
            </a:bodyPr>
            <a:lstStyle>
              <a:defPPr>
                <a:defRPr lang="zh-TW"/>
              </a:defPPr>
              <a:lvl1pPr>
                <a:lnSpc>
                  <a:spcPts val="1800"/>
                </a:lnSpc>
                <a:defRPr sz="1400">
                  <a:solidFill>
                    <a:schemeClr val="tx1">
                      <a:lumMod val="75000"/>
                      <a:lumOff val="25000"/>
                    </a:schemeClr>
                  </a:solidFill>
                </a:defRPr>
              </a:lvl1pPr>
            </a:lstStyle>
            <a:p>
              <a:pPr algn="ctr"/>
              <a:r>
                <a:rPr lang="en-US" sz="1600" dirty="0"/>
                <a:t>AUDIO IN/OUT</a:t>
              </a:r>
            </a:p>
          </p:txBody>
        </p:sp>
        <p:sp>
          <p:nvSpPr>
            <p:cNvPr id="7" name="TextBox 6">
              <a:extLst>
                <a:ext uri="{FF2B5EF4-FFF2-40B4-BE49-F238E27FC236}">
                  <a16:creationId xmlns:a16="http://schemas.microsoft.com/office/drawing/2014/main" id="{7418F0F4-B8C1-B688-7B21-B573A941EA37}"/>
                </a:ext>
              </a:extLst>
            </p:cNvPr>
            <p:cNvSpPr txBox="1"/>
            <p:nvPr/>
          </p:nvSpPr>
          <p:spPr>
            <a:xfrm>
              <a:off x="8005624" y="4583448"/>
              <a:ext cx="2933826" cy="504326"/>
            </a:xfrm>
            <a:prstGeom prst="rect">
              <a:avLst/>
            </a:prstGeom>
            <a:noFill/>
          </p:spPr>
          <p:txBody>
            <a:bodyPr wrap="square" rtlCol="0">
              <a:spAutoFit/>
            </a:bodyPr>
            <a:lstStyle>
              <a:defPPr>
                <a:defRPr lang="zh-TW"/>
              </a:defPPr>
              <a:lvl1pPr>
                <a:lnSpc>
                  <a:spcPts val="1800"/>
                </a:lnSpc>
                <a:defRPr sz="1400">
                  <a:solidFill>
                    <a:schemeClr val="tx1">
                      <a:lumMod val="75000"/>
                      <a:lumOff val="25000"/>
                    </a:schemeClr>
                  </a:solidFill>
                </a:defRPr>
              </a:lvl1pPr>
            </a:lstStyle>
            <a:p>
              <a:pPr algn="ctr"/>
              <a:r>
                <a:rPr lang="en-US" sz="1600" dirty="0"/>
                <a:t>2x THUNDERBOLT 4</a:t>
              </a:r>
            </a:p>
          </p:txBody>
        </p:sp>
        <p:sp>
          <p:nvSpPr>
            <p:cNvPr id="8" name="TextBox 7">
              <a:extLst>
                <a:ext uri="{FF2B5EF4-FFF2-40B4-BE49-F238E27FC236}">
                  <a16:creationId xmlns:a16="http://schemas.microsoft.com/office/drawing/2014/main" id="{151A2C9A-84F9-F7BC-BC5B-D19A6F54CBE8}"/>
                </a:ext>
              </a:extLst>
            </p:cNvPr>
            <p:cNvSpPr txBox="1"/>
            <p:nvPr/>
          </p:nvSpPr>
          <p:spPr>
            <a:xfrm>
              <a:off x="7264453" y="1441498"/>
              <a:ext cx="3145701" cy="504326"/>
            </a:xfrm>
            <a:prstGeom prst="rect">
              <a:avLst/>
            </a:prstGeom>
            <a:noFill/>
          </p:spPr>
          <p:txBody>
            <a:bodyPr wrap="square" rtlCol="0">
              <a:spAutoFit/>
            </a:bodyPr>
            <a:lstStyle>
              <a:defPPr>
                <a:defRPr lang="zh-TW"/>
              </a:defPPr>
              <a:lvl1pPr algn="ctr">
                <a:lnSpc>
                  <a:spcPts val="1800"/>
                </a:lnSpc>
                <a:defRPr sz="1400">
                  <a:solidFill>
                    <a:schemeClr val="tx1">
                      <a:lumMod val="75000"/>
                      <a:lumOff val="25000"/>
                    </a:schemeClr>
                  </a:solidFill>
                </a:defRPr>
              </a:lvl1pPr>
            </a:lstStyle>
            <a:p>
              <a:r>
                <a:rPr lang="en-US" sz="1600" dirty="0"/>
                <a:t>EXPRESSCARD 54</a:t>
              </a:r>
            </a:p>
          </p:txBody>
        </p:sp>
        <p:sp>
          <p:nvSpPr>
            <p:cNvPr id="9" name="Rectangle 8">
              <a:extLst>
                <a:ext uri="{FF2B5EF4-FFF2-40B4-BE49-F238E27FC236}">
                  <a16:creationId xmlns:a16="http://schemas.microsoft.com/office/drawing/2014/main" id="{2051B5ED-A8B6-C63F-229C-17A70B5C88F1}"/>
                </a:ext>
              </a:extLst>
            </p:cNvPr>
            <p:cNvSpPr/>
            <p:nvPr/>
          </p:nvSpPr>
          <p:spPr>
            <a:xfrm>
              <a:off x="1659925" y="4583448"/>
              <a:ext cx="4026401" cy="504326"/>
            </a:xfrm>
            <a:prstGeom prst="rect">
              <a:avLst/>
            </a:prstGeom>
            <a:noFill/>
          </p:spPr>
          <p:txBody>
            <a:bodyPr wrap="square" rtlCol="0">
              <a:spAutoFit/>
            </a:bodyPr>
            <a:lstStyle/>
            <a:p>
              <a:pPr>
                <a:lnSpc>
                  <a:spcPts val="1800"/>
                </a:lnSpc>
              </a:pPr>
              <a:r>
                <a:rPr lang="en-US" sz="1600" dirty="0">
                  <a:solidFill>
                    <a:schemeClr val="tx1">
                      <a:lumMod val="75000"/>
                      <a:lumOff val="25000"/>
                    </a:schemeClr>
                  </a:solidFill>
                </a:rPr>
                <a:t>SWAPPABLE MAIN BATTERY</a:t>
              </a:r>
            </a:p>
          </p:txBody>
        </p:sp>
        <p:sp>
          <p:nvSpPr>
            <p:cNvPr id="10" name="橢圓 41">
              <a:extLst>
                <a:ext uri="{FF2B5EF4-FFF2-40B4-BE49-F238E27FC236}">
                  <a16:creationId xmlns:a16="http://schemas.microsoft.com/office/drawing/2014/main" id="{CCF92570-D1BF-629C-4E0E-2FCA352D6F7B}"/>
                </a:ext>
              </a:extLst>
            </p:cNvPr>
            <p:cNvSpPr/>
            <p:nvPr/>
          </p:nvSpPr>
          <p:spPr>
            <a:xfrm>
              <a:off x="5854664" y="3562003"/>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11" name="直線接點 42">
              <a:extLst>
                <a:ext uri="{FF2B5EF4-FFF2-40B4-BE49-F238E27FC236}">
                  <a16:creationId xmlns:a16="http://schemas.microsoft.com/office/drawing/2014/main" id="{949CF0A2-69BF-6D39-0F83-461E9351056B}"/>
                </a:ext>
              </a:extLst>
            </p:cNvPr>
            <p:cNvCxnSpPr>
              <a:cxnSpLocks/>
            </p:cNvCxnSpPr>
            <p:nvPr/>
          </p:nvCxnSpPr>
          <p:spPr>
            <a:xfrm flipH="1">
              <a:off x="5935365" y="1988264"/>
              <a:ext cx="22455" cy="15973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橢圓 41">
              <a:extLst>
                <a:ext uri="{FF2B5EF4-FFF2-40B4-BE49-F238E27FC236}">
                  <a16:creationId xmlns:a16="http://schemas.microsoft.com/office/drawing/2014/main" id="{FE233DC2-4931-EC12-11B6-7A162F2FAD41}"/>
                </a:ext>
              </a:extLst>
            </p:cNvPr>
            <p:cNvSpPr/>
            <p:nvPr/>
          </p:nvSpPr>
          <p:spPr>
            <a:xfrm>
              <a:off x="8117738" y="3293518"/>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13" name="直線接點 42">
              <a:extLst>
                <a:ext uri="{FF2B5EF4-FFF2-40B4-BE49-F238E27FC236}">
                  <a16:creationId xmlns:a16="http://schemas.microsoft.com/office/drawing/2014/main" id="{4A8F0311-D6B3-95DC-FECF-7D0FE0F08AE4}"/>
                </a:ext>
              </a:extLst>
            </p:cNvPr>
            <p:cNvCxnSpPr>
              <a:cxnSpLocks/>
            </p:cNvCxnSpPr>
            <p:nvPr/>
          </p:nvCxnSpPr>
          <p:spPr>
            <a:xfrm flipH="1">
              <a:off x="8198439" y="2002119"/>
              <a:ext cx="3786" cy="131502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線接點 42">
              <a:extLst>
                <a:ext uri="{FF2B5EF4-FFF2-40B4-BE49-F238E27FC236}">
                  <a16:creationId xmlns:a16="http://schemas.microsoft.com/office/drawing/2014/main" id="{69D90EF6-CB3B-6E8C-CEBF-BF72AAB3CF67}"/>
                </a:ext>
              </a:extLst>
            </p:cNvPr>
            <p:cNvCxnSpPr>
              <a:cxnSpLocks/>
            </p:cNvCxnSpPr>
            <p:nvPr/>
          </p:nvCxnSpPr>
          <p:spPr>
            <a:xfrm>
              <a:off x="3979735" y="3796267"/>
              <a:ext cx="0" cy="7871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橢圓 41">
              <a:extLst>
                <a:ext uri="{FF2B5EF4-FFF2-40B4-BE49-F238E27FC236}">
                  <a16:creationId xmlns:a16="http://schemas.microsoft.com/office/drawing/2014/main" id="{F520ECA8-C009-A524-AC05-1E6EF1A7F1EC}"/>
                </a:ext>
              </a:extLst>
            </p:cNvPr>
            <p:cNvSpPr/>
            <p:nvPr/>
          </p:nvSpPr>
          <p:spPr>
            <a:xfrm>
              <a:off x="3897650" y="363098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16" name="直線接點 42">
              <a:extLst>
                <a:ext uri="{FF2B5EF4-FFF2-40B4-BE49-F238E27FC236}">
                  <a16:creationId xmlns:a16="http://schemas.microsoft.com/office/drawing/2014/main" id="{98591479-95DF-C78B-1D11-4C16DCC32FD9}"/>
                </a:ext>
              </a:extLst>
            </p:cNvPr>
            <p:cNvCxnSpPr>
              <a:cxnSpLocks/>
            </p:cNvCxnSpPr>
            <p:nvPr/>
          </p:nvCxnSpPr>
          <p:spPr>
            <a:xfrm>
              <a:off x="7433120" y="3976917"/>
              <a:ext cx="0" cy="154104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橢圓 41">
              <a:extLst>
                <a:ext uri="{FF2B5EF4-FFF2-40B4-BE49-F238E27FC236}">
                  <a16:creationId xmlns:a16="http://schemas.microsoft.com/office/drawing/2014/main" id="{6B91B0EC-323E-D0AE-F73D-6E7761DB51AD}"/>
                </a:ext>
              </a:extLst>
            </p:cNvPr>
            <p:cNvSpPr/>
            <p:nvPr/>
          </p:nvSpPr>
          <p:spPr>
            <a:xfrm>
              <a:off x="7351035" y="381163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8" name="橢圓 41">
              <a:extLst>
                <a:ext uri="{FF2B5EF4-FFF2-40B4-BE49-F238E27FC236}">
                  <a16:creationId xmlns:a16="http://schemas.microsoft.com/office/drawing/2014/main" id="{3F73E9AE-0697-A23D-A7C2-DDD064C02758}"/>
                </a:ext>
              </a:extLst>
            </p:cNvPr>
            <p:cNvSpPr/>
            <p:nvPr/>
          </p:nvSpPr>
          <p:spPr>
            <a:xfrm>
              <a:off x="7344727" y="381111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9" name="橢圓 41">
              <a:extLst>
                <a:ext uri="{FF2B5EF4-FFF2-40B4-BE49-F238E27FC236}">
                  <a16:creationId xmlns:a16="http://schemas.microsoft.com/office/drawing/2014/main" id="{8BFD9416-2221-779D-B624-21D8C86B8E69}"/>
                </a:ext>
              </a:extLst>
            </p:cNvPr>
            <p:cNvSpPr/>
            <p:nvPr/>
          </p:nvSpPr>
          <p:spPr>
            <a:xfrm>
              <a:off x="6326641" y="381111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20" name="直線接點 42">
              <a:extLst>
                <a:ext uri="{FF2B5EF4-FFF2-40B4-BE49-F238E27FC236}">
                  <a16:creationId xmlns:a16="http://schemas.microsoft.com/office/drawing/2014/main" id="{623F6EA9-FB6E-6E6E-1376-D0A3638470A1}"/>
                </a:ext>
              </a:extLst>
            </p:cNvPr>
            <p:cNvCxnSpPr>
              <a:cxnSpLocks/>
              <a:endCxn id="5" idx="0"/>
            </p:cNvCxnSpPr>
            <p:nvPr/>
          </p:nvCxnSpPr>
          <p:spPr>
            <a:xfrm>
              <a:off x="6411938" y="3976918"/>
              <a:ext cx="0" cy="6065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橢圓 41">
              <a:extLst>
                <a:ext uri="{FF2B5EF4-FFF2-40B4-BE49-F238E27FC236}">
                  <a16:creationId xmlns:a16="http://schemas.microsoft.com/office/drawing/2014/main" id="{6CA398F6-543A-27E4-EF60-D00B5D91B18E}"/>
                </a:ext>
              </a:extLst>
            </p:cNvPr>
            <p:cNvSpPr/>
            <p:nvPr/>
          </p:nvSpPr>
          <p:spPr>
            <a:xfrm>
              <a:off x="8847949" y="381111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22" name="直線接點 42">
              <a:extLst>
                <a:ext uri="{FF2B5EF4-FFF2-40B4-BE49-F238E27FC236}">
                  <a16:creationId xmlns:a16="http://schemas.microsoft.com/office/drawing/2014/main" id="{6DB5F249-BC2E-57E7-68A6-1A94C7FBE914}"/>
                </a:ext>
              </a:extLst>
            </p:cNvPr>
            <p:cNvCxnSpPr>
              <a:cxnSpLocks/>
            </p:cNvCxnSpPr>
            <p:nvPr/>
          </p:nvCxnSpPr>
          <p:spPr>
            <a:xfrm>
              <a:off x="8927416" y="3976917"/>
              <a:ext cx="0" cy="6408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335A1C1-D12D-FB27-D162-120F3DFC096F}"/>
              </a:ext>
            </a:extLst>
          </p:cNvPr>
          <p:cNvGrpSpPr/>
          <p:nvPr/>
        </p:nvGrpSpPr>
        <p:grpSpPr>
          <a:xfrm>
            <a:off x="149407" y="2305247"/>
            <a:ext cx="5662892" cy="3414911"/>
            <a:chOff x="1666939" y="1373343"/>
            <a:chExt cx="9419478" cy="5642260"/>
          </a:xfrm>
        </p:grpSpPr>
        <p:pic>
          <p:nvPicPr>
            <p:cNvPr id="24" name="Picture 23" descr="A close up of a device&#10;&#10;Description automatically generated">
              <a:extLst>
                <a:ext uri="{FF2B5EF4-FFF2-40B4-BE49-F238E27FC236}">
                  <a16:creationId xmlns:a16="http://schemas.microsoft.com/office/drawing/2014/main" id="{D709F8F8-6796-81E1-E106-526A9BFAB26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666939" y="2346348"/>
              <a:ext cx="9143297" cy="2045734"/>
            </a:xfrm>
            <a:prstGeom prst="rect">
              <a:avLst/>
            </a:prstGeom>
            <a:scene3d>
              <a:camera prst="orthographicFront">
                <a:rot lat="0" lon="0" rev="21588000"/>
              </a:camera>
              <a:lightRig rig="threePt" dir="t"/>
            </a:scene3d>
          </p:spPr>
        </p:pic>
        <p:sp>
          <p:nvSpPr>
            <p:cNvPr id="25" name="TextBox 24">
              <a:extLst>
                <a:ext uri="{FF2B5EF4-FFF2-40B4-BE49-F238E27FC236}">
                  <a16:creationId xmlns:a16="http://schemas.microsoft.com/office/drawing/2014/main" id="{9F7B1CB7-8E68-1919-B46A-52B07268539A}"/>
                </a:ext>
              </a:extLst>
            </p:cNvPr>
            <p:cNvSpPr txBox="1"/>
            <p:nvPr/>
          </p:nvSpPr>
          <p:spPr>
            <a:xfrm>
              <a:off x="4531664" y="5642595"/>
              <a:ext cx="5666108" cy="1373008"/>
            </a:xfrm>
            <a:prstGeom prst="rect">
              <a:avLst/>
            </a:prstGeom>
            <a:noFill/>
            <a:ln w="19050">
              <a:noFill/>
            </a:ln>
          </p:spPr>
          <p:txBody>
            <a:bodyPr wrap="square" rtlCol="0">
              <a:spAutoFit/>
            </a:bodyPr>
            <a:lstStyle>
              <a:defPPr>
                <a:defRPr lang="zh-TW"/>
              </a:defPPr>
              <a:lvl1pPr algn="ctr">
                <a:defRPr sz="1400">
                  <a:solidFill>
                    <a:schemeClr val="tx1">
                      <a:lumMod val="75000"/>
                      <a:lumOff val="25000"/>
                    </a:schemeClr>
                  </a:solidFill>
                </a:defRPr>
              </a:lvl1pPr>
            </a:lstStyle>
            <a:p>
              <a:pPr algn="l"/>
              <a:r>
                <a:rPr lang="en-US" sz="1600" dirty="0"/>
                <a:t>ODD</a:t>
              </a:r>
            </a:p>
            <a:p>
              <a:pPr algn="l"/>
              <a:r>
                <a:rPr lang="en-US" sz="1600" dirty="0"/>
                <a:t>OPTIONAL 2</a:t>
              </a:r>
              <a:r>
                <a:rPr lang="en-US" altLang="zh-TW" sz="1600" dirty="0"/>
                <a:t>ND</a:t>
              </a:r>
              <a:r>
                <a:rPr lang="en-US" sz="1600" dirty="0"/>
                <a:t> BATTERY</a:t>
              </a:r>
            </a:p>
            <a:p>
              <a:pPr algn="l"/>
              <a:r>
                <a:rPr lang="en-US" sz="1600" dirty="0"/>
                <a:t>OPTIONAL </a:t>
              </a:r>
              <a:r>
                <a:rPr lang="en-US" altLang="zh-TW" sz="1600" dirty="0"/>
                <a:t>3RD</a:t>
              </a:r>
              <a:r>
                <a:rPr lang="zh-TW" altLang="en-US" sz="1600" dirty="0"/>
                <a:t> </a:t>
              </a:r>
              <a:r>
                <a:rPr lang="en-US" sz="1600" dirty="0"/>
                <a:t>STORAGE (SATA SSD)</a:t>
              </a:r>
            </a:p>
          </p:txBody>
        </p:sp>
        <p:sp>
          <p:nvSpPr>
            <p:cNvPr id="26" name="TextBox 25">
              <a:extLst>
                <a:ext uri="{FF2B5EF4-FFF2-40B4-BE49-F238E27FC236}">
                  <a16:creationId xmlns:a16="http://schemas.microsoft.com/office/drawing/2014/main" id="{E253CC8D-0798-2E92-C04A-BF84545700C5}"/>
                </a:ext>
              </a:extLst>
            </p:cNvPr>
            <p:cNvSpPr txBox="1"/>
            <p:nvPr/>
          </p:nvSpPr>
          <p:spPr>
            <a:xfrm>
              <a:off x="2059216" y="1373343"/>
              <a:ext cx="2875557" cy="559373"/>
            </a:xfrm>
            <a:prstGeom prst="rect">
              <a:avLst/>
            </a:prstGeom>
            <a:noFill/>
          </p:spPr>
          <p:txBody>
            <a:bodyPr wrap="square" rtlCol="0">
              <a:spAutoFit/>
            </a:bodyPr>
            <a:lstStyle/>
            <a:p>
              <a:pPr algn="ctr"/>
              <a:r>
                <a:rPr lang="en-US" sz="1600" dirty="0">
                  <a:solidFill>
                    <a:schemeClr val="tx1">
                      <a:lumMod val="75000"/>
                      <a:lumOff val="25000"/>
                    </a:schemeClr>
                  </a:solidFill>
                </a:rPr>
                <a:t>NANO SIM CARD</a:t>
              </a:r>
            </a:p>
          </p:txBody>
        </p:sp>
        <p:sp>
          <p:nvSpPr>
            <p:cNvPr id="27" name="TextBox 26">
              <a:extLst>
                <a:ext uri="{FF2B5EF4-FFF2-40B4-BE49-F238E27FC236}">
                  <a16:creationId xmlns:a16="http://schemas.microsoft.com/office/drawing/2014/main" id="{F510EFE4-6DED-8E3F-1490-2C1103EF8DF9}"/>
                </a:ext>
              </a:extLst>
            </p:cNvPr>
            <p:cNvSpPr txBox="1"/>
            <p:nvPr/>
          </p:nvSpPr>
          <p:spPr>
            <a:xfrm>
              <a:off x="1970058" y="4748905"/>
              <a:ext cx="2765389" cy="559373"/>
            </a:xfrm>
            <a:prstGeom prst="rect">
              <a:avLst/>
            </a:prstGeom>
            <a:noFill/>
          </p:spPr>
          <p:txBody>
            <a:bodyPr wrap="square" rtlCol="0">
              <a:spAutoFit/>
            </a:bodyPr>
            <a:lstStyle>
              <a:defPPr>
                <a:defRPr lang="zh-TW"/>
              </a:defPPr>
              <a:lvl1pPr algn="ctr">
                <a:defRPr sz="1400">
                  <a:solidFill>
                    <a:schemeClr val="tx1">
                      <a:lumMod val="75000"/>
                      <a:lumOff val="25000"/>
                    </a:schemeClr>
                  </a:solidFill>
                </a:defRPr>
              </a:lvl1pPr>
            </a:lstStyle>
            <a:p>
              <a:r>
                <a:rPr lang="en-US" sz="1600" dirty="0"/>
                <a:t>MICRO SD CARD</a:t>
              </a:r>
            </a:p>
          </p:txBody>
        </p:sp>
        <p:sp>
          <p:nvSpPr>
            <p:cNvPr id="28" name="TextBox 27">
              <a:extLst>
                <a:ext uri="{FF2B5EF4-FFF2-40B4-BE49-F238E27FC236}">
                  <a16:creationId xmlns:a16="http://schemas.microsoft.com/office/drawing/2014/main" id="{34767D5F-153E-B657-927D-708FC6A9CD44}"/>
                </a:ext>
              </a:extLst>
            </p:cNvPr>
            <p:cNvSpPr txBox="1"/>
            <p:nvPr/>
          </p:nvSpPr>
          <p:spPr>
            <a:xfrm>
              <a:off x="4455412" y="1373343"/>
              <a:ext cx="5239241" cy="559373"/>
            </a:xfrm>
            <a:prstGeom prst="rect">
              <a:avLst/>
            </a:prstGeom>
            <a:noFill/>
          </p:spPr>
          <p:txBody>
            <a:bodyPr wrap="square" rtlCol="0">
              <a:spAutoFit/>
            </a:bodyPr>
            <a:lstStyle/>
            <a:p>
              <a:pPr algn="ctr"/>
              <a:r>
                <a:rPr lang="en-US" sz="1600" dirty="0">
                  <a:solidFill>
                    <a:schemeClr val="tx1">
                      <a:lumMod val="75000"/>
                      <a:lumOff val="25000"/>
                    </a:schemeClr>
                  </a:solidFill>
                </a:rPr>
                <a:t>CAC/SMARTCARD READER</a:t>
              </a:r>
            </a:p>
          </p:txBody>
        </p:sp>
        <p:sp>
          <p:nvSpPr>
            <p:cNvPr id="29" name="TextBox 28">
              <a:extLst>
                <a:ext uri="{FF2B5EF4-FFF2-40B4-BE49-F238E27FC236}">
                  <a16:creationId xmlns:a16="http://schemas.microsoft.com/office/drawing/2014/main" id="{57C839AB-774F-DB32-D699-86EEF241017F}"/>
                </a:ext>
              </a:extLst>
            </p:cNvPr>
            <p:cNvSpPr txBox="1"/>
            <p:nvPr/>
          </p:nvSpPr>
          <p:spPr>
            <a:xfrm>
              <a:off x="6880000" y="4716994"/>
              <a:ext cx="4206417" cy="1373008"/>
            </a:xfrm>
            <a:prstGeom prst="rect">
              <a:avLst/>
            </a:prstGeom>
            <a:noFill/>
          </p:spPr>
          <p:txBody>
            <a:bodyPr wrap="square" rtlCol="0">
              <a:spAutoFit/>
            </a:bodyPr>
            <a:lstStyle>
              <a:defPPr>
                <a:defRPr lang="zh-TW"/>
              </a:defPPr>
              <a:lvl1pPr algn="ctr">
                <a:defRPr sz="1400">
                  <a:solidFill>
                    <a:schemeClr val="tx1">
                      <a:lumMod val="75000"/>
                      <a:lumOff val="25000"/>
                    </a:schemeClr>
                  </a:solidFill>
                </a:defRPr>
              </a:lvl1pPr>
            </a:lstStyle>
            <a:p>
              <a:pPr algn="l"/>
              <a:r>
                <a:rPr lang="en-US" sz="1600" dirty="0"/>
                <a:t>2x QUICK-RELEASE NVME PCIE SSD STORAGE DRIVES</a:t>
              </a:r>
            </a:p>
            <a:p>
              <a:pPr algn="l"/>
              <a:endParaRPr lang="en-US" sz="1600" dirty="0"/>
            </a:p>
          </p:txBody>
        </p:sp>
        <p:sp>
          <p:nvSpPr>
            <p:cNvPr id="30" name="橢圓 41">
              <a:extLst>
                <a:ext uri="{FF2B5EF4-FFF2-40B4-BE49-F238E27FC236}">
                  <a16:creationId xmlns:a16="http://schemas.microsoft.com/office/drawing/2014/main" id="{388E3131-A313-8A86-09E8-0C8A8C472B9F}"/>
                </a:ext>
              </a:extLst>
            </p:cNvPr>
            <p:cNvSpPr/>
            <p:nvPr/>
          </p:nvSpPr>
          <p:spPr>
            <a:xfrm>
              <a:off x="5488152" y="317012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31" name="直線接點 42">
              <a:extLst>
                <a:ext uri="{FF2B5EF4-FFF2-40B4-BE49-F238E27FC236}">
                  <a16:creationId xmlns:a16="http://schemas.microsoft.com/office/drawing/2014/main" id="{301EFD2B-74AA-8119-C51B-758B5F4DF44D}"/>
                </a:ext>
              </a:extLst>
            </p:cNvPr>
            <p:cNvCxnSpPr>
              <a:cxnSpLocks/>
            </p:cNvCxnSpPr>
            <p:nvPr/>
          </p:nvCxnSpPr>
          <p:spPr>
            <a:xfrm>
              <a:off x="5568853" y="1959404"/>
              <a:ext cx="0" cy="12343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橢圓 41">
              <a:extLst>
                <a:ext uri="{FF2B5EF4-FFF2-40B4-BE49-F238E27FC236}">
                  <a16:creationId xmlns:a16="http://schemas.microsoft.com/office/drawing/2014/main" id="{4460C553-D281-4825-1C47-F09D82F6693D}"/>
                </a:ext>
              </a:extLst>
            </p:cNvPr>
            <p:cNvSpPr/>
            <p:nvPr/>
          </p:nvSpPr>
          <p:spPr>
            <a:xfrm>
              <a:off x="2950692" y="317012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33" name="直線接點 42">
              <a:extLst>
                <a:ext uri="{FF2B5EF4-FFF2-40B4-BE49-F238E27FC236}">
                  <a16:creationId xmlns:a16="http://schemas.microsoft.com/office/drawing/2014/main" id="{70C60C01-30A1-814F-C573-3BFEAEEFE4DF}"/>
                </a:ext>
              </a:extLst>
            </p:cNvPr>
            <p:cNvCxnSpPr>
              <a:cxnSpLocks/>
            </p:cNvCxnSpPr>
            <p:nvPr/>
          </p:nvCxnSpPr>
          <p:spPr>
            <a:xfrm>
              <a:off x="3031393" y="1959404"/>
              <a:ext cx="0" cy="12343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線接點 42">
              <a:extLst>
                <a:ext uri="{FF2B5EF4-FFF2-40B4-BE49-F238E27FC236}">
                  <a16:creationId xmlns:a16="http://schemas.microsoft.com/office/drawing/2014/main" id="{0F0A236E-5B5D-20F9-9CB0-E051495B1E18}"/>
                </a:ext>
              </a:extLst>
            </p:cNvPr>
            <p:cNvCxnSpPr>
              <a:cxnSpLocks/>
            </p:cNvCxnSpPr>
            <p:nvPr/>
          </p:nvCxnSpPr>
          <p:spPr>
            <a:xfrm>
              <a:off x="3731475" y="3594285"/>
              <a:ext cx="0" cy="11182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橢圓 41">
              <a:extLst>
                <a:ext uri="{FF2B5EF4-FFF2-40B4-BE49-F238E27FC236}">
                  <a16:creationId xmlns:a16="http://schemas.microsoft.com/office/drawing/2014/main" id="{DB80650A-AF9D-1620-88D4-07E556EA2B63}"/>
                </a:ext>
              </a:extLst>
            </p:cNvPr>
            <p:cNvSpPr/>
            <p:nvPr/>
          </p:nvSpPr>
          <p:spPr>
            <a:xfrm>
              <a:off x="3649390" y="3429000"/>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36" name="直線接點 42">
              <a:extLst>
                <a:ext uri="{FF2B5EF4-FFF2-40B4-BE49-F238E27FC236}">
                  <a16:creationId xmlns:a16="http://schemas.microsoft.com/office/drawing/2014/main" id="{6EE097FB-46E8-6818-585C-FB2061AB6F88}"/>
                </a:ext>
              </a:extLst>
            </p:cNvPr>
            <p:cNvCxnSpPr>
              <a:cxnSpLocks/>
            </p:cNvCxnSpPr>
            <p:nvPr/>
          </p:nvCxnSpPr>
          <p:spPr>
            <a:xfrm>
              <a:off x="4982825" y="3886408"/>
              <a:ext cx="0" cy="17561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橢圓 41">
              <a:extLst>
                <a:ext uri="{FF2B5EF4-FFF2-40B4-BE49-F238E27FC236}">
                  <a16:creationId xmlns:a16="http://schemas.microsoft.com/office/drawing/2014/main" id="{B4B04CCB-D496-4F47-1B14-E6FB5287F217}"/>
                </a:ext>
              </a:extLst>
            </p:cNvPr>
            <p:cNvSpPr/>
            <p:nvPr/>
          </p:nvSpPr>
          <p:spPr>
            <a:xfrm>
              <a:off x="4900740" y="371509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38" name="直線接點 42">
              <a:extLst>
                <a:ext uri="{FF2B5EF4-FFF2-40B4-BE49-F238E27FC236}">
                  <a16:creationId xmlns:a16="http://schemas.microsoft.com/office/drawing/2014/main" id="{3ABE36C9-3F58-9BCA-919F-A1D3242123A3}"/>
                </a:ext>
              </a:extLst>
            </p:cNvPr>
            <p:cNvCxnSpPr>
              <a:cxnSpLocks/>
            </p:cNvCxnSpPr>
            <p:nvPr/>
          </p:nvCxnSpPr>
          <p:spPr>
            <a:xfrm>
              <a:off x="8709875" y="3886409"/>
              <a:ext cx="0" cy="8261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橢圓 41">
              <a:extLst>
                <a:ext uri="{FF2B5EF4-FFF2-40B4-BE49-F238E27FC236}">
                  <a16:creationId xmlns:a16="http://schemas.microsoft.com/office/drawing/2014/main" id="{4E7E92E2-40B8-4DF4-9FF3-526D80DD105E}"/>
                </a:ext>
              </a:extLst>
            </p:cNvPr>
            <p:cNvSpPr/>
            <p:nvPr/>
          </p:nvSpPr>
          <p:spPr>
            <a:xfrm>
              <a:off x="8627790" y="371509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grpSp>
    </p:spTree>
    <p:extLst>
      <p:ext uri="{BB962C8B-B14F-4D97-AF65-F5344CB8AC3E}">
        <p14:creationId xmlns:p14="http://schemas.microsoft.com/office/powerpoint/2010/main" val="3254783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sz="quarter" idx="10"/>
          </p:nvPr>
        </p:nvSpPr>
        <p:spPr/>
        <p:txBody>
          <a:bodyPr/>
          <a:lstStyle/>
          <a:p>
            <a:r>
              <a:rPr lang="en-US" altLang="zh-TW" dirty="0"/>
              <a:t>Accessories</a:t>
            </a:r>
            <a:endParaRPr lang="zh-TW" altLang="en-US" dirty="0"/>
          </a:p>
        </p:txBody>
      </p:sp>
    </p:spTree>
    <p:extLst>
      <p:ext uri="{BB962C8B-B14F-4D97-AF65-F5344CB8AC3E}">
        <p14:creationId xmlns:p14="http://schemas.microsoft.com/office/powerpoint/2010/main" val="214616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TARGETS </a:t>
            </a:r>
            <a:r>
              <a:rPr lang="en-US" dirty="0">
                <a:solidFill>
                  <a:schemeClr val="tx1"/>
                </a:solidFill>
              </a:rPr>
              <a:t>&amp;</a:t>
            </a:r>
            <a:r>
              <a:rPr lang="en-US" dirty="0"/>
              <a:t> APPLICATIONS </a:t>
            </a:r>
          </a:p>
        </p:txBody>
      </p:sp>
      <p:sp>
        <p:nvSpPr>
          <p:cNvPr id="3" name="Content Placeholder 2"/>
          <p:cNvSpPr>
            <a:spLocks noGrp="1"/>
          </p:cNvSpPr>
          <p:nvPr>
            <p:ph sz="quarter" idx="11"/>
          </p:nvPr>
        </p:nvSpPr>
        <p:spPr>
          <a:xfrm>
            <a:off x="634482" y="1979741"/>
            <a:ext cx="4547118" cy="4621011"/>
          </a:xfrm>
        </p:spPr>
        <p:txBody>
          <a:bodyPr/>
          <a:lstStyle/>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Emergency Management / Field Operation Command</a:t>
            </a:r>
          </a:p>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Mapping/Dispatching</a:t>
            </a:r>
          </a:p>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Edge Computing</a:t>
            </a:r>
          </a:p>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Surveillance Solution</a:t>
            </a:r>
          </a:p>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CAD Applications</a:t>
            </a:r>
          </a:p>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Assets Management</a:t>
            </a:r>
          </a:p>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Maintenance Diagnostic Tool</a:t>
            </a:r>
          </a:p>
          <a:p>
            <a:pPr marL="457200" indent="-457200">
              <a:buClr>
                <a:srgbClr val="00529C"/>
              </a:buClr>
              <a:buFont typeface="Arial" panose="020B0604020202020204" pitchFamily="34" charset="0"/>
              <a:buChar char="•"/>
            </a:pPr>
            <a:r>
              <a:rPr lang="en-US" sz="2400" dirty="0">
                <a:ea typeface="Arial Unicode MS" panose="020B0604020202020204" pitchFamily="34" charset="-128"/>
                <a:cs typeface="Arial Unicode MS" panose="020B0604020202020204" pitchFamily="34" charset="-128"/>
              </a:rPr>
              <a:t>On-Site Project Management</a:t>
            </a:r>
          </a:p>
          <a:p>
            <a:pPr marL="457200" indent="-457200">
              <a:buFont typeface="Arial" panose="020B0604020202020204" pitchFamily="34" charset="0"/>
              <a:buChar char="•"/>
            </a:pPr>
            <a:endParaRPr lang="en-US" dirty="0">
              <a:ea typeface="Arial Unicode MS" panose="020B0604020202020204" pitchFamily="34" charset="-128"/>
              <a:cs typeface="Arial Unicode MS" panose="020B0604020202020204" pitchFamily="34" charset="-128"/>
            </a:endParaRPr>
          </a:p>
        </p:txBody>
      </p:sp>
      <p:sp>
        <p:nvSpPr>
          <p:cNvPr id="5" name="Content Placeholder 4"/>
          <p:cNvSpPr>
            <a:spLocks noGrp="1"/>
          </p:cNvSpPr>
          <p:nvPr>
            <p:ph sz="quarter" idx="13"/>
          </p:nvPr>
        </p:nvSpPr>
        <p:spPr>
          <a:xfrm>
            <a:off x="634482" y="1267716"/>
            <a:ext cx="4199308" cy="571500"/>
          </a:xfrm>
        </p:spPr>
        <p:txBody>
          <a:bodyPr/>
          <a:lstStyle/>
          <a:p>
            <a:r>
              <a:rPr lang="en-US" dirty="0"/>
              <a:t>Applications </a:t>
            </a:r>
          </a:p>
        </p:txBody>
      </p:sp>
      <p:sp>
        <p:nvSpPr>
          <p:cNvPr id="15" name="Freeform 3">
            <a:extLst>
              <a:ext uri="{FF2B5EF4-FFF2-40B4-BE49-F238E27FC236}">
                <a16:creationId xmlns:a16="http://schemas.microsoft.com/office/drawing/2014/main" id="{AA792D5F-84E5-118F-A4DE-B09BBC17D386}"/>
              </a:ext>
            </a:extLst>
          </p:cNvPr>
          <p:cNvSpPr/>
          <p:nvPr/>
        </p:nvSpPr>
        <p:spPr>
          <a:xfrm>
            <a:off x="5079086" y="3877233"/>
            <a:ext cx="3240000" cy="413932"/>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200" b="1" dirty="0">
                <a:solidFill>
                  <a:schemeClr val="bg1"/>
                </a:solidFill>
                <a:ea typeface="Arial Unicode MS" panose="020B0604020202020204" pitchFamily="34" charset="-128"/>
                <a:cs typeface="Arial Unicode MS" panose="020B0604020202020204" pitchFamily="34" charset="-128"/>
              </a:rPr>
              <a:t>Industrial/Manufacturing</a:t>
            </a:r>
            <a:endParaRPr lang="zh-TW" altLang="en-US" sz="2200" b="1" dirty="0">
              <a:solidFill>
                <a:schemeClr val="bg1"/>
              </a:solidFill>
              <a:ea typeface="Arial Unicode MS" panose="020B0604020202020204" pitchFamily="34" charset="-128"/>
              <a:cs typeface="Arial Unicode MS" panose="020B0604020202020204" pitchFamily="34" charset="-128"/>
            </a:endParaRPr>
          </a:p>
        </p:txBody>
      </p:sp>
      <p:sp>
        <p:nvSpPr>
          <p:cNvPr id="19" name="Freeform 3">
            <a:extLst>
              <a:ext uri="{FF2B5EF4-FFF2-40B4-BE49-F238E27FC236}">
                <a16:creationId xmlns:a16="http://schemas.microsoft.com/office/drawing/2014/main" id="{692340C5-BF23-AD28-7472-136B1148C486}"/>
              </a:ext>
            </a:extLst>
          </p:cNvPr>
          <p:cNvSpPr/>
          <p:nvPr/>
        </p:nvSpPr>
        <p:spPr>
          <a:xfrm>
            <a:off x="5084333" y="1338161"/>
            <a:ext cx="3240000" cy="449550"/>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Arial Unicode MS" panose="020B0604020202020204" pitchFamily="34" charset="-128"/>
                <a:cs typeface="Arial Unicode MS" panose="020B0604020202020204" pitchFamily="34" charset="-128"/>
              </a:rPr>
              <a:t>Military/Government</a:t>
            </a:r>
            <a:endParaRPr lang="zh-TW" altLang="en-US" sz="2400" b="1" dirty="0">
              <a:solidFill>
                <a:schemeClr val="bg1"/>
              </a:solidFill>
              <a:ea typeface="Arial Unicode MS" panose="020B0604020202020204" pitchFamily="34" charset="-128"/>
              <a:cs typeface="Arial Unicode MS" panose="020B0604020202020204" pitchFamily="34" charset="-128"/>
            </a:endParaRPr>
          </a:p>
        </p:txBody>
      </p:sp>
      <p:sp>
        <p:nvSpPr>
          <p:cNvPr id="7" name="Freeform 3">
            <a:extLst>
              <a:ext uri="{FF2B5EF4-FFF2-40B4-BE49-F238E27FC236}">
                <a16:creationId xmlns:a16="http://schemas.microsoft.com/office/drawing/2014/main" id="{E74DA2B2-A6B8-6E03-7E81-B05B56494F53}"/>
              </a:ext>
            </a:extLst>
          </p:cNvPr>
          <p:cNvSpPr/>
          <p:nvPr/>
        </p:nvSpPr>
        <p:spPr>
          <a:xfrm>
            <a:off x="8569630" y="1338160"/>
            <a:ext cx="3240000" cy="449549"/>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Arial Unicode MS" panose="020B0604020202020204" pitchFamily="34" charset="-128"/>
                <a:cs typeface="Arial Unicode MS" panose="020B0604020202020204" pitchFamily="34" charset="-128"/>
              </a:rPr>
              <a:t>Public Safety</a:t>
            </a:r>
            <a:endParaRPr lang="zh-TW" altLang="en-US" sz="2400" b="1" dirty="0">
              <a:solidFill>
                <a:schemeClr val="bg1"/>
              </a:solidFill>
              <a:ea typeface="Arial Unicode MS" panose="020B0604020202020204" pitchFamily="34" charset="-128"/>
              <a:cs typeface="Arial Unicode MS" panose="020B0604020202020204" pitchFamily="34" charset="-128"/>
            </a:endParaRPr>
          </a:p>
        </p:txBody>
      </p:sp>
      <p:sp>
        <p:nvSpPr>
          <p:cNvPr id="9" name="Freeform 3">
            <a:extLst>
              <a:ext uri="{FF2B5EF4-FFF2-40B4-BE49-F238E27FC236}">
                <a16:creationId xmlns:a16="http://schemas.microsoft.com/office/drawing/2014/main" id="{17285FEF-AC30-91E4-E77E-6CACC5C56A5F}"/>
              </a:ext>
            </a:extLst>
          </p:cNvPr>
          <p:cNvSpPr/>
          <p:nvPr/>
        </p:nvSpPr>
        <p:spPr>
          <a:xfrm>
            <a:off x="8583043" y="3877234"/>
            <a:ext cx="3240000" cy="409714"/>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Arial Unicode MS" panose="020B0604020202020204" pitchFamily="34" charset="-128"/>
                <a:cs typeface="Arial Unicode MS" panose="020B0604020202020204" pitchFamily="34" charset="-128"/>
              </a:rPr>
              <a:t>Professional Service</a:t>
            </a:r>
            <a:endParaRPr lang="zh-TW" altLang="en-US" sz="2400" b="1" dirty="0">
              <a:solidFill>
                <a:schemeClr val="bg1"/>
              </a:solidFill>
              <a:ea typeface="Arial Unicode MS" panose="020B0604020202020204" pitchFamily="34" charset="-128"/>
              <a:cs typeface="Arial Unicode MS" panose="020B0604020202020204" pitchFamily="34" charset="-128"/>
            </a:endParaRPr>
          </a:p>
        </p:txBody>
      </p:sp>
      <p:pic>
        <p:nvPicPr>
          <p:cNvPr id="20" name="Picture 19">
            <a:extLst>
              <a:ext uri="{FF2B5EF4-FFF2-40B4-BE49-F238E27FC236}">
                <a16:creationId xmlns:a16="http://schemas.microsoft.com/office/drawing/2014/main" id="{3925FA1A-D08B-75E1-8A73-4AC78DF9E2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t="1" r="802" b="1122"/>
          <a:stretch/>
        </p:blipFill>
        <p:spPr>
          <a:xfrm>
            <a:off x="5075277" y="1786800"/>
            <a:ext cx="3250494" cy="1955291"/>
          </a:xfrm>
          <a:prstGeom prst="rect">
            <a:avLst/>
          </a:prstGeom>
        </p:spPr>
      </p:pic>
      <p:pic>
        <p:nvPicPr>
          <p:cNvPr id="21" name="Picture 2" descr="Industrials sector outlook 2024 | Industrials stocks | Fidelity">
            <a:extLst>
              <a:ext uri="{FF2B5EF4-FFF2-40B4-BE49-F238E27FC236}">
                <a16:creationId xmlns:a16="http://schemas.microsoft.com/office/drawing/2014/main" id="{BCCF1B30-1E30-76EC-87C1-D8E4AB2DE3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31" t="8023" r="39389" b="18797"/>
          <a:stretch/>
        </p:blipFill>
        <p:spPr bwMode="auto">
          <a:xfrm>
            <a:off x="5079926" y="4286946"/>
            <a:ext cx="3244214" cy="19497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The Public Safety Model: A Homeland Security Alternative - Police Chief  Magazine">
            <a:extLst>
              <a:ext uri="{FF2B5EF4-FFF2-40B4-BE49-F238E27FC236}">
                <a16:creationId xmlns:a16="http://schemas.microsoft.com/office/drawing/2014/main" id="{DEE1EBCB-15EA-2014-7365-83497AA37D8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8939" t="3538" r="9163" b="6151"/>
          <a:stretch/>
        </p:blipFill>
        <p:spPr bwMode="auto">
          <a:xfrm>
            <a:off x="8567947" y="1786800"/>
            <a:ext cx="3241538" cy="19497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No photo description available.">
            <a:extLst>
              <a:ext uri="{FF2B5EF4-FFF2-40B4-BE49-F238E27FC236}">
                <a16:creationId xmlns:a16="http://schemas.microsoft.com/office/drawing/2014/main" id="{EF85065E-BE32-517D-E944-E4D10AC9D3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50" t="6783" r="4728" b="12208"/>
          <a:stretch/>
        </p:blipFill>
        <p:spPr bwMode="auto">
          <a:xfrm>
            <a:off x="8579790" y="4286947"/>
            <a:ext cx="3253413" cy="194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412841"/>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2"/>
          <p:cNvSpPr>
            <a:spLocks noGrp="1"/>
          </p:cNvSpPr>
          <p:nvPr>
            <p:ph sz="quarter" idx="11"/>
          </p:nvPr>
        </p:nvSpPr>
        <p:spPr>
          <a:xfrm>
            <a:off x="998538" y="1190445"/>
            <a:ext cx="6929139" cy="4286430"/>
          </a:xfrm>
        </p:spPr>
        <p:txBody>
          <a:bodyPr/>
          <a:lstStyle/>
          <a:p>
            <a:pPr marL="342900" indent="-342900">
              <a:buFont typeface="Arial" panose="020B0604020202020204" pitchFamily="34" charset="0"/>
              <a:buChar char="•"/>
            </a:pPr>
            <a:r>
              <a:rPr lang="en-US" altLang="zh-TW" dirty="0"/>
              <a:t>Purpose-built M12 military-grade connectors</a:t>
            </a:r>
            <a:br>
              <a:rPr lang="en-US" altLang="zh-TW" dirty="0"/>
            </a:br>
            <a:r>
              <a:rPr lang="en-US" altLang="zh-TW" dirty="0"/>
              <a:t>for 7 I/O interfaces.</a:t>
            </a:r>
          </a:p>
          <a:p>
            <a:pPr marL="342900" indent="-342900">
              <a:buFont typeface="Arial" panose="020B0604020202020204" pitchFamily="34" charset="0"/>
              <a:buChar char="•"/>
            </a:pPr>
            <a:r>
              <a:rPr lang="en-US" altLang="zh-TW" dirty="0"/>
              <a:t>Custom-Built: Enhanced flexibility for </a:t>
            </a:r>
            <a:br>
              <a:rPr lang="en-US" altLang="zh-TW" dirty="0"/>
            </a:br>
            <a:r>
              <a:rPr lang="en-US" altLang="zh-TW" dirty="0"/>
              <a:t>MIL-STD-38999 connectors.</a:t>
            </a:r>
          </a:p>
          <a:p>
            <a:pPr marL="342900" indent="-342900">
              <a:buFont typeface="Arial" panose="020B0604020202020204" pitchFamily="34" charset="0"/>
              <a:buChar char="•"/>
            </a:pPr>
            <a:r>
              <a:rPr lang="en-US" altLang="zh-TW" dirty="0"/>
              <a:t>More rugged than ever. </a:t>
            </a:r>
          </a:p>
          <a:p>
            <a:pPr marL="342900" indent="-342900">
              <a:buFont typeface="Arial" panose="020B0604020202020204" pitchFamily="34" charset="0"/>
              <a:buChar char="•"/>
            </a:pPr>
            <a:r>
              <a:rPr lang="en-US" altLang="zh-TW" dirty="0"/>
              <a:t>Applications:</a:t>
            </a:r>
          </a:p>
          <a:p>
            <a:pPr marL="800100" lvl="1" indent="-342900">
              <a:buFont typeface="Arial" panose="020B0604020202020204" pitchFamily="34" charset="0"/>
              <a:buChar char="•"/>
            </a:pPr>
            <a:r>
              <a:rPr lang="en-US" altLang="zh-TW" dirty="0"/>
              <a:t>Industrial automation use</a:t>
            </a:r>
          </a:p>
          <a:p>
            <a:pPr marL="800100" lvl="1" indent="-342900">
              <a:buFont typeface="Arial" panose="020B0604020202020204" pitchFamily="34" charset="0"/>
              <a:buChar char="•"/>
            </a:pPr>
            <a:r>
              <a:rPr lang="en-US" altLang="zh-TW" dirty="0"/>
              <a:t>Military vehicle use</a:t>
            </a:r>
          </a:p>
          <a:p>
            <a:pPr marL="800100" lvl="1" indent="-342900">
              <a:buFont typeface="Arial" panose="020B0604020202020204" pitchFamily="34" charset="0"/>
              <a:buChar char="•"/>
            </a:pPr>
            <a:r>
              <a:rPr lang="en-US" altLang="zh-TW" dirty="0"/>
              <a:t>Waterproof connector use</a:t>
            </a:r>
          </a:p>
          <a:p>
            <a:pPr marL="800100" lvl="1" indent="-342900">
              <a:buFont typeface="Arial" panose="020B0604020202020204" pitchFamily="34" charset="0"/>
              <a:buChar char="•"/>
            </a:pPr>
            <a:r>
              <a:rPr lang="en-US" altLang="zh-TW" dirty="0"/>
              <a:t>Automotive diagnostic use</a:t>
            </a:r>
          </a:p>
          <a:p>
            <a:pPr marL="800100" lvl="1" indent="-342900">
              <a:buFont typeface="Arial" panose="020B0604020202020204" pitchFamily="34" charset="0"/>
              <a:buChar char="•"/>
            </a:pPr>
            <a:r>
              <a:rPr lang="en-US" altLang="zh-TW" dirty="0"/>
              <a:t>Exploration Use</a:t>
            </a:r>
          </a:p>
          <a:p>
            <a:pPr marL="342900" indent="-342900">
              <a:buFont typeface="Arial" panose="020B0604020202020204" pitchFamily="34" charset="0"/>
              <a:buChar char="•"/>
            </a:pPr>
            <a:endParaRPr lang="zh-TW" altLang="en-US" dirty="0"/>
          </a:p>
        </p:txBody>
      </p:sp>
      <p:graphicFrame>
        <p:nvGraphicFramePr>
          <p:cNvPr id="5" name="內容版面配置區 4"/>
          <p:cNvGraphicFramePr>
            <a:graphicFrameLocks noGrp="1"/>
          </p:cNvGraphicFramePr>
          <p:nvPr>
            <p:ph sz="quarter" idx="10"/>
            <p:extLst>
              <p:ext uri="{D42A27DB-BD31-4B8C-83A1-F6EECF244321}">
                <p14:modId xmlns:p14="http://schemas.microsoft.com/office/powerpoint/2010/main" val="1754813440"/>
              </p:ext>
            </p:extLst>
          </p:nvPr>
        </p:nvGraphicFramePr>
        <p:xfrm>
          <a:off x="9266217" y="1521686"/>
          <a:ext cx="2213631" cy="2438400"/>
        </p:xfrm>
        <a:graphic>
          <a:graphicData uri="http://schemas.openxmlformats.org/drawingml/2006/table">
            <a:tbl>
              <a:tblPr firstRow="1" bandRow="1">
                <a:tableStyleId>{616DA210-FB5B-4158-B5E0-FEB733F419BA}</a:tableStyleId>
              </a:tblPr>
              <a:tblGrid>
                <a:gridCol w="2213631">
                  <a:extLst>
                    <a:ext uri="{9D8B030D-6E8A-4147-A177-3AD203B41FA5}">
                      <a16:colId xmlns:a16="http://schemas.microsoft.com/office/drawing/2014/main" val="20000"/>
                    </a:ext>
                  </a:extLst>
                </a:gridCol>
              </a:tblGrid>
              <a:tr h="370840">
                <a:tc>
                  <a:txBody>
                    <a:bodyPr/>
                    <a:lstStyle/>
                    <a:p>
                      <a:r>
                        <a:rPr lang="en-US" altLang="zh-TW" sz="2400" dirty="0"/>
                        <a:t>I/O Interfaces</a:t>
                      </a:r>
                      <a:endParaRPr lang="zh-TW" altLang="en-US" sz="2400" dirty="0"/>
                    </a:p>
                  </a:txBody>
                  <a:tcPr/>
                </a:tc>
                <a:extLst>
                  <a:ext uri="{0D108BD9-81ED-4DB2-BD59-A6C34878D82A}">
                    <a16:rowId xmlns:a16="http://schemas.microsoft.com/office/drawing/2014/main" val="10000"/>
                  </a:ext>
                </a:extLst>
              </a:tr>
              <a:tr h="370840">
                <a:tc>
                  <a:txBody>
                    <a:bodyPr/>
                    <a:lstStyle/>
                    <a:p>
                      <a:r>
                        <a:rPr lang="en-US" altLang="zh-TW" sz="2000" dirty="0"/>
                        <a:t>VGA x 1</a:t>
                      </a:r>
                      <a:endParaRPr lang="zh-TW" altLang="en-US" sz="2000" dirty="0"/>
                    </a:p>
                  </a:txBody>
                  <a:tcPr/>
                </a:tc>
                <a:extLst>
                  <a:ext uri="{0D108BD9-81ED-4DB2-BD59-A6C34878D82A}">
                    <a16:rowId xmlns:a16="http://schemas.microsoft.com/office/drawing/2014/main" val="10001"/>
                  </a:ext>
                </a:extLst>
              </a:tr>
              <a:tr h="370840">
                <a:tc>
                  <a:txBody>
                    <a:bodyPr/>
                    <a:lstStyle/>
                    <a:p>
                      <a:r>
                        <a:rPr lang="en-US" altLang="zh-TW" sz="2000" dirty="0"/>
                        <a:t>RS-232 x 2</a:t>
                      </a:r>
                      <a:endParaRPr lang="zh-TW" altLang="en-US" sz="2000" dirty="0"/>
                    </a:p>
                  </a:txBody>
                  <a:tcPr/>
                </a:tc>
                <a:extLst>
                  <a:ext uri="{0D108BD9-81ED-4DB2-BD59-A6C34878D82A}">
                    <a16:rowId xmlns:a16="http://schemas.microsoft.com/office/drawing/2014/main" val="10002"/>
                  </a:ext>
                </a:extLst>
              </a:tr>
              <a:tr h="370840">
                <a:tc>
                  <a:txBody>
                    <a:bodyPr/>
                    <a:lstStyle/>
                    <a:p>
                      <a:r>
                        <a:rPr lang="en-US" altLang="zh-TW" sz="2000" dirty="0"/>
                        <a:t>RJ-45</a:t>
                      </a:r>
                      <a:r>
                        <a:rPr lang="en-US" altLang="zh-TW" sz="2000" baseline="0" dirty="0"/>
                        <a:t> x 2</a:t>
                      </a:r>
                      <a:endParaRPr lang="zh-TW" altLang="en-US" sz="2000" dirty="0"/>
                    </a:p>
                  </a:txBody>
                  <a:tcPr/>
                </a:tc>
                <a:extLst>
                  <a:ext uri="{0D108BD9-81ED-4DB2-BD59-A6C34878D82A}">
                    <a16:rowId xmlns:a16="http://schemas.microsoft.com/office/drawing/2014/main" val="10003"/>
                  </a:ext>
                </a:extLst>
              </a:tr>
              <a:tr h="370840">
                <a:tc>
                  <a:txBody>
                    <a:bodyPr/>
                    <a:lstStyle/>
                    <a:p>
                      <a:r>
                        <a:rPr lang="en-US" altLang="zh-TW" sz="2000" dirty="0"/>
                        <a:t>DC in x 1</a:t>
                      </a:r>
                      <a:endParaRPr lang="zh-TW" altLang="en-US" sz="2000" dirty="0"/>
                    </a:p>
                  </a:txBody>
                  <a:tcPr/>
                </a:tc>
                <a:extLst>
                  <a:ext uri="{0D108BD9-81ED-4DB2-BD59-A6C34878D82A}">
                    <a16:rowId xmlns:a16="http://schemas.microsoft.com/office/drawing/2014/main" val="10004"/>
                  </a:ext>
                </a:extLst>
              </a:tr>
              <a:tr h="370840">
                <a:tc>
                  <a:txBody>
                    <a:bodyPr/>
                    <a:lstStyle/>
                    <a:p>
                      <a:r>
                        <a:rPr lang="en-US" altLang="zh-TW" sz="2000" dirty="0"/>
                        <a:t>USB 2.0 x 1</a:t>
                      </a:r>
                      <a:endParaRPr lang="zh-TW" altLang="en-US" sz="2000" dirty="0"/>
                    </a:p>
                  </a:txBody>
                  <a:tcPr/>
                </a:tc>
                <a:extLst>
                  <a:ext uri="{0D108BD9-81ED-4DB2-BD59-A6C34878D82A}">
                    <a16:rowId xmlns:a16="http://schemas.microsoft.com/office/drawing/2014/main" val="10005"/>
                  </a:ext>
                </a:extLst>
              </a:tr>
            </a:tbl>
          </a:graphicData>
        </a:graphic>
      </p:graphicFrame>
      <p:sp>
        <p:nvSpPr>
          <p:cNvPr id="9" name="內容版面配置區 1"/>
          <p:cNvSpPr>
            <a:spLocks noGrp="1"/>
          </p:cNvSpPr>
          <p:nvPr>
            <p:ph sz="quarter" idx="10"/>
          </p:nvPr>
        </p:nvSpPr>
        <p:spPr>
          <a:xfrm>
            <a:off x="998059" y="465826"/>
            <a:ext cx="10195883" cy="571500"/>
          </a:xfrm>
        </p:spPr>
        <p:txBody>
          <a:bodyPr/>
          <a:lstStyle/>
          <a:p>
            <a:r>
              <a:rPr lang="en-US" altLang="zh-TW" dirty="0"/>
              <a:t>MILITARY GRADE </a:t>
            </a:r>
            <a:r>
              <a:rPr lang="en-US" altLang="zh-TW" dirty="0">
                <a:solidFill>
                  <a:schemeClr val="tx1"/>
                </a:solidFill>
              </a:rPr>
              <a:t>CONNECTORS</a:t>
            </a:r>
            <a:endParaRPr lang="zh-TW" altLang="en-US" dirty="0">
              <a:solidFill>
                <a:schemeClr val="tx1"/>
              </a:solidFill>
            </a:endParaRPr>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32606" y="1717689"/>
            <a:ext cx="2792957" cy="2342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265973" y="4152250"/>
            <a:ext cx="5203788" cy="92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descr="C:\Users\iwi_lin\Desktop\Products\- Images\Images &amp; Elements\Z14I\Military Connector\back -8-01.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6273199" y="5104359"/>
            <a:ext cx="5196562" cy="134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508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p:txBody>
          <a:bodyPr/>
          <a:lstStyle/>
          <a:p>
            <a:r>
              <a:rPr lang="en-US" altLang="zh-TW" sz="4400" dirty="0"/>
              <a:t>INFINITE </a:t>
            </a:r>
            <a:r>
              <a:rPr lang="en-US" altLang="zh-TW" sz="4400" dirty="0">
                <a:solidFill>
                  <a:schemeClr val="tx1"/>
                </a:solidFill>
              </a:rPr>
              <a:t>POSSIBILITIES </a:t>
            </a:r>
            <a:endParaRPr lang="zh-TW" altLang="en-US" sz="4400" dirty="0">
              <a:solidFill>
                <a:schemeClr val="tx1"/>
              </a:solidFill>
            </a:endParaRPr>
          </a:p>
        </p:txBody>
      </p:sp>
      <p:sp>
        <p:nvSpPr>
          <p:cNvPr id="3" name="內容版面配置區 2"/>
          <p:cNvSpPr>
            <a:spLocks noGrp="1"/>
          </p:cNvSpPr>
          <p:nvPr>
            <p:ph sz="quarter" idx="11"/>
          </p:nvPr>
        </p:nvSpPr>
        <p:spPr>
          <a:xfrm>
            <a:off x="981121" y="2473233"/>
            <a:ext cx="4905873" cy="3125561"/>
          </a:xfrm>
        </p:spPr>
        <p:txBody>
          <a:bodyPr/>
          <a:lstStyle/>
          <a:p>
            <a:pPr marL="457200" indent="-457200">
              <a:buFont typeface="Arial" panose="020B0604020202020204" pitchFamily="34" charset="0"/>
              <a:buChar char="•"/>
            </a:pPr>
            <a:r>
              <a:rPr lang="en-US" altLang="zh-TW" dirty="0"/>
              <a:t>Multiple PCIe 3.0 interface connections</a:t>
            </a:r>
            <a:endParaRPr lang="zh-TW" altLang="en-US" dirty="0"/>
          </a:p>
        </p:txBody>
      </p:sp>
      <p:sp>
        <p:nvSpPr>
          <p:cNvPr id="4" name="圓角矩形 3"/>
          <p:cNvSpPr/>
          <p:nvPr/>
        </p:nvSpPr>
        <p:spPr>
          <a:xfrm>
            <a:off x="1088467" y="1641416"/>
            <a:ext cx="4572000" cy="583324"/>
          </a:xfrm>
          <a:prstGeom prst="roundRect">
            <a:avLst/>
          </a:pr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t" anchorCtr="0">
            <a:noAutofit/>
          </a:bodyPr>
          <a:lstStyle/>
          <a:p>
            <a:pPr algn="ctr" defTabSz="711200">
              <a:lnSpc>
                <a:spcPct val="90000"/>
              </a:lnSpc>
              <a:spcBef>
                <a:spcPct val="0"/>
              </a:spcBef>
              <a:spcAft>
                <a:spcPct val="35000"/>
              </a:spcAft>
            </a:pPr>
            <a:r>
              <a:rPr lang="en-US" altLang="zh-TW" sz="3200" b="1" dirty="0">
                <a:solidFill>
                  <a:srgbClr val="FFFFFF"/>
                </a:solidFill>
                <a:latin typeface="Calibri" panose="020F0502020204030204" pitchFamily="34" charset="0"/>
                <a:ea typeface="新細明體" charset="-120"/>
              </a:rPr>
              <a:t>A Working Server</a:t>
            </a:r>
            <a:endParaRPr lang="zh-TW" altLang="en-US" sz="3200" b="1" dirty="0">
              <a:solidFill>
                <a:srgbClr val="FFFFFF"/>
              </a:solidFill>
              <a:latin typeface="Calibri" panose="020F0502020204030204" pitchFamily="34" charset="0"/>
              <a:ea typeface="新細明體" charset="-120"/>
            </a:endParaRPr>
          </a:p>
        </p:txBody>
      </p:sp>
      <p:sp>
        <p:nvSpPr>
          <p:cNvPr id="6" name="圓角矩形 5"/>
          <p:cNvSpPr/>
          <p:nvPr/>
        </p:nvSpPr>
        <p:spPr>
          <a:xfrm>
            <a:off x="6792582" y="1641416"/>
            <a:ext cx="4572104" cy="583324"/>
          </a:xfrm>
          <a:prstGeom prst="roundRect">
            <a:avLst/>
          </a:pr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t" anchorCtr="0">
            <a:noAutofit/>
          </a:bodyPr>
          <a:lstStyle/>
          <a:p>
            <a:pPr algn="ctr" defTabSz="711200">
              <a:lnSpc>
                <a:spcPct val="90000"/>
              </a:lnSpc>
              <a:spcBef>
                <a:spcPct val="0"/>
              </a:spcBef>
              <a:spcAft>
                <a:spcPct val="35000"/>
              </a:spcAft>
            </a:pPr>
            <a:r>
              <a:rPr lang="en-US" altLang="zh-TW" sz="3200" b="1" dirty="0">
                <a:solidFill>
                  <a:srgbClr val="FFFFFF"/>
                </a:solidFill>
                <a:latin typeface="Calibri" panose="020F0502020204030204" pitchFamily="34" charset="0"/>
                <a:ea typeface="新細明體" charset="-120"/>
              </a:rPr>
              <a:t>Additional Discrete VGA</a:t>
            </a:r>
            <a:endParaRPr lang="zh-TW" altLang="en-US" sz="3200" b="1" dirty="0">
              <a:solidFill>
                <a:srgbClr val="FFFFFF"/>
              </a:solidFill>
              <a:latin typeface="Calibri" panose="020F0502020204030204" pitchFamily="34" charset="0"/>
              <a:ea typeface="新細明體" charset="-120"/>
            </a:endParaRPr>
          </a:p>
        </p:txBody>
      </p:sp>
      <p:sp>
        <p:nvSpPr>
          <p:cNvPr id="7" name="內容版面配置區 2"/>
          <p:cNvSpPr txBox="1">
            <a:spLocks/>
          </p:cNvSpPr>
          <p:nvPr/>
        </p:nvSpPr>
        <p:spPr>
          <a:xfrm>
            <a:off x="6711361" y="2499359"/>
            <a:ext cx="4905873" cy="3125561"/>
          </a:xfrm>
          <a:prstGeom prst="rect">
            <a:avLst/>
          </a:prstGeom>
        </p:spPr>
        <p:txBody>
          <a:bodyPr/>
          <a:lstStyle>
            <a:lvl1pPr marL="0" indent="0" algn="l" defTabSz="914400" rtl="0" eaLnBrk="1" latinLnBrk="0" hangingPunct="1">
              <a:spcBef>
                <a:spcPct val="20000"/>
              </a:spcBef>
              <a:buFontTx/>
              <a:buNone/>
              <a:defRPr sz="28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Tx/>
              <a:buNone/>
              <a:defRPr sz="24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FontTx/>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FontTx/>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FontTx/>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zh-TW" dirty="0"/>
              <a:t>Graphics enhancement</a:t>
            </a:r>
            <a:endParaRPr lang="zh-TW" altLang="en-US" dirty="0"/>
          </a:p>
        </p:txBody>
      </p:sp>
      <p:pic>
        <p:nvPicPr>
          <p:cNvPr id="4098" name="Picture 2" descr="C:\Users\iwi_lin\Desktop\Products\Z14I\Images\Feature Images\- Expansion Box\Z14I-VGA-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837634" y="3383366"/>
            <a:ext cx="4779600" cy="28657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iwi_lin\Desktop\Products\Z14I\Images\Feature Images\- Expansion Box\Z14I-PCIe-new.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96" b="98462" l="0" r="100000">
                        <a14:foregroundMark x1="8272" y1="25874" x2="37039" y2="46527"/>
                      </a14:backgroundRemoval>
                    </a14:imgEffect>
                  </a14:imgLayer>
                </a14:imgProps>
              </a:ext>
              <a:ext uri="{28A0092B-C50C-407E-A947-70E740481C1C}">
                <a14:useLocalDpi xmlns:a14="http://schemas.microsoft.com/office/drawing/2010/main"/>
              </a:ext>
            </a:extLst>
          </a:blip>
          <a:srcRect/>
          <a:stretch>
            <a:fillRect/>
          </a:stretch>
        </p:blipFill>
        <p:spPr bwMode="auto">
          <a:xfrm>
            <a:off x="563874" y="3330138"/>
            <a:ext cx="5260152" cy="297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18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altLang="zh-TW" sz="4400" dirty="0">
                <a:solidFill>
                  <a:schemeClr val="tx1"/>
                </a:solidFill>
              </a:rPr>
              <a:t>TURN TO A </a:t>
            </a:r>
            <a:r>
              <a:rPr lang="en-US" altLang="zh-TW" sz="4400" dirty="0"/>
              <a:t>MOBILE SERVER</a:t>
            </a:r>
            <a:endParaRPr lang="en-US" sz="4400" dirty="0"/>
          </a:p>
        </p:txBody>
      </p:sp>
      <p:sp>
        <p:nvSpPr>
          <p:cNvPr id="3" name="Content Placeholder 2"/>
          <p:cNvSpPr>
            <a:spLocks noGrp="1"/>
          </p:cNvSpPr>
          <p:nvPr>
            <p:ph sz="quarter" idx="11"/>
          </p:nvPr>
        </p:nvSpPr>
        <p:spPr>
          <a:xfrm>
            <a:off x="998538" y="1320799"/>
            <a:ext cx="9304959" cy="4206241"/>
          </a:xfrm>
        </p:spPr>
        <p:txBody>
          <a:bodyPr/>
          <a:lstStyle/>
          <a:p>
            <a:r>
              <a:rPr lang="en-US" altLang="zh-TW" dirty="0"/>
              <a:t>The expansion box is one of the most powerful enhancement capability of the Z14I. </a:t>
            </a:r>
          </a:p>
          <a:p>
            <a:pPr marL="457200" indent="-457200">
              <a:buFontTx/>
              <a:buChar char="-"/>
            </a:pPr>
            <a:r>
              <a:rPr lang="en-US" altLang="zh-TW" dirty="0"/>
              <a:t>From a working station to a working server, the expansion box provides two</a:t>
            </a:r>
            <a:r>
              <a:rPr lang="zh-TW" altLang="en-US" dirty="0"/>
              <a:t> </a:t>
            </a:r>
            <a:r>
              <a:rPr lang="en-US" altLang="zh-TW" dirty="0"/>
              <a:t>compartments with PCIe interface for various solution builds. </a:t>
            </a:r>
          </a:p>
          <a:p>
            <a:pPr marL="457200" indent="-457200">
              <a:buFontTx/>
              <a:buChar char="-"/>
            </a:pPr>
            <a:r>
              <a:rPr lang="en-US" altLang="zh-TW" dirty="0"/>
              <a:t>Field installed with simple and easy</a:t>
            </a:r>
            <a:br>
              <a:rPr lang="en-US" altLang="zh-TW" dirty="0"/>
            </a:br>
            <a:r>
              <a:rPr lang="en-US" altLang="zh-TW" dirty="0"/>
              <a:t>guideline to become a powerful</a:t>
            </a:r>
            <a:br>
              <a:rPr lang="en-US" altLang="zh-TW" dirty="0"/>
            </a:br>
            <a:r>
              <a:rPr lang="en-US" altLang="zh-TW" dirty="0"/>
              <a:t>working station.</a:t>
            </a:r>
          </a:p>
          <a:p>
            <a:pPr marL="457200" indent="-457200">
              <a:buFontTx/>
              <a:buChar char="-"/>
            </a:pPr>
            <a:r>
              <a:rPr lang="en-US" dirty="0"/>
              <a:t>Support </a:t>
            </a:r>
            <a:r>
              <a:rPr lang="en-US" b="1" dirty="0"/>
              <a:t>RAID 0, 1, 5, 10</a:t>
            </a:r>
          </a:p>
          <a:p>
            <a:pPr marL="457200" indent="-457200">
              <a:buFontTx/>
              <a:buChar char="-"/>
            </a:pPr>
            <a:r>
              <a:rPr lang="en-US" dirty="0"/>
              <a:t>Support SATA SSD</a:t>
            </a:r>
          </a:p>
        </p:txBody>
      </p:sp>
      <p:sp>
        <p:nvSpPr>
          <p:cNvPr id="5" name="AutoShape 2" descr="Storage Extension with RAID 0/1/5/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 name="AutoShape 4" descr="Storage Extension with RAID 0/1/5/1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568751" y="2967137"/>
            <a:ext cx="5458408" cy="348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643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6035039" y="1655462"/>
            <a:ext cx="5928361" cy="1636378"/>
          </a:xfrm>
        </p:spPr>
        <p:txBody>
          <a:bodyPr/>
          <a:lstStyle/>
          <a:p>
            <a:pPr>
              <a:buClr>
                <a:srgbClr val="00529C"/>
              </a:buClr>
            </a:pPr>
            <a:r>
              <a:rPr lang="en-US" altLang="zh-TW" dirty="0">
                <a:solidFill>
                  <a:schemeClr val="tx1"/>
                </a:solidFill>
              </a:rPr>
              <a:t>Unlimited expansion capability with</a:t>
            </a:r>
            <a:br>
              <a:rPr lang="en-US" altLang="zh-TW" dirty="0"/>
            </a:br>
            <a:r>
              <a:rPr lang="en-US" altLang="zh-TW" b="1" dirty="0">
                <a:solidFill>
                  <a:srgbClr val="FF0000"/>
                </a:solidFill>
              </a:rPr>
              <a:t>2</a:t>
            </a:r>
            <a:r>
              <a:rPr lang="en-US" altLang="zh-TW" dirty="0"/>
              <a:t> </a:t>
            </a:r>
            <a:r>
              <a:rPr lang="en-US" altLang="zh-TW" dirty="0">
                <a:solidFill>
                  <a:schemeClr val="tx1"/>
                </a:solidFill>
              </a:rPr>
              <a:t>slots of PCIe interface connections:</a:t>
            </a:r>
          </a:p>
        </p:txBody>
      </p:sp>
      <p:sp>
        <p:nvSpPr>
          <p:cNvPr id="6" name="Content Placeholder 1"/>
          <p:cNvSpPr txBox="1">
            <a:spLocks/>
          </p:cNvSpPr>
          <p:nvPr/>
        </p:nvSpPr>
        <p:spPr>
          <a:xfrm>
            <a:off x="762065" y="492420"/>
            <a:ext cx="10195883" cy="5715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32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z="4400" dirty="0"/>
              <a:t>EXPANSION </a:t>
            </a:r>
            <a:r>
              <a:rPr lang="en-US" altLang="zh-TW" sz="4400" dirty="0">
                <a:solidFill>
                  <a:schemeClr val="tx1"/>
                </a:solidFill>
              </a:rPr>
              <a:t>CAPABILITY</a:t>
            </a:r>
          </a:p>
          <a:p>
            <a:r>
              <a:rPr lang="en-US" altLang="zh-TW" sz="1800" b="0" cap="all" dirty="0">
                <a:solidFill>
                  <a:srgbClr val="00529C"/>
                </a:solidFill>
                <a:ea typeface="Arial Unicode MS" panose="020B0604020202020204" pitchFamily="34" charset="-128"/>
                <a:cs typeface="Arial Unicode MS" panose="020B0604020202020204" pitchFamily="34" charset="-128"/>
              </a:rPr>
              <a:t>One BOX. Endless POSSIBILITIES.</a:t>
            </a:r>
          </a:p>
          <a:p>
            <a:endParaRPr lang="en-US" altLang="zh-TW" sz="2800" dirty="0">
              <a:solidFill>
                <a:schemeClr val="tx1">
                  <a:lumMod val="75000"/>
                  <a:lumOff val="25000"/>
                </a:schemeClr>
              </a:solidFill>
            </a:endParaRPr>
          </a:p>
        </p:txBody>
      </p:sp>
      <p:sp>
        <p:nvSpPr>
          <p:cNvPr id="7" name="內容版面配置區 3"/>
          <p:cNvSpPr>
            <a:spLocks noGrp="1"/>
          </p:cNvSpPr>
          <p:nvPr>
            <p:ph sz="quarter" idx="12"/>
          </p:nvPr>
        </p:nvSpPr>
        <p:spPr>
          <a:xfrm>
            <a:off x="6461260" y="2638201"/>
            <a:ext cx="4971676" cy="3947160"/>
          </a:xfrm>
        </p:spPr>
        <p:txBody>
          <a:bodyPr/>
          <a:lstStyle/>
          <a:p>
            <a:r>
              <a:rPr lang="en-US" altLang="zh-TW" b="1" u="sng" dirty="0">
                <a:solidFill>
                  <a:schemeClr val="tx2">
                    <a:lumMod val="60000"/>
                    <a:lumOff val="40000"/>
                  </a:schemeClr>
                </a:solidFill>
              </a:rPr>
              <a:t>Slot 1: Full-Length PCIe Card</a:t>
            </a:r>
          </a:p>
          <a:p>
            <a:pPr marL="342900" indent="-342900">
              <a:buFont typeface="Arial" panose="020B0604020202020204" pitchFamily="34" charset="0"/>
              <a:buChar char="•"/>
            </a:pPr>
            <a:r>
              <a:rPr lang="en-US" altLang="zh-TW" sz="2400" b="1" dirty="0">
                <a:solidFill>
                  <a:schemeClr val="tx1"/>
                </a:solidFill>
              </a:rPr>
              <a:t>Interface: </a:t>
            </a:r>
            <a:r>
              <a:rPr lang="en-US" altLang="zh-TW" sz="2400" b="1" dirty="0" err="1">
                <a:solidFill>
                  <a:srgbClr val="FF0000"/>
                </a:solidFill>
              </a:rPr>
              <a:t>PCIe</a:t>
            </a:r>
            <a:r>
              <a:rPr lang="en-US" altLang="zh-TW" sz="2400" b="1" dirty="0">
                <a:solidFill>
                  <a:srgbClr val="FF0000"/>
                </a:solidFill>
              </a:rPr>
              <a:t> 3.0 </a:t>
            </a:r>
            <a:r>
              <a:rPr lang="en-US" altLang="zh-TW" sz="2400" b="1" dirty="0">
                <a:solidFill>
                  <a:schemeClr val="tx1"/>
                </a:solidFill>
              </a:rPr>
              <a:t>X 4</a:t>
            </a:r>
          </a:p>
          <a:p>
            <a:pPr marL="342900" indent="-342900">
              <a:buFont typeface="Arial" panose="020B0604020202020204" pitchFamily="34" charset="0"/>
              <a:buChar char="•"/>
            </a:pPr>
            <a:r>
              <a:rPr lang="en-US" altLang="zh-TW" sz="2400" b="1" dirty="0">
                <a:solidFill>
                  <a:schemeClr val="tx1"/>
                </a:solidFill>
              </a:rPr>
              <a:t>Dimension:</a:t>
            </a:r>
            <a:br>
              <a:rPr lang="en-US" altLang="zh-TW" sz="2400" b="1" dirty="0">
                <a:solidFill>
                  <a:schemeClr val="tx1"/>
                </a:solidFill>
              </a:rPr>
            </a:br>
            <a:r>
              <a:rPr lang="en-US" sz="2400" b="1" dirty="0">
                <a:solidFill>
                  <a:schemeClr val="tx1"/>
                </a:solidFill>
              </a:rPr>
              <a:t>312 x 111 mm</a:t>
            </a:r>
            <a:r>
              <a:rPr lang="zh-TW" altLang="en-US" sz="2400" b="1" dirty="0">
                <a:solidFill>
                  <a:schemeClr val="tx1"/>
                </a:solidFill>
              </a:rPr>
              <a:t> </a:t>
            </a:r>
            <a:r>
              <a:rPr lang="en-US" altLang="zh-TW" sz="2400" b="1" dirty="0">
                <a:solidFill>
                  <a:schemeClr val="tx1"/>
                </a:solidFill>
              </a:rPr>
              <a:t>(12.2 x 4.3 inches)</a:t>
            </a:r>
            <a:endParaRPr lang="en-US" sz="2400" b="1" dirty="0">
              <a:solidFill>
                <a:schemeClr val="tx1"/>
              </a:solidFill>
            </a:endParaRPr>
          </a:p>
          <a:p>
            <a:r>
              <a:rPr lang="en-US" altLang="zh-TW" b="1" u="sng" dirty="0">
                <a:solidFill>
                  <a:schemeClr val="tx2">
                    <a:lumMod val="60000"/>
                    <a:lumOff val="40000"/>
                  </a:schemeClr>
                </a:solidFill>
              </a:rPr>
              <a:t>Slot 2: Low-Profile </a:t>
            </a:r>
            <a:r>
              <a:rPr lang="en-US" altLang="zh-TW" b="1" u="sng" dirty="0" err="1">
                <a:solidFill>
                  <a:schemeClr val="tx2">
                    <a:lumMod val="60000"/>
                    <a:lumOff val="40000"/>
                  </a:schemeClr>
                </a:solidFill>
              </a:rPr>
              <a:t>PCIe</a:t>
            </a:r>
            <a:r>
              <a:rPr lang="en-US" altLang="zh-TW" b="1" u="sng" dirty="0">
                <a:solidFill>
                  <a:schemeClr val="tx2">
                    <a:lumMod val="60000"/>
                    <a:lumOff val="40000"/>
                  </a:schemeClr>
                </a:solidFill>
              </a:rPr>
              <a:t> Card</a:t>
            </a:r>
          </a:p>
          <a:p>
            <a:pPr marL="342900" indent="-342900">
              <a:buFont typeface="Arial" panose="020B0604020202020204" pitchFamily="34" charset="0"/>
              <a:buChar char="•"/>
            </a:pPr>
            <a:r>
              <a:rPr lang="en-US" altLang="zh-TW" sz="2400" b="1" dirty="0">
                <a:solidFill>
                  <a:schemeClr val="tx1"/>
                </a:solidFill>
              </a:rPr>
              <a:t>Interface: </a:t>
            </a:r>
            <a:r>
              <a:rPr lang="en-US" altLang="zh-TW" sz="2400" b="1" dirty="0" err="1">
                <a:solidFill>
                  <a:srgbClr val="FF0000"/>
                </a:solidFill>
              </a:rPr>
              <a:t>PCIe</a:t>
            </a:r>
            <a:r>
              <a:rPr lang="en-US" altLang="zh-TW" sz="2400" b="1" dirty="0">
                <a:solidFill>
                  <a:srgbClr val="FF0000"/>
                </a:solidFill>
              </a:rPr>
              <a:t> 3.0 </a:t>
            </a:r>
            <a:r>
              <a:rPr lang="en-US" altLang="zh-TW" sz="2400" b="1" dirty="0">
                <a:solidFill>
                  <a:schemeClr val="tx1"/>
                </a:solidFill>
              </a:rPr>
              <a:t>X 1</a:t>
            </a:r>
          </a:p>
          <a:p>
            <a:pPr marL="342900" indent="-342900">
              <a:buFont typeface="Arial" panose="020B0604020202020204" pitchFamily="34" charset="0"/>
              <a:buChar char="•"/>
            </a:pPr>
            <a:r>
              <a:rPr lang="en-US" altLang="zh-TW" sz="2400" b="1" dirty="0">
                <a:solidFill>
                  <a:schemeClr val="tx1"/>
                </a:solidFill>
              </a:rPr>
              <a:t>Dimension: </a:t>
            </a:r>
            <a:br>
              <a:rPr lang="en-US" altLang="zh-TW" sz="2400" b="1" dirty="0">
                <a:solidFill>
                  <a:schemeClr val="tx1"/>
                </a:solidFill>
              </a:rPr>
            </a:br>
            <a:r>
              <a:rPr lang="de-DE" sz="2400" b="1" dirty="0">
                <a:solidFill>
                  <a:schemeClr val="tx1"/>
                </a:solidFill>
              </a:rPr>
              <a:t>168 x 69 mm (6.6 x 2.7 </a:t>
            </a:r>
            <a:r>
              <a:rPr lang="de-DE" sz="2400" b="1" dirty="0" err="1">
                <a:solidFill>
                  <a:schemeClr val="tx1"/>
                </a:solidFill>
              </a:rPr>
              <a:t>inches</a:t>
            </a:r>
            <a:r>
              <a:rPr lang="de-DE" sz="2400" b="1" dirty="0">
                <a:solidFill>
                  <a:schemeClr val="tx1"/>
                </a:solidFill>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63" y="1541929"/>
            <a:ext cx="5274107" cy="457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52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166" y="928652"/>
            <a:ext cx="5007243" cy="431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內容版面配置區 1"/>
          <p:cNvSpPr>
            <a:spLocks noGrp="1"/>
          </p:cNvSpPr>
          <p:nvPr>
            <p:ph sz="quarter" idx="10"/>
          </p:nvPr>
        </p:nvSpPr>
        <p:spPr/>
        <p:txBody>
          <a:bodyPr/>
          <a:lstStyle/>
          <a:p>
            <a:r>
              <a:rPr lang="en-US" altLang="zh-TW" sz="4400" dirty="0">
                <a:solidFill>
                  <a:schemeClr val="tx1"/>
                </a:solidFill>
              </a:rPr>
              <a:t>RESIST </a:t>
            </a:r>
            <a:r>
              <a:rPr lang="en-US" altLang="zh-TW" sz="4400" dirty="0"/>
              <a:t>EXTERNAL INFLUENCES</a:t>
            </a:r>
            <a:endParaRPr lang="en-US" sz="4400" dirty="0"/>
          </a:p>
        </p:txBody>
      </p:sp>
      <p:sp>
        <p:nvSpPr>
          <p:cNvPr id="4" name="內容版面配置區 3"/>
          <p:cNvSpPr>
            <a:spLocks noGrp="1"/>
          </p:cNvSpPr>
          <p:nvPr>
            <p:ph sz="quarter" idx="12"/>
          </p:nvPr>
        </p:nvSpPr>
        <p:spPr>
          <a:xfrm>
            <a:off x="1009650" y="1277003"/>
            <a:ext cx="10191750" cy="4907281"/>
          </a:xfrm>
        </p:spPr>
        <p:txBody>
          <a:bodyPr/>
          <a:lstStyle/>
          <a:p>
            <a:r>
              <a:rPr lang="en-US" b="1" u="sng" dirty="0"/>
              <a:t>Environmental:</a:t>
            </a:r>
          </a:p>
          <a:p>
            <a:pPr marL="342900" indent="-342900">
              <a:buFont typeface="Arial" panose="020B0604020202020204" pitchFamily="34" charset="0"/>
              <a:buChar char="•"/>
            </a:pPr>
            <a:r>
              <a:rPr lang="en-US" dirty="0"/>
              <a:t>IP65 protection</a:t>
            </a:r>
          </a:p>
          <a:p>
            <a:pPr marL="342900" indent="-342900">
              <a:buFont typeface="Arial" panose="020B0604020202020204" pitchFamily="34" charset="0"/>
              <a:buChar char="•"/>
            </a:pPr>
            <a:r>
              <a:rPr lang="en-US" dirty="0"/>
              <a:t>Temperature:</a:t>
            </a:r>
            <a:br>
              <a:rPr lang="en-US" dirty="0"/>
            </a:br>
            <a:r>
              <a:rPr lang="en-US" dirty="0"/>
              <a:t>Operation: -20°C </a:t>
            </a:r>
            <a:r>
              <a:rPr lang="en-US" altLang="zh-TW" dirty="0"/>
              <a:t>‒</a:t>
            </a:r>
            <a:r>
              <a:rPr lang="zh-TW" altLang="en-US" dirty="0"/>
              <a:t> </a:t>
            </a:r>
            <a:r>
              <a:rPr lang="en-US" dirty="0"/>
              <a:t>60°C </a:t>
            </a:r>
            <a:br>
              <a:rPr lang="en-US" dirty="0"/>
            </a:br>
            <a:r>
              <a:rPr lang="en-US" dirty="0"/>
              <a:t>Storage: -50C </a:t>
            </a:r>
            <a:r>
              <a:rPr lang="en-US" altLang="zh-TW" dirty="0"/>
              <a:t>–</a:t>
            </a:r>
            <a:r>
              <a:rPr lang="en-US" dirty="0"/>
              <a:t> 70°C </a:t>
            </a:r>
          </a:p>
          <a:p>
            <a:pPr marL="342900" indent="-342900">
              <a:buFont typeface="Arial" panose="020B0604020202020204" pitchFamily="34" charset="0"/>
              <a:buChar char="•"/>
            </a:pPr>
            <a:r>
              <a:rPr lang="en-US" dirty="0"/>
              <a:t>Humidity: ≦ 95 %</a:t>
            </a:r>
            <a:br>
              <a:rPr lang="en-US" dirty="0"/>
            </a:br>
            <a:r>
              <a:rPr lang="en-US" dirty="0"/>
              <a:t>without condensation </a:t>
            </a:r>
          </a:p>
          <a:p>
            <a:pPr marL="342900" indent="-342900">
              <a:buFont typeface="Arial" panose="020B0604020202020204" pitchFamily="34" charset="0"/>
              <a:buChar char="•"/>
            </a:pPr>
            <a:endParaRPr lang="en-US" dirty="0"/>
          </a:p>
          <a:p>
            <a:r>
              <a:rPr lang="en-US" b="1" u="sng" dirty="0"/>
              <a:t>Physical Box Spec:</a:t>
            </a:r>
          </a:p>
          <a:p>
            <a:pPr marL="342900" indent="-342900">
              <a:buFont typeface="Arial" panose="020B0604020202020204" pitchFamily="34" charset="0"/>
              <a:buChar char="•"/>
            </a:pPr>
            <a:r>
              <a:rPr lang="de-DE" dirty="0"/>
              <a:t>Weight: 0.9kg</a:t>
            </a:r>
            <a:endParaRPr lang="en-US" dirty="0"/>
          </a:p>
          <a:p>
            <a:pPr marL="342900" indent="-342900">
              <a:buFont typeface="Arial" panose="020B0604020202020204" pitchFamily="34" charset="0"/>
              <a:buChar char="•"/>
            </a:pPr>
            <a:r>
              <a:rPr lang="de-DE" dirty="0"/>
              <a:t>Dimension: 356mm (L) x 280mm (W) x 36mm (H) </a:t>
            </a:r>
          </a:p>
        </p:txBody>
      </p:sp>
      <p:cxnSp>
        <p:nvCxnSpPr>
          <p:cNvPr id="14" name="Straight Arrow Connector 13"/>
          <p:cNvCxnSpPr/>
          <p:nvPr/>
        </p:nvCxnSpPr>
        <p:spPr>
          <a:xfrm>
            <a:off x="6630376" y="1797334"/>
            <a:ext cx="0" cy="332232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070102" y="5368907"/>
            <a:ext cx="4308051" cy="5305"/>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774132" y="5406426"/>
            <a:ext cx="1210588" cy="461665"/>
          </a:xfrm>
          <a:prstGeom prst="rect">
            <a:avLst/>
          </a:prstGeom>
          <a:noFill/>
        </p:spPr>
        <p:txBody>
          <a:bodyPr wrap="none" rtlCol="0">
            <a:spAutoFit/>
          </a:bodyPr>
          <a:lstStyle/>
          <a:p>
            <a:r>
              <a:rPr lang="en-US" sz="2400" dirty="0"/>
              <a:t>356 mm</a:t>
            </a:r>
          </a:p>
        </p:txBody>
      </p:sp>
      <p:sp>
        <p:nvSpPr>
          <p:cNvPr id="20" name="TextBox 19"/>
          <p:cNvSpPr txBox="1"/>
          <p:nvPr/>
        </p:nvSpPr>
        <p:spPr>
          <a:xfrm rot="16200000">
            <a:off x="5779010" y="3159080"/>
            <a:ext cx="1210588" cy="461665"/>
          </a:xfrm>
          <a:prstGeom prst="rect">
            <a:avLst/>
          </a:prstGeom>
          <a:noFill/>
        </p:spPr>
        <p:txBody>
          <a:bodyPr wrap="none" rtlCol="0">
            <a:spAutoFit/>
          </a:bodyPr>
          <a:lstStyle/>
          <a:p>
            <a:r>
              <a:rPr lang="en-US" sz="2400" dirty="0"/>
              <a:t>280 mm</a:t>
            </a:r>
          </a:p>
        </p:txBody>
      </p:sp>
    </p:spTree>
    <p:extLst>
      <p:ext uri="{BB962C8B-B14F-4D97-AF65-F5344CB8AC3E}">
        <p14:creationId xmlns:p14="http://schemas.microsoft.com/office/powerpoint/2010/main" val="3058870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altLang="zh-TW" sz="4400" dirty="0">
                <a:solidFill>
                  <a:schemeClr val="tx1"/>
                </a:solidFill>
              </a:rPr>
              <a:t>PROVIDE </a:t>
            </a:r>
            <a:r>
              <a:rPr lang="en-US" altLang="zh-TW" sz="4400" dirty="0"/>
              <a:t>MORE FLEXIBILITY </a:t>
            </a:r>
            <a:r>
              <a:rPr lang="en-US" altLang="zh-TW" sz="4400" dirty="0">
                <a:solidFill>
                  <a:schemeClr val="tx1"/>
                </a:solidFill>
              </a:rPr>
              <a:t>THAN EVER</a:t>
            </a:r>
            <a:endParaRPr lang="en-US" sz="4400" dirty="0"/>
          </a:p>
        </p:txBody>
      </p:sp>
      <p:sp>
        <p:nvSpPr>
          <p:cNvPr id="3" name="Content Placeholder 2"/>
          <p:cNvSpPr>
            <a:spLocks noGrp="1"/>
          </p:cNvSpPr>
          <p:nvPr>
            <p:ph sz="quarter" idx="11"/>
          </p:nvPr>
        </p:nvSpPr>
        <p:spPr>
          <a:xfrm>
            <a:off x="998538" y="1447799"/>
            <a:ext cx="9882822" cy="4206241"/>
          </a:xfrm>
        </p:spPr>
        <p:txBody>
          <a:bodyPr/>
          <a:lstStyle/>
          <a:p>
            <a:r>
              <a:rPr lang="en-US" dirty="0"/>
              <a:t>With </a:t>
            </a:r>
            <a:r>
              <a:rPr lang="en-US" b="1" dirty="0"/>
              <a:t>PCIe x 4 </a:t>
            </a:r>
            <a:r>
              <a:rPr lang="en-US" dirty="0"/>
              <a:t>and </a:t>
            </a:r>
            <a:r>
              <a:rPr lang="en-US" b="1" dirty="0"/>
              <a:t>PCIe x 1</a:t>
            </a:r>
            <a:r>
              <a:rPr lang="en-US" dirty="0"/>
              <a:t>, the expansion box gives the Z14I laptop more flexibility than ever, while staying mobile and portable.</a:t>
            </a:r>
          </a:p>
          <a:p>
            <a:endParaRPr lang="en-US" dirty="0"/>
          </a:p>
          <a:p>
            <a:r>
              <a:rPr lang="en-US" dirty="0"/>
              <a:t>Provide multiple build capabilities for end customers:</a:t>
            </a:r>
          </a:p>
          <a:p>
            <a:pPr marL="457200" indent="-457200">
              <a:buFont typeface="Arial" panose="020B0604020202020204" pitchFamily="34" charset="0"/>
              <a:buChar char="•"/>
            </a:pPr>
            <a:r>
              <a:rPr lang="en-US" altLang="zh-TW" dirty="0"/>
              <a:t>Additional I/O ports,</a:t>
            </a:r>
          </a:p>
          <a:p>
            <a:pPr marL="457200" indent="-457200">
              <a:buFont typeface="Arial" panose="020B0604020202020204" pitchFamily="34" charset="0"/>
              <a:buChar char="•"/>
            </a:pPr>
            <a:r>
              <a:rPr lang="en-US" altLang="zh-TW" dirty="0"/>
              <a:t>RAID configuration by using additional SSDs,</a:t>
            </a:r>
          </a:p>
          <a:p>
            <a:pPr marL="457200" indent="-457200">
              <a:buFont typeface="Arial" panose="020B0604020202020204" pitchFamily="34" charset="0"/>
              <a:buChar char="•"/>
            </a:pPr>
            <a:r>
              <a:rPr lang="en-US" altLang="zh-TW" dirty="0"/>
              <a:t>Video &amp; Audio PCIe capture card, </a:t>
            </a:r>
          </a:p>
          <a:p>
            <a:pPr marL="457200" indent="-457200">
              <a:buFont typeface="Arial" panose="020B0604020202020204" pitchFamily="34" charset="0"/>
              <a:buChar char="•"/>
            </a:pPr>
            <a:r>
              <a:rPr lang="en-US" altLang="zh-TW" dirty="0"/>
              <a:t>Other custom PCIe cards. </a:t>
            </a:r>
            <a:endParaRPr lang="en-US" dirty="0">
              <a:hlinkClick r:id="rId2"/>
            </a:endParaRPr>
          </a:p>
          <a:p>
            <a:endParaRPr lang="en-US" dirty="0"/>
          </a:p>
        </p:txBody>
      </p:sp>
      <p:pic>
        <p:nvPicPr>
          <p:cNvPr id="6" name="Picture 3" descr="C:\Users\iwi_lin\Desktop\Products\Z14I\Images\Feature Images\- Expansion Box\Z14I-PCIe-new.png">
            <a:extLst>
              <a:ext uri="{FF2B5EF4-FFF2-40B4-BE49-F238E27FC236}">
                <a16:creationId xmlns:a16="http://schemas.microsoft.com/office/drawing/2014/main" id="{710F0A48-5256-3B1F-3556-AE3BA70833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96" b="98462" l="0" r="100000">
                        <a14:foregroundMark x1="8272" y1="25874" x2="37039" y2="46527"/>
                      </a14:backgroundRemoval>
                    </a14:imgEffect>
                  </a14:imgLayer>
                </a14:imgProps>
              </a:ext>
              <a:ext uri="{28A0092B-C50C-407E-A947-70E740481C1C}">
                <a14:useLocalDpi xmlns:a14="http://schemas.microsoft.com/office/drawing/2010/main"/>
              </a:ext>
            </a:extLst>
          </a:blip>
          <a:srcRect/>
          <a:stretch>
            <a:fillRect/>
          </a:stretch>
        </p:blipFill>
        <p:spPr bwMode="auto">
          <a:xfrm>
            <a:off x="6743956" y="3550919"/>
            <a:ext cx="5260152" cy="297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408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iwi_lin\Desktop\Products\Z14I\Images\Feature Images\- Expansion Box\Z14I-VGA-2.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901888" y="2256814"/>
            <a:ext cx="6019944" cy="3609413"/>
          </a:xfrm>
          <a:prstGeom prst="rect">
            <a:avLst/>
          </a:prstGeom>
          <a:noFill/>
          <a:extLst>
            <a:ext uri="{909E8E84-426E-40DD-AFC4-6F175D3DCCD1}">
              <a14:hiddenFill xmlns:a14="http://schemas.microsoft.com/office/drawing/2010/main">
                <a:solidFill>
                  <a:srgbClr val="FFFFFF"/>
                </a:solidFill>
              </a14:hiddenFill>
            </a:ext>
          </a:extLst>
        </p:spPr>
      </p:pic>
      <p:sp>
        <p:nvSpPr>
          <p:cNvPr id="2" name="內容版面配置區 1"/>
          <p:cNvSpPr>
            <a:spLocks noGrp="1"/>
          </p:cNvSpPr>
          <p:nvPr>
            <p:ph sz="quarter" idx="10"/>
          </p:nvPr>
        </p:nvSpPr>
        <p:spPr/>
        <p:txBody>
          <a:bodyPr/>
          <a:lstStyle/>
          <a:p>
            <a:r>
              <a:rPr lang="en-US" altLang="zh-TW" sz="4000" dirty="0">
                <a:solidFill>
                  <a:schemeClr val="tx1"/>
                </a:solidFill>
              </a:rPr>
              <a:t>ADDITIONAL</a:t>
            </a:r>
            <a:r>
              <a:rPr lang="en-US" altLang="zh-TW" sz="4000" dirty="0"/>
              <a:t> GRAPHICS ENHANCEMENT</a:t>
            </a:r>
            <a:endParaRPr lang="zh-TW" altLang="en-US" sz="4000" dirty="0"/>
          </a:p>
        </p:txBody>
      </p:sp>
      <p:sp>
        <p:nvSpPr>
          <p:cNvPr id="3" name="內容版面配置區 2"/>
          <p:cNvSpPr>
            <a:spLocks noGrp="1"/>
          </p:cNvSpPr>
          <p:nvPr>
            <p:ph sz="quarter" idx="11"/>
          </p:nvPr>
        </p:nvSpPr>
        <p:spPr>
          <a:xfrm>
            <a:off x="998537" y="1190445"/>
            <a:ext cx="10017805" cy="5253898"/>
          </a:xfrm>
        </p:spPr>
        <p:txBody>
          <a:bodyPr/>
          <a:lstStyle/>
          <a:p>
            <a:r>
              <a:rPr lang="en-US" altLang="zh-TW" b="1" u="sng" dirty="0"/>
              <a:t>Performance Features:</a:t>
            </a:r>
          </a:p>
          <a:p>
            <a:pPr marL="457200" indent="-457200">
              <a:buFont typeface="Arial" panose="020B0604020202020204" pitchFamily="34" charset="0"/>
              <a:buChar char="•"/>
            </a:pPr>
            <a:r>
              <a:rPr lang="en-US" altLang="zh-TW" sz="2400" dirty="0"/>
              <a:t>NVIDIA® discrete graphic cards</a:t>
            </a:r>
            <a:r>
              <a:rPr lang="zh-TW" altLang="en-US" sz="2400" dirty="0"/>
              <a:t> </a:t>
            </a:r>
            <a:r>
              <a:rPr lang="en-US" altLang="zh-TW" sz="2400" dirty="0"/>
              <a:t>-</a:t>
            </a:r>
            <a:r>
              <a:rPr lang="zh-TW" altLang="en-US" sz="2400" dirty="0"/>
              <a:t> </a:t>
            </a:r>
            <a:r>
              <a:rPr lang="pt-BR" altLang="zh-TW" sz="2400" b="1" dirty="0"/>
              <a:t>NVIDIA® </a:t>
            </a:r>
            <a:r>
              <a:rPr lang="en-US" altLang="zh-TW" sz="2400" b="1" dirty="0"/>
              <a:t>RTX</a:t>
            </a:r>
            <a:r>
              <a:rPr lang="zh-TW" altLang="en-US" sz="2400" b="1" dirty="0"/>
              <a:t> </a:t>
            </a:r>
            <a:r>
              <a:rPr lang="en-US" altLang="zh-TW" sz="2400" b="1" dirty="0"/>
              <a:t>A500</a:t>
            </a:r>
            <a:endParaRPr lang="pt-BR" altLang="zh-TW" sz="2400" b="1" dirty="0"/>
          </a:p>
          <a:p>
            <a:pPr marL="457200" indent="-457200">
              <a:buFont typeface="Arial" panose="020B0604020202020204" pitchFamily="34" charset="0"/>
              <a:buChar char="•"/>
            </a:pPr>
            <a:r>
              <a:rPr lang="pt-BR" altLang="zh-TW" sz="2400" dirty="0"/>
              <a:t>IP65 Protection</a:t>
            </a:r>
          </a:p>
          <a:p>
            <a:pPr marL="457200" indent="-457200">
              <a:buFont typeface="Arial" panose="020B0604020202020204" pitchFamily="34" charset="0"/>
              <a:buChar char="•"/>
            </a:pPr>
            <a:r>
              <a:rPr lang="en-US" altLang="zh-TW" sz="2400" dirty="0"/>
              <a:t>Temperature:</a:t>
            </a:r>
          </a:p>
          <a:p>
            <a:pPr marL="914400" lvl="1" indent="-457200">
              <a:buFont typeface="Arial" panose="020B0604020202020204" pitchFamily="34" charset="0"/>
              <a:buChar char="•"/>
            </a:pPr>
            <a:r>
              <a:rPr lang="en-US" altLang="zh-TW" sz="2000" dirty="0"/>
              <a:t>Operation: -20°C ‒</a:t>
            </a:r>
            <a:r>
              <a:rPr lang="zh-TW" altLang="en-US" sz="2000" dirty="0"/>
              <a:t> </a:t>
            </a:r>
            <a:r>
              <a:rPr lang="en-US" altLang="zh-TW" sz="2000" dirty="0"/>
              <a:t>60°C </a:t>
            </a:r>
          </a:p>
          <a:p>
            <a:pPr marL="914400" lvl="1" indent="-457200">
              <a:buFont typeface="Arial" panose="020B0604020202020204" pitchFamily="34" charset="0"/>
              <a:buChar char="•"/>
            </a:pPr>
            <a:r>
              <a:rPr lang="en-US" altLang="zh-TW" sz="2000" dirty="0"/>
              <a:t>Storage: -50°C – 70°C </a:t>
            </a:r>
          </a:p>
          <a:p>
            <a:pPr marL="342900" indent="-457200">
              <a:buFont typeface="Arial" panose="020B0604020202020204" pitchFamily="34" charset="0"/>
              <a:buChar char="•"/>
            </a:pPr>
            <a:r>
              <a:rPr lang="en-US" altLang="zh-TW" sz="2400" dirty="0"/>
              <a:t>Humidity: ≦ 95 %</a:t>
            </a:r>
            <a:br>
              <a:rPr lang="en-US" altLang="zh-TW" sz="2400" dirty="0"/>
            </a:br>
            <a:r>
              <a:rPr lang="en-US" altLang="zh-TW" sz="2000" dirty="0"/>
              <a:t>without condensation </a:t>
            </a:r>
            <a:endParaRPr lang="pt-BR" altLang="zh-TW" sz="2000" dirty="0"/>
          </a:p>
          <a:p>
            <a:r>
              <a:rPr lang="en-US" altLang="zh-TW" b="1" u="sng" dirty="0"/>
              <a:t>Physical Box Spec:</a:t>
            </a:r>
          </a:p>
          <a:p>
            <a:pPr marL="457200" indent="-457200">
              <a:buFont typeface="Arial" panose="020B0604020202020204" pitchFamily="34" charset="0"/>
              <a:buChar char="•"/>
            </a:pPr>
            <a:r>
              <a:rPr lang="pt-BR" altLang="zh-TW" sz="2400" dirty="0"/>
              <a:t>Weight: 1.26kg</a:t>
            </a:r>
          </a:p>
          <a:p>
            <a:pPr marL="457200" indent="-457200">
              <a:buFont typeface="Arial" panose="020B0604020202020204" pitchFamily="34" charset="0"/>
              <a:buChar char="•"/>
            </a:pPr>
            <a:r>
              <a:rPr lang="pt-BR" altLang="zh-TW" sz="2400" dirty="0"/>
              <a:t>Dimension: 342mm (L) x  260mm (W) x 28mm (H)</a:t>
            </a:r>
          </a:p>
          <a:p>
            <a:pPr marL="457200" indent="-457200">
              <a:buFont typeface="Arial" panose="020B0604020202020204" pitchFamily="34" charset="0"/>
              <a:buChar char="•"/>
            </a:pPr>
            <a:endParaRPr lang="pt-BR" altLang="zh-TW" dirty="0"/>
          </a:p>
          <a:p>
            <a:r>
              <a:rPr lang="en-US" altLang="zh-TW" b="1" dirty="0">
                <a:solidFill>
                  <a:schemeClr val="tx2"/>
                </a:solidFill>
              </a:rPr>
              <a:t> </a:t>
            </a:r>
            <a:endParaRPr lang="zh-TW" altLang="en-US" b="1" dirty="0">
              <a:solidFill>
                <a:schemeClr val="tx2"/>
              </a:solidFill>
            </a:endParaRPr>
          </a:p>
        </p:txBody>
      </p:sp>
    </p:spTree>
    <p:extLst>
      <p:ext uri="{BB962C8B-B14F-4D97-AF65-F5344CB8AC3E}">
        <p14:creationId xmlns:p14="http://schemas.microsoft.com/office/powerpoint/2010/main" val="1322891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ãx4 icon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6" name="Content Placeholder 1"/>
          <p:cNvSpPr>
            <a:spLocks noGrp="1"/>
          </p:cNvSpPr>
          <p:nvPr>
            <p:ph sz="quarter" idx="10"/>
          </p:nvPr>
        </p:nvSpPr>
        <p:spPr>
          <a:xfrm>
            <a:off x="998059" y="465826"/>
            <a:ext cx="10195883" cy="571500"/>
          </a:xfrm>
        </p:spPr>
        <p:txBody>
          <a:bodyPr/>
          <a:lstStyle/>
          <a:p>
            <a:r>
              <a:rPr lang="en-US" altLang="zh-TW" sz="4400" dirty="0">
                <a:solidFill>
                  <a:schemeClr val="tx1"/>
                </a:solidFill>
              </a:rPr>
              <a:t>EASY </a:t>
            </a:r>
            <a:r>
              <a:rPr lang="en-US" altLang="zh-TW" sz="4400" dirty="0"/>
              <a:t>FIELD INSTALLATION</a:t>
            </a:r>
            <a:endParaRPr lang="en-US" altLang="zh-TW" sz="4400" dirty="0">
              <a:solidFill>
                <a:schemeClr val="tx1"/>
              </a:solidFill>
            </a:endParaRPr>
          </a:p>
        </p:txBody>
      </p:sp>
      <p:pic>
        <p:nvPicPr>
          <p:cNvPr id="1026" name="Picture 2" descr="image01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8005" y="2082864"/>
            <a:ext cx="4264025" cy="358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285" y="2082362"/>
            <a:ext cx="4650827" cy="425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圓角矩形 1"/>
          <p:cNvSpPr/>
          <p:nvPr/>
        </p:nvSpPr>
        <p:spPr>
          <a:xfrm>
            <a:off x="1105885" y="1308538"/>
            <a:ext cx="4128267" cy="583324"/>
          </a:xfrm>
          <a:prstGeom prst="roundRect">
            <a:avLst/>
          </a:pr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t" anchorCtr="0">
            <a:noAutofit/>
          </a:bodyPr>
          <a:lstStyle/>
          <a:p>
            <a:pPr algn="ctr" defTabSz="711200">
              <a:lnSpc>
                <a:spcPct val="90000"/>
              </a:lnSpc>
              <a:spcBef>
                <a:spcPct val="0"/>
              </a:spcBef>
              <a:spcAft>
                <a:spcPct val="35000"/>
              </a:spcAft>
            </a:pPr>
            <a:r>
              <a:rPr lang="en-US" altLang="zh-TW" sz="3200" b="1" dirty="0">
                <a:solidFill>
                  <a:srgbClr val="FFFFFF"/>
                </a:solidFill>
                <a:latin typeface="Calibri" panose="020F0502020204030204" pitchFamily="34" charset="0"/>
                <a:ea typeface="新細明體" charset="-120"/>
              </a:rPr>
              <a:t>Z14I</a:t>
            </a:r>
            <a:endParaRPr lang="zh-TW" altLang="en-US" sz="3200" b="1" dirty="0">
              <a:solidFill>
                <a:srgbClr val="FFFFFF"/>
              </a:solidFill>
              <a:latin typeface="Calibri" panose="020F0502020204030204" pitchFamily="34" charset="0"/>
              <a:ea typeface="新細明體" charset="-120"/>
            </a:endParaRPr>
          </a:p>
        </p:txBody>
      </p:sp>
      <p:sp>
        <p:nvSpPr>
          <p:cNvPr id="7" name="圓角矩形 6"/>
          <p:cNvSpPr/>
          <p:nvPr/>
        </p:nvSpPr>
        <p:spPr>
          <a:xfrm>
            <a:off x="6889431" y="1308538"/>
            <a:ext cx="4603631" cy="583324"/>
          </a:xfrm>
          <a:prstGeom prst="roundRect">
            <a:avLst/>
          </a:pr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t" anchorCtr="0">
            <a:noAutofit/>
          </a:bodyPr>
          <a:lstStyle/>
          <a:p>
            <a:pPr algn="ctr" defTabSz="711200">
              <a:lnSpc>
                <a:spcPct val="90000"/>
              </a:lnSpc>
              <a:spcBef>
                <a:spcPct val="0"/>
              </a:spcBef>
              <a:spcAft>
                <a:spcPct val="35000"/>
              </a:spcAft>
            </a:pPr>
            <a:r>
              <a:rPr lang="en-US" altLang="zh-TW" sz="3200" b="1" dirty="0">
                <a:solidFill>
                  <a:srgbClr val="FFFFFF"/>
                </a:solidFill>
                <a:latin typeface="Calibri" panose="020F0502020204030204" pitchFamily="34" charset="0"/>
                <a:ea typeface="新細明體" charset="-120"/>
              </a:rPr>
              <a:t>Z14I + Expansion Box</a:t>
            </a:r>
            <a:endParaRPr lang="zh-TW" altLang="en-US" sz="3200" b="1" dirty="0">
              <a:solidFill>
                <a:srgbClr val="FFFFFF"/>
              </a:solidFill>
              <a:latin typeface="Calibri" panose="020F0502020204030204" pitchFamily="34" charset="0"/>
              <a:ea typeface="新細明體" charset="-120"/>
            </a:endParaRPr>
          </a:p>
        </p:txBody>
      </p:sp>
      <p:sp>
        <p:nvSpPr>
          <p:cNvPr id="3" name="TextBox 2"/>
          <p:cNvSpPr txBox="1"/>
          <p:nvPr/>
        </p:nvSpPr>
        <p:spPr>
          <a:xfrm>
            <a:off x="2565269" y="5620058"/>
            <a:ext cx="3958079" cy="707886"/>
          </a:xfrm>
          <a:prstGeom prst="rect">
            <a:avLst/>
          </a:prstGeom>
          <a:noFill/>
        </p:spPr>
        <p:txBody>
          <a:bodyPr wrap="square" rtlCol="0">
            <a:spAutoFit/>
          </a:bodyPr>
          <a:lstStyle/>
          <a:p>
            <a:r>
              <a:rPr lang="en-US" sz="2000" dirty="0"/>
              <a:t>Connection via discrete opening</a:t>
            </a:r>
            <a:br>
              <a:rPr lang="en-US" sz="2000" dirty="0"/>
            </a:br>
            <a:r>
              <a:rPr lang="en-US" sz="2000" dirty="0"/>
              <a:t>by simply removing the door cover.</a:t>
            </a:r>
          </a:p>
        </p:txBody>
      </p:sp>
    </p:spTree>
    <p:extLst>
      <p:ext uri="{BB962C8B-B14F-4D97-AF65-F5344CB8AC3E}">
        <p14:creationId xmlns:p14="http://schemas.microsoft.com/office/powerpoint/2010/main" val="3916990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schemeClr val="tx1"/>
                </a:solidFill>
              </a:rPr>
              <a:t>OTHER</a:t>
            </a:r>
            <a:r>
              <a:rPr lang="en-US" dirty="0"/>
              <a:t> ACCESSORIES</a:t>
            </a:r>
          </a:p>
        </p:txBody>
      </p:sp>
      <p:sp>
        <p:nvSpPr>
          <p:cNvPr id="14" name="Rectangle 13">
            <a:extLst>
              <a:ext uri="{FF2B5EF4-FFF2-40B4-BE49-F238E27FC236}">
                <a16:creationId xmlns:a16="http://schemas.microsoft.com/office/drawing/2014/main" id="{5FF8A42F-1B32-44B1-9F95-CA9FD7BB07C4}"/>
              </a:ext>
            </a:extLst>
          </p:cNvPr>
          <p:cNvSpPr/>
          <p:nvPr/>
        </p:nvSpPr>
        <p:spPr>
          <a:xfrm>
            <a:off x="9387262" y="947122"/>
            <a:ext cx="2141124" cy="3170099"/>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141212"/>
                </a:solidFill>
                <a:ea typeface="Arial Unicode MS" panose="020B0604020202020204" pitchFamily="34" charset="-128"/>
                <a:cs typeface="Arial Unicode MS" panose="020B0604020202020204" pitchFamily="34" charset="-128"/>
              </a:rPr>
              <a:t>2x USB3.0</a:t>
            </a:r>
          </a:p>
          <a:p>
            <a:pPr marL="285750" indent="-285750">
              <a:buFont typeface="Arial" panose="020B0604020202020204" pitchFamily="34" charset="0"/>
              <a:buChar char="•"/>
            </a:pPr>
            <a:r>
              <a:rPr lang="en-US" sz="2000" dirty="0">
                <a:solidFill>
                  <a:srgbClr val="141212"/>
                </a:solidFill>
                <a:ea typeface="Arial Unicode MS" panose="020B0604020202020204" pitchFamily="34" charset="-128"/>
                <a:cs typeface="Arial Unicode MS" panose="020B0604020202020204" pitchFamily="34" charset="-128"/>
              </a:rPr>
              <a:t>2x USB2.0</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RJ-45</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DP </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HDMI</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VGA</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RS-232</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Headphone</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Mic</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rPr>
              <a:t>1x DC-in</a:t>
            </a:r>
          </a:p>
        </p:txBody>
      </p:sp>
      <p:pic>
        <p:nvPicPr>
          <p:cNvPr id="16" name="Picture 3">
            <a:extLst>
              <a:ext uri="{FF2B5EF4-FFF2-40B4-BE49-F238E27FC236}">
                <a16:creationId xmlns:a16="http://schemas.microsoft.com/office/drawing/2014/main" id="{8926ACA4-A8C2-4CC4-9F5A-EAD991287F7F}"/>
              </a:ext>
            </a:extLst>
          </p:cNvPr>
          <p:cNvPicPr>
            <a:picLocks noChangeAspect="1" noChangeArrowheads="1"/>
          </p:cNvPicPr>
          <p:nvPr/>
        </p:nvPicPr>
        <p:blipFill rotWithShape="1">
          <a:blip r:embed="rId2" cstate="print">
            <a:clrChange>
              <a:clrFrom>
                <a:srgbClr val="EEF3FA"/>
              </a:clrFrom>
              <a:clrTo>
                <a:srgbClr val="EEF3FA">
                  <a:alpha val="0"/>
                </a:srgbClr>
              </a:clrTo>
            </a:clrChange>
            <a:extLst>
              <a:ext uri="{28A0092B-C50C-407E-A947-70E740481C1C}">
                <a14:useLocalDpi xmlns:a14="http://schemas.microsoft.com/office/drawing/2010/main"/>
              </a:ext>
            </a:extLst>
          </a:blip>
          <a:srcRect/>
          <a:stretch/>
        </p:blipFill>
        <p:spPr bwMode="auto">
          <a:xfrm>
            <a:off x="1510182" y="3996888"/>
            <a:ext cx="2810644" cy="134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矩形 18">
            <a:extLst>
              <a:ext uri="{FF2B5EF4-FFF2-40B4-BE49-F238E27FC236}">
                <a16:creationId xmlns:a16="http://schemas.microsoft.com/office/drawing/2014/main" id="{53302D5D-D24F-4493-BB62-67386B5CB96B}"/>
              </a:ext>
            </a:extLst>
          </p:cNvPr>
          <p:cNvSpPr/>
          <p:nvPr/>
        </p:nvSpPr>
        <p:spPr>
          <a:xfrm>
            <a:off x="1113780" y="3273594"/>
            <a:ext cx="4045735" cy="461665"/>
          </a:xfrm>
          <a:prstGeom prst="rect">
            <a:avLst/>
          </a:prstGeom>
        </p:spPr>
        <p:txBody>
          <a:bodyPr wrap="square">
            <a:spAutoFit/>
          </a:bodyPr>
          <a:lstStyle/>
          <a:p>
            <a:pPr eaLnBrk="0" hangingPunct="0">
              <a:defRPr/>
            </a:pPr>
            <a:r>
              <a:rPr lang="en-US" altLang="zh-TW" sz="2400" b="1" dirty="0">
                <a:solidFill>
                  <a:srgbClr val="141212"/>
                </a:solidFill>
                <a:latin typeface="+mj-lt"/>
                <a:ea typeface="Arial Unicode MS" panose="020B0604020202020204" pitchFamily="34" charset="-128"/>
                <a:cs typeface="Arial Unicode MS" panose="020B0604020202020204" pitchFamily="34" charset="-128"/>
              </a:rPr>
              <a:t>2-Bay Battery Charging Station</a:t>
            </a:r>
          </a:p>
        </p:txBody>
      </p:sp>
      <p:sp>
        <p:nvSpPr>
          <p:cNvPr id="31" name="矩形 20">
            <a:extLst>
              <a:ext uri="{FF2B5EF4-FFF2-40B4-BE49-F238E27FC236}">
                <a16:creationId xmlns:a16="http://schemas.microsoft.com/office/drawing/2014/main" id="{6E584D4F-D925-4781-87ED-4D4DDA62552A}"/>
              </a:ext>
            </a:extLst>
          </p:cNvPr>
          <p:cNvSpPr/>
          <p:nvPr/>
        </p:nvSpPr>
        <p:spPr>
          <a:xfrm>
            <a:off x="1128323" y="5486075"/>
            <a:ext cx="4416318" cy="461665"/>
          </a:xfrm>
          <a:prstGeom prst="rect">
            <a:avLst/>
          </a:prstGeom>
        </p:spPr>
        <p:txBody>
          <a:bodyPr wrap="square">
            <a:spAutoFit/>
          </a:bodyPr>
          <a:lstStyle/>
          <a:p>
            <a:pPr eaLnBrk="0" hangingPunct="0">
              <a:defRPr/>
            </a:pPr>
            <a:r>
              <a:rPr lang="en-US" altLang="zh-TW" sz="2400" b="1" dirty="0">
                <a:solidFill>
                  <a:srgbClr val="141212"/>
                </a:solidFill>
                <a:latin typeface="+mj-lt"/>
                <a:ea typeface="Arial Unicode MS" panose="020B0604020202020204" pitchFamily="34" charset="-128"/>
                <a:cs typeface="Arial Unicode MS" panose="020B0604020202020204" pitchFamily="34" charset="-128"/>
              </a:rPr>
              <a:t>8-Bay Battery Charging Station</a:t>
            </a:r>
          </a:p>
        </p:txBody>
      </p:sp>
      <p:sp>
        <p:nvSpPr>
          <p:cNvPr id="32" name="矩形 20">
            <a:extLst>
              <a:ext uri="{FF2B5EF4-FFF2-40B4-BE49-F238E27FC236}">
                <a16:creationId xmlns:a16="http://schemas.microsoft.com/office/drawing/2014/main" id="{67255892-BC93-4113-AC96-C2D468A4B451}"/>
              </a:ext>
            </a:extLst>
          </p:cNvPr>
          <p:cNvSpPr/>
          <p:nvPr/>
        </p:nvSpPr>
        <p:spPr>
          <a:xfrm>
            <a:off x="6231460" y="5488194"/>
            <a:ext cx="1885080" cy="461665"/>
          </a:xfrm>
          <a:prstGeom prst="rect">
            <a:avLst/>
          </a:prstGeom>
        </p:spPr>
        <p:txBody>
          <a:bodyPr wrap="square">
            <a:spAutoFit/>
          </a:bodyPr>
          <a:lstStyle/>
          <a:p>
            <a:pPr algn="ctr" eaLnBrk="0" hangingPunct="0">
              <a:defRPr/>
            </a:pPr>
            <a:r>
              <a:rPr lang="en-US" altLang="zh-TW" sz="2400" b="1" dirty="0">
                <a:solidFill>
                  <a:srgbClr val="141212"/>
                </a:solidFill>
                <a:latin typeface="+mj-lt"/>
                <a:ea typeface="Arial Unicode MS" panose="020B0604020202020204" pitchFamily="34" charset="-128"/>
                <a:cs typeface="Arial Unicode MS" panose="020B0604020202020204" pitchFamily="34" charset="-128"/>
              </a:rPr>
              <a:t>Vehicle Dock</a:t>
            </a:r>
          </a:p>
        </p:txBody>
      </p:sp>
      <p:sp>
        <p:nvSpPr>
          <p:cNvPr id="33" name="矩形 18">
            <a:extLst>
              <a:ext uri="{FF2B5EF4-FFF2-40B4-BE49-F238E27FC236}">
                <a16:creationId xmlns:a16="http://schemas.microsoft.com/office/drawing/2014/main" id="{16D63AFF-75CA-4C83-B38A-E79655E2C2EB}"/>
              </a:ext>
            </a:extLst>
          </p:cNvPr>
          <p:cNvSpPr/>
          <p:nvPr/>
        </p:nvSpPr>
        <p:spPr>
          <a:xfrm>
            <a:off x="5900853" y="3275077"/>
            <a:ext cx="2363125" cy="461665"/>
          </a:xfrm>
          <a:prstGeom prst="rect">
            <a:avLst/>
          </a:prstGeom>
        </p:spPr>
        <p:txBody>
          <a:bodyPr wrap="square">
            <a:spAutoFit/>
          </a:bodyPr>
          <a:lstStyle/>
          <a:p>
            <a:pPr algn="ctr" eaLnBrk="0" hangingPunct="0">
              <a:defRPr/>
            </a:pPr>
            <a:r>
              <a:rPr lang="en-US" altLang="zh-TW" sz="2400" b="1" dirty="0">
                <a:solidFill>
                  <a:srgbClr val="141212"/>
                </a:solidFill>
                <a:latin typeface="+mj-lt"/>
                <a:ea typeface="Arial Unicode MS" panose="020B0604020202020204" pitchFamily="34" charset="-128"/>
                <a:cs typeface="Arial Unicode MS" panose="020B0604020202020204" pitchFamily="34" charset="-128"/>
              </a:rPr>
              <a:t>Office Dock</a:t>
            </a:r>
          </a:p>
        </p:txBody>
      </p:sp>
      <p:pic>
        <p:nvPicPr>
          <p:cNvPr id="1030" name="Picture 6" descr="C:\Users\iwi_lin\Desktop\Website Images &amp; Elements\Accessories\Z14I\Battery Charger (2 bays)\CH-Z14.png"/>
          <p:cNvPicPr>
            <a:picLocks noChangeAspect="1" noChangeArrowheads="1"/>
          </p:cNvPicPr>
          <p:nvPr/>
        </p:nvPicPr>
        <p:blipFill>
          <a:blip r:embed="rId3" cstate="screen">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2081426" y="1537348"/>
            <a:ext cx="1668156" cy="1523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descr="C:\Users\iwi_lin\Desktop\Website Images &amp; Elements\Accessories\Z14I\Office Dock\OD-Z14I.png"/>
          <p:cNvPicPr>
            <a:picLocks noChangeAspect="1" noChangeArrowheads="1"/>
          </p:cNvPicPr>
          <p:nvPr/>
        </p:nvPicPr>
        <p:blipFill>
          <a:blip r:embed="rId4">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5871349" y="1537348"/>
            <a:ext cx="2482335" cy="1637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9DBB878-1C3F-5F74-4ABD-6523873B5045}"/>
              </a:ext>
            </a:extLst>
          </p:cNvPr>
          <p:cNvPicPr>
            <a:picLocks noChangeAspect="1"/>
          </p:cNvPicPr>
          <p:nvPr/>
        </p:nvPicPr>
        <p:blipFill>
          <a:blip r:embed="rId5" cstate="print">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5900853" y="3848423"/>
            <a:ext cx="2571899" cy="1637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6407985"/>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E42ACDDC-78D2-C802-99F6-670F47C322CA}"/>
              </a:ext>
            </a:extLst>
          </p:cNvPr>
          <p:cNvGraphicFramePr>
            <a:graphicFrameLocks noGrp="1"/>
          </p:cNvGraphicFramePr>
          <p:nvPr>
            <p:extLst>
              <p:ext uri="{D42A27DB-BD31-4B8C-83A1-F6EECF244321}">
                <p14:modId xmlns:p14="http://schemas.microsoft.com/office/powerpoint/2010/main" val="1340839521"/>
              </p:ext>
            </p:extLst>
          </p:nvPr>
        </p:nvGraphicFramePr>
        <p:xfrm>
          <a:off x="0" y="0"/>
          <a:ext cx="12192000" cy="6864328"/>
        </p:xfrm>
        <a:graphic>
          <a:graphicData uri="http://schemas.openxmlformats.org/drawingml/2006/table">
            <a:tbl>
              <a:tblPr/>
              <a:tblGrid>
                <a:gridCol w="1310543">
                  <a:extLst>
                    <a:ext uri="{9D8B030D-6E8A-4147-A177-3AD203B41FA5}">
                      <a16:colId xmlns:a16="http://schemas.microsoft.com/office/drawing/2014/main" val="3480882105"/>
                    </a:ext>
                  </a:extLst>
                </a:gridCol>
                <a:gridCol w="5309712">
                  <a:extLst>
                    <a:ext uri="{9D8B030D-6E8A-4147-A177-3AD203B41FA5}">
                      <a16:colId xmlns:a16="http://schemas.microsoft.com/office/drawing/2014/main" val="1415500154"/>
                    </a:ext>
                  </a:extLst>
                </a:gridCol>
                <a:gridCol w="5571745">
                  <a:extLst>
                    <a:ext uri="{9D8B030D-6E8A-4147-A177-3AD203B41FA5}">
                      <a16:colId xmlns:a16="http://schemas.microsoft.com/office/drawing/2014/main" val="761915397"/>
                    </a:ext>
                  </a:extLst>
                </a:gridCol>
              </a:tblGrid>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endParaRPr lang="en-US" sz="1200" b="1" i="0" u="none" strike="noStrike" dirty="0">
                        <a:solidFill>
                          <a:schemeClr val="bg1"/>
                        </a:solidFill>
                        <a:effectLst/>
                        <a:latin typeface="+mn-lt"/>
                      </a:endParaRPr>
                    </a:p>
                  </a:txBody>
                  <a:tcPr marL="633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mn-lt"/>
                          <a:ea typeface="+mn-ea"/>
                          <a:cs typeface="+mn-cs"/>
                        </a:rPr>
                        <a:t>DURABOOK Z14I </a:t>
                      </a:r>
                      <a:r>
                        <a:rPr lang="en-US" altLang="zh-TW" sz="1200" b="1" i="0" u="none" strike="noStrike" kern="1200" dirty="0">
                          <a:solidFill>
                            <a:srgbClr val="FF0000"/>
                          </a:solidFill>
                          <a:effectLst/>
                          <a:latin typeface="+mn-lt"/>
                          <a:ea typeface="+mn-ea"/>
                          <a:cs typeface="+mn-cs"/>
                        </a:rPr>
                        <a:t>NEW</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a:solidFill>
                            <a:schemeClr val="bg1"/>
                          </a:solidFill>
                          <a:effectLst/>
                          <a:latin typeface="+mn-lt"/>
                          <a:ea typeface="+mn-ea"/>
                          <a:cs typeface="+mn-cs"/>
                        </a:rPr>
                        <a:t>DURABOOK Z14I</a:t>
                      </a:r>
                      <a:endParaRPr lang="en-US" altLang="zh-TW" sz="1200" b="1" i="0" u="none" strike="noStrike" kern="1200" dirty="0">
                        <a:solidFill>
                          <a:schemeClr val="tx1"/>
                        </a:solidFill>
                        <a:effectLst/>
                        <a:latin typeface="+mn-lt"/>
                        <a:ea typeface="+mn-ea"/>
                        <a:cs typeface="+mn-cs"/>
                      </a:endParaRP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788360116"/>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Drop</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1200" dirty="0">
                          <a:solidFill>
                            <a:srgbClr val="141212"/>
                          </a:solidFill>
                          <a:latin typeface="Calibri "/>
                        </a:rPr>
                        <a:t>MIL-STD-810H</a:t>
                      </a:r>
                      <a:r>
                        <a:rPr lang="en-US" altLang="zh-TW" sz="1200" b="0" dirty="0">
                          <a:solidFill>
                            <a:schemeClr val="tx1"/>
                          </a:solidFill>
                          <a:latin typeface="Calibri "/>
                        </a:rPr>
                        <a:t>, 6</a:t>
                      </a:r>
                      <a:r>
                        <a:rPr lang="en-US" altLang="zh-TW" sz="1200" b="0" kern="1200" dirty="0">
                          <a:solidFill>
                            <a:schemeClr val="tx1"/>
                          </a:solidFill>
                          <a:latin typeface="Calibri "/>
                          <a:ea typeface="+mn-ea"/>
                          <a:cs typeface="+mn-cs"/>
                        </a:rPr>
                        <a:t>' drop</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MIL-STD-810H, 6' drop</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37592750"/>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kern="1200" dirty="0">
                          <a:solidFill>
                            <a:schemeClr val="bg1"/>
                          </a:solidFill>
                          <a:effectLst/>
                          <a:latin typeface="+mn-lt"/>
                          <a:ea typeface="+mn-ea"/>
                          <a:cs typeface="+mn-cs"/>
                        </a:rPr>
                        <a:t>IP rating</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algn="l" fontAlgn="ctr"/>
                      <a:r>
                        <a:rPr lang="en-US" sz="1200" b="1" i="0" u="none" strike="noStrike" dirty="0">
                          <a:solidFill>
                            <a:srgbClr val="FF0000"/>
                          </a:solidFill>
                          <a:effectLst/>
                          <a:latin typeface="Calibri "/>
                        </a:rPr>
                        <a:t>IP 66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IP 65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18326379"/>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Display</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buFontTx/>
                        <a:buNone/>
                      </a:pPr>
                      <a:r>
                        <a:rPr lang="en-US" altLang="zh-TW" sz="1200" dirty="0">
                          <a:solidFill>
                            <a:srgbClr val="292929"/>
                          </a:solidFill>
                          <a:latin typeface="Calibri "/>
                          <a:ea typeface="Tahoma" panose="020B0604030504040204" pitchFamily="34" charset="0"/>
                          <a:cs typeface="Tahoma" panose="020B0604030504040204" pitchFamily="34" charset="0"/>
                        </a:rPr>
                        <a:t>14” </a:t>
                      </a:r>
                      <a:r>
                        <a:rPr lang="en-US" altLang="zh-TW" sz="1200" b="0" dirty="0">
                          <a:solidFill>
                            <a:schemeClr val="tx1"/>
                          </a:solidFill>
                          <a:latin typeface="Calibri "/>
                          <a:ea typeface="Tahoma" panose="020B0604030504040204" pitchFamily="34" charset="0"/>
                          <a:cs typeface="Tahoma" panose="020B0604030504040204" pitchFamily="34" charset="0"/>
                        </a:rPr>
                        <a:t>FHD </a:t>
                      </a:r>
                      <a:r>
                        <a:rPr lang="en-US" altLang="zh-TW" sz="1200" dirty="0">
                          <a:solidFill>
                            <a:srgbClr val="292929"/>
                          </a:solidFill>
                          <a:latin typeface="Calibri "/>
                          <a:ea typeface="Tahoma" panose="020B0604030504040204" pitchFamily="34" charset="0"/>
                          <a:cs typeface="Tahoma" panose="020B0604030504040204" pitchFamily="34" charset="0"/>
                        </a:rPr>
                        <a:t>(1920 x1080) with </a:t>
                      </a:r>
                      <a:r>
                        <a:rPr lang="en-US" altLang="zh-TW" sz="1200" b="1" kern="1200" dirty="0">
                          <a:solidFill>
                            <a:srgbClr val="FF0000"/>
                          </a:solidFill>
                          <a:effectLst/>
                          <a:latin typeface="Calibri "/>
                          <a:ea typeface="+mn-ea"/>
                          <a:cs typeface="+mn-cs"/>
                        </a:rPr>
                        <a:t>1,200</a:t>
                      </a:r>
                      <a:r>
                        <a:rPr lang="en-US" altLang="zh-TW" sz="1200" baseline="0" dirty="0">
                          <a:solidFill>
                            <a:srgbClr val="292929"/>
                          </a:solidFill>
                          <a:latin typeface="Calibri "/>
                          <a:ea typeface="Tahoma" panose="020B0604030504040204" pitchFamily="34" charset="0"/>
                          <a:cs typeface="Tahoma" panose="020B0604030504040204" pitchFamily="34" charset="0"/>
                        </a:rPr>
                        <a:t> nits</a:t>
                      </a:r>
                      <a:endParaRPr lang="en-US" altLang="zh-TW" sz="1200" dirty="0">
                        <a:solidFill>
                          <a:srgbClr val="292929"/>
                        </a:solidFill>
                        <a:latin typeface="Calibri "/>
                        <a:ea typeface="Tahoma" panose="020B0604030504040204" pitchFamily="34" charset="0"/>
                        <a:cs typeface="Tahoma" panose="020B0604030504040204" pitchFamily="34" charset="0"/>
                      </a:endParaRPr>
                    </a:p>
                    <a:p>
                      <a:pPr marL="45720" indent="0">
                        <a:buFontTx/>
                        <a:buNone/>
                      </a:pPr>
                      <a:r>
                        <a:rPr lang="en-US" altLang="zh-TW" sz="1200" b="0" dirty="0">
                          <a:solidFill>
                            <a:schemeClr val="tx1"/>
                          </a:solidFill>
                          <a:latin typeface="Calibri "/>
                          <a:ea typeface="Tahoma" panose="020B0604030504040204" pitchFamily="34" charset="0"/>
                          <a:cs typeface="Tahoma" panose="020B0604030504040204" pitchFamily="34" charset="0"/>
                        </a:rPr>
                        <a:t>touch screen display</a:t>
                      </a:r>
                      <a:endParaRPr lang="en-US" altLang="zh-TW" sz="1200" dirty="0">
                        <a:solidFill>
                          <a:srgbClr val="292929"/>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14” FHD (1920 x1080) with 1,000 nits</a:t>
                      </a:r>
                    </a:p>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touch screen display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57148557"/>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CPU</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algn="l"/>
                      <a:r>
                        <a:rPr lang="en-US" altLang="zh-TW" sz="1200" b="1" kern="1200" dirty="0">
                          <a:solidFill>
                            <a:srgbClr val="FF0000"/>
                          </a:solidFill>
                          <a:effectLst/>
                          <a:latin typeface="Calibri "/>
                          <a:ea typeface="+mn-ea"/>
                          <a:cs typeface="+mn-cs"/>
                        </a:rPr>
                        <a:t>Intel® Core™</a:t>
                      </a:r>
                      <a:r>
                        <a:rPr lang="en-US" altLang="zh-TW" sz="1200" b="1" kern="1200" dirty="0">
                          <a:solidFill>
                            <a:srgbClr val="FF0000"/>
                          </a:solidFill>
                          <a:effectLst/>
                          <a:latin typeface="Calibri "/>
                          <a:ea typeface="+mn-ea"/>
                          <a:cs typeface="Calibri" pitchFamily="34" charset="0"/>
                        </a:rPr>
                        <a:t> Ultra Series 1</a:t>
                      </a:r>
                      <a:r>
                        <a:rPr lang="en-US" altLang="zh-TW" sz="1200" dirty="0">
                          <a:solidFill>
                            <a:srgbClr val="000000"/>
                          </a:solidFill>
                          <a:latin typeface="Calibri "/>
                          <a:ea typeface="+mn-ea"/>
                          <a:cs typeface="Calibri" pitchFamily="34" charset="0"/>
                        </a:rPr>
                        <a:t>; </a:t>
                      </a:r>
                      <a:r>
                        <a:rPr lang="en-US" altLang="zh-TW" sz="1200" b="0" dirty="0">
                          <a:solidFill>
                            <a:schemeClr val="tx1">
                              <a:lumMod val="95000"/>
                              <a:lumOff val="5000"/>
                            </a:schemeClr>
                          </a:solidFill>
                          <a:latin typeface="Calibri "/>
                        </a:rPr>
                        <a:t>Support vPro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11th Generation Intel® Core™ i5-1135G7 (2.4GHz -4.2GHz) / i5-1145G7 (2.6GHz -4.4GHz) /i7-1165G7 (2.8GHz -4.7GHz) ) /i7-1185G7 (3GHz -4.8GHzv</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24829739"/>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Graphic</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fontAlgn="ctr">
                        <a:buFontTx/>
                        <a:buNone/>
                      </a:pPr>
                      <a:r>
                        <a:rPr lang="en-US" altLang="zh-TW" sz="1200" kern="1200" dirty="0">
                          <a:solidFill>
                            <a:srgbClr val="141212"/>
                          </a:solidFill>
                          <a:effectLst/>
                          <a:latin typeface="Calibri "/>
                          <a:ea typeface="+mn-ea"/>
                          <a:cs typeface="+mn-cs"/>
                        </a:rPr>
                        <a:t>Intel Iris Xe Graphics</a:t>
                      </a:r>
                    </a:p>
                    <a:p>
                      <a:pPr marL="45720" indent="0" algn="l" fontAlgn="ctr">
                        <a:buFontTx/>
                        <a:buNone/>
                      </a:pPr>
                      <a:r>
                        <a:rPr lang="en-US" altLang="zh-TW" sz="1200" b="1" kern="1200" dirty="0">
                          <a:solidFill>
                            <a:srgbClr val="FF0000"/>
                          </a:solidFill>
                          <a:effectLst/>
                          <a:latin typeface="Calibri "/>
                          <a:ea typeface="+mn-ea"/>
                          <a:cs typeface="+mn-cs"/>
                        </a:rPr>
                        <a:t>- Optional NVIDIA RTX A500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Intel Iris Xe Graphics</a:t>
                      </a:r>
                    </a:p>
                    <a:p>
                      <a:pPr marL="45720" indent="0" algn="l" defTabSz="914400"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 Optional NVIDIA GEFORCE GTX 1050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82790199"/>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Storage</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algn="l" fontAlgn="ctr"/>
                      <a:r>
                        <a:rPr lang="en-US" sz="1200" b="0" kern="1200" dirty="0">
                          <a:solidFill>
                            <a:srgbClr val="141212"/>
                          </a:solidFill>
                          <a:effectLst/>
                          <a:latin typeface="Calibri "/>
                          <a:ea typeface="+mn-ea"/>
                          <a:cs typeface="+mn-cs"/>
                        </a:rPr>
                        <a:t>256GB/512GB/1TB/2TB </a:t>
                      </a:r>
                      <a:r>
                        <a:rPr lang="en-US" sz="1200" b="0" kern="1200" dirty="0" err="1">
                          <a:solidFill>
                            <a:srgbClr val="141212"/>
                          </a:solidFill>
                          <a:effectLst/>
                          <a:latin typeface="Calibri "/>
                          <a:ea typeface="+mn-ea"/>
                          <a:cs typeface="+mn-cs"/>
                        </a:rPr>
                        <a:t>NVMe</a:t>
                      </a:r>
                      <a:r>
                        <a:rPr lang="en-US" sz="1200" b="0" kern="1200" dirty="0">
                          <a:solidFill>
                            <a:srgbClr val="141212"/>
                          </a:solidFill>
                          <a:effectLst/>
                          <a:latin typeface="Calibri "/>
                          <a:ea typeface="+mn-ea"/>
                          <a:cs typeface="+mn-cs"/>
                        </a:rPr>
                        <a:t> PCIe SSD</a:t>
                      </a:r>
                      <a:br>
                        <a:rPr lang="en-US" sz="1200" b="0" kern="1200" dirty="0">
                          <a:solidFill>
                            <a:srgbClr val="141212"/>
                          </a:solidFill>
                          <a:effectLst/>
                          <a:latin typeface="Calibri "/>
                          <a:ea typeface="+mn-ea"/>
                          <a:cs typeface="+mn-cs"/>
                        </a:rPr>
                      </a:br>
                      <a:r>
                        <a:rPr lang="en-US" sz="1200" b="0" kern="1200" dirty="0">
                          <a:solidFill>
                            <a:srgbClr val="141212"/>
                          </a:solidFill>
                          <a:effectLst/>
                          <a:latin typeface="Calibri "/>
                          <a:ea typeface="+mn-ea"/>
                          <a:cs typeface="+mn-cs"/>
                        </a:rPr>
                        <a:t>- Optional 2nd NVME</a:t>
                      </a:r>
                      <a:br>
                        <a:rPr lang="en-US" sz="1200" kern="1200" dirty="0">
                          <a:solidFill>
                            <a:srgbClr val="141212"/>
                          </a:solidFill>
                          <a:effectLst/>
                          <a:latin typeface="Calibri "/>
                          <a:ea typeface="+mn-ea"/>
                          <a:cs typeface="+mn-cs"/>
                        </a:rPr>
                      </a:br>
                      <a:r>
                        <a:rPr lang="en-US" sz="1200" kern="1200" dirty="0">
                          <a:solidFill>
                            <a:srgbClr val="141212"/>
                          </a:solidFill>
                          <a:effectLst/>
                          <a:latin typeface="Calibri "/>
                          <a:ea typeface="+mn-ea"/>
                          <a:cs typeface="+mn-cs"/>
                        </a:rPr>
                        <a:t>- Optional OPAL 2.0 SSD</a:t>
                      </a:r>
                      <a:br>
                        <a:rPr lang="en-US" sz="1200" kern="1200" dirty="0">
                          <a:solidFill>
                            <a:srgbClr val="141212"/>
                          </a:solidFill>
                          <a:effectLst/>
                          <a:latin typeface="Calibri "/>
                          <a:ea typeface="+mn-ea"/>
                          <a:cs typeface="+mn-cs"/>
                        </a:rPr>
                      </a:br>
                      <a:r>
                        <a:rPr lang="en-US" sz="1200" kern="1200" dirty="0">
                          <a:solidFill>
                            <a:srgbClr val="141212"/>
                          </a:solidFill>
                          <a:effectLst/>
                          <a:latin typeface="Calibri "/>
                          <a:ea typeface="+mn-ea"/>
                          <a:cs typeface="+mn-cs"/>
                        </a:rPr>
                        <a:t>-</a:t>
                      </a:r>
                      <a:r>
                        <a:rPr lang="en-US" sz="1200" b="1" kern="1200" dirty="0">
                          <a:solidFill>
                            <a:srgbClr val="FF0000"/>
                          </a:solidFill>
                          <a:effectLst/>
                          <a:latin typeface="Calibri "/>
                          <a:ea typeface="+mn-ea"/>
                          <a:cs typeface="+mn-cs"/>
                        </a:rPr>
                        <a:t> Optional 3rd media-bay storage (2.5” SATA SSD)</a:t>
                      </a:r>
                      <a:endParaRPr lang="en-US" sz="1200" b="1" i="0" u="none" strike="noStrike" dirty="0">
                        <a:solidFill>
                          <a:srgbClr val="000000"/>
                        </a:solidFill>
                        <a:effectLst/>
                        <a:latin typeface="Calibri" panose="020F0502020204030204" pitchFamily="34" charset="0"/>
                        <a:ea typeface="新細明體" panose="02020500000000000000" pitchFamily="18" charset="-12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256/512GB/1TB NVME PCIe SSD</a:t>
                      </a:r>
                    </a:p>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 Optional 256/512GB/1TB SATA SSD</a:t>
                      </a:r>
                    </a:p>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 Optional OPAL 2.0 SSD</a:t>
                      </a:r>
                    </a:p>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 Optional 2nd/3rd storage (SATA SSD)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37292257"/>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RAM</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a:r>
                        <a:rPr lang="en-US" sz="1200" b="0" i="0" u="none" strike="noStrike" kern="1200" dirty="0">
                          <a:solidFill>
                            <a:schemeClr val="tx1"/>
                          </a:solidFill>
                          <a:effectLst/>
                          <a:latin typeface="Calibri "/>
                          <a:ea typeface="+mn-ea"/>
                          <a:cs typeface="+mn-cs"/>
                        </a:rPr>
                        <a:t>8GB</a:t>
                      </a:r>
                      <a:r>
                        <a:rPr lang="en-US" sz="1200" b="1" i="0" u="none" strike="noStrike" kern="1200" baseline="0" dirty="0">
                          <a:solidFill>
                            <a:srgbClr val="141212"/>
                          </a:solidFill>
                          <a:effectLst/>
                          <a:latin typeface="Calibri "/>
                          <a:ea typeface="+mn-ea"/>
                          <a:cs typeface="+mn-cs"/>
                        </a:rPr>
                        <a:t> </a:t>
                      </a:r>
                      <a:r>
                        <a:rPr lang="en-US" sz="1200" b="0" i="0" u="none" strike="noStrike" kern="1200" baseline="0" dirty="0">
                          <a:solidFill>
                            <a:srgbClr val="141212"/>
                          </a:solidFill>
                          <a:effectLst/>
                          <a:latin typeface="Calibri "/>
                          <a:ea typeface="+mn-ea"/>
                          <a:cs typeface="+mn-cs"/>
                        </a:rPr>
                        <a:t>up to </a:t>
                      </a:r>
                      <a:r>
                        <a:rPr lang="en-US" sz="1200" b="0" i="0" u="none" strike="noStrike" kern="1200" baseline="0" dirty="0">
                          <a:solidFill>
                            <a:schemeClr val="tx1"/>
                          </a:solidFill>
                          <a:effectLst/>
                          <a:latin typeface="Calibri "/>
                          <a:ea typeface="+mn-ea"/>
                          <a:cs typeface="+mn-cs"/>
                        </a:rPr>
                        <a:t>64GB</a:t>
                      </a:r>
                      <a:r>
                        <a:rPr lang="en-US" sz="1200" b="0" i="0" u="none" strike="noStrike" kern="1200" baseline="0" dirty="0">
                          <a:solidFill>
                            <a:srgbClr val="141212"/>
                          </a:solidFill>
                          <a:effectLst/>
                          <a:latin typeface="Calibri "/>
                          <a:ea typeface="+mn-ea"/>
                          <a:cs typeface="+mn-cs"/>
                        </a:rPr>
                        <a:t> </a:t>
                      </a:r>
                      <a:r>
                        <a:rPr lang="en-US" sz="1200" b="1" i="0" u="none" strike="noStrike" kern="1200" baseline="0" dirty="0">
                          <a:solidFill>
                            <a:srgbClr val="FF0000"/>
                          </a:solidFill>
                          <a:effectLst/>
                          <a:latin typeface="Calibri "/>
                          <a:ea typeface="+mn-ea"/>
                          <a:cs typeface="+mn-cs"/>
                        </a:rPr>
                        <a:t>DDR5</a:t>
                      </a:r>
                      <a:endParaRPr lang="en-US" sz="1200" b="1" i="0" u="none" strike="noStrike" dirty="0">
                        <a:solidFill>
                          <a:srgbClr val="FF0000"/>
                        </a:solidFill>
                        <a:effectLst/>
                        <a:latin typeface="Calibri "/>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8GB up to 64GB DDR4</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05777295"/>
                  </a:ext>
                </a:extLst>
              </a:tr>
              <a:tr h="4794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I/O Interface</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lvl="0" indent="0" algn="l" defTabSz="685594" rtl="0" eaLnBrk="1" fontAlgn="ctr" latinLnBrk="0" hangingPunct="1">
                        <a:lnSpc>
                          <a:spcPct val="100000"/>
                        </a:lnSpc>
                        <a:spcBef>
                          <a:spcPts val="0"/>
                        </a:spcBef>
                        <a:spcAft>
                          <a:spcPts val="0"/>
                        </a:spcAft>
                        <a:buClrTx/>
                        <a:buSzTx/>
                        <a:buFontTx/>
                        <a:buNone/>
                        <a:tabLst/>
                        <a:defRPr/>
                      </a:pPr>
                      <a:r>
                        <a:rPr lang="en-US" sz="1200" b="1" kern="1200" dirty="0">
                          <a:solidFill>
                            <a:srgbClr val="FF0000"/>
                          </a:solidFill>
                          <a:latin typeface="Calibri "/>
                          <a:ea typeface="Tahoma" panose="020B0604030504040204" pitchFamily="34" charset="0"/>
                          <a:cs typeface="Tahoma" panose="020B0604030504040204" pitchFamily="34" charset="0"/>
                        </a:rPr>
                        <a:t>Thunderbolt 4 (type C) x 2, </a:t>
                      </a:r>
                      <a:r>
                        <a:rPr lang="en-US" sz="1200" b="0" kern="1200" dirty="0">
                          <a:solidFill>
                            <a:schemeClr val="tx1"/>
                          </a:solidFill>
                          <a:latin typeface="Calibri "/>
                          <a:ea typeface="Tahoma" panose="020B0604030504040204" pitchFamily="34" charset="0"/>
                          <a:cs typeface="Tahoma" panose="020B0604030504040204" pitchFamily="34" charset="0"/>
                        </a:rPr>
                        <a:t>USB 3.2 Gen2 (type A) x 1 w/ power share, </a:t>
                      </a:r>
                      <a:r>
                        <a:rPr lang="en-US" altLang="zh-TW" sz="1200" b="0" kern="1200" dirty="0">
                          <a:solidFill>
                            <a:schemeClr val="tx1"/>
                          </a:solidFill>
                          <a:latin typeface="Calibri "/>
                          <a:ea typeface="Tahoma" panose="020B0604030504040204" pitchFamily="34" charset="0"/>
                          <a:cs typeface="Tahoma" panose="020B0604030504040204" pitchFamily="34" charset="0"/>
                        </a:rPr>
                        <a:t>USB 3.2 Gen1 (type A) x 1,</a:t>
                      </a:r>
                      <a:r>
                        <a:rPr lang="en-US" sz="1200" b="0" kern="1200" dirty="0">
                          <a:solidFill>
                            <a:schemeClr val="tx1"/>
                          </a:solidFill>
                          <a:latin typeface="Calibri "/>
                          <a:ea typeface="Tahoma" panose="020B0604030504040204" pitchFamily="34" charset="0"/>
                          <a:cs typeface="Tahoma" panose="020B0604030504040204" pitchFamily="34" charset="0"/>
                        </a:rPr>
                        <a:t> USB 2.0 (type A) x 1, Audio in/out (combo jack) x 1, microSD card x 1, 10/100/1000 Ethernet (RJ45) x 2, VGA x 1, HDMI</a:t>
                      </a:r>
                      <a:r>
                        <a:rPr lang="zh-TW" altLang="en-US" sz="1200" b="0" kern="1200" dirty="0">
                          <a:solidFill>
                            <a:schemeClr val="tx1"/>
                          </a:solidFill>
                          <a:latin typeface="Calibri "/>
                          <a:ea typeface="Tahoma" panose="020B0604030504040204" pitchFamily="34" charset="0"/>
                          <a:cs typeface="Tahoma" panose="020B0604030504040204" pitchFamily="34" charset="0"/>
                        </a:rPr>
                        <a:t> </a:t>
                      </a:r>
                      <a:r>
                        <a:rPr lang="en-US" altLang="zh-TW" sz="1200" b="0" kern="1200" dirty="0">
                          <a:solidFill>
                            <a:schemeClr val="tx1"/>
                          </a:solidFill>
                          <a:latin typeface="Calibri "/>
                          <a:ea typeface="Tahoma" panose="020B0604030504040204" pitchFamily="34" charset="0"/>
                          <a:cs typeface="Tahoma" panose="020B0604030504040204" pitchFamily="34" charset="0"/>
                        </a:rPr>
                        <a:t>2.1</a:t>
                      </a:r>
                      <a:r>
                        <a:rPr lang="en-US" sz="1200" b="0" kern="1200" dirty="0">
                          <a:solidFill>
                            <a:schemeClr val="tx1"/>
                          </a:solidFill>
                          <a:latin typeface="Calibri "/>
                          <a:ea typeface="Tahoma" panose="020B0604030504040204" pitchFamily="34" charset="0"/>
                          <a:cs typeface="Tahoma" panose="020B0604030504040204" pitchFamily="34" charset="0"/>
                        </a:rPr>
                        <a:t> x 1, Serial port (RS232/RS422/ RS485: D-sub, 9-pin) x 2, Docking connector (41-pin Pogo) x 1, </a:t>
                      </a:r>
                      <a:r>
                        <a:rPr lang="pt-BR" sz="1200" b="1" kern="1200" dirty="0">
                          <a:solidFill>
                            <a:srgbClr val="FF0000"/>
                          </a:solidFill>
                          <a:latin typeface="Calibri "/>
                          <a:ea typeface="Tahoma" panose="020B0604030504040204" pitchFamily="34" charset="0"/>
                          <a:cs typeface="Tahoma" panose="020B0604030504040204" pitchFamily="34" charset="0"/>
                        </a:rPr>
                        <a:t>Dual SIM (Nano SIM &amp; eSIM)</a:t>
                      </a:r>
                      <a:r>
                        <a:rPr lang="en-US" sz="1200" b="0" kern="1200" dirty="0">
                          <a:solidFill>
                            <a:schemeClr val="tx1"/>
                          </a:solidFill>
                          <a:latin typeface="Calibri "/>
                          <a:ea typeface="Tahoma" panose="020B0604030504040204" pitchFamily="34" charset="0"/>
                          <a:cs typeface="Tahoma" panose="020B0604030504040204" pitchFamily="34" charset="0"/>
                        </a:rPr>
                        <a:t>, Smart card reader x 1, </a:t>
                      </a:r>
                      <a:r>
                        <a:rPr lang="en-US" sz="1200" b="0" kern="1200" dirty="0" err="1">
                          <a:solidFill>
                            <a:schemeClr val="tx1"/>
                          </a:solidFill>
                          <a:latin typeface="Calibri "/>
                          <a:ea typeface="Tahoma" panose="020B0604030504040204" pitchFamily="34" charset="0"/>
                          <a:cs typeface="Tahoma" panose="020B0604030504040204" pitchFamily="34" charset="0"/>
                        </a:rPr>
                        <a:t>ExpressCard</a:t>
                      </a:r>
                      <a:r>
                        <a:rPr lang="en-US" sz="1200" b="0" kern="1200" dirty="0">
                          <a:solidFill>
                            <a:schemeClr val="tx1"/>
                          </a:solidFill>
                          <a:latin typeface="Calibri "/>
                          <a:ea typeface="Tahoma" panose="020B0604030504040204" pitchFamily="34" charset="0"/>
                          <a:cs typeface="Tahoma" panose="020B0604030504040204" pitchFamily="34" charset="0"/>
                        </a:rPr>
                        <a:t> 54 x1, DC-In jack x 1, </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sz="1200" b="0" kern="1200" dirty="0">
                          <a:solidFill>
                            <a:schemeClr val="tx1"/>
                          </a:solidFill>
                          <a:latin typeface="Calibri "/>
                          <a:ea typeface="Tahoma" panose="020B0604030504040204" pitchFamily="34" charset="0"/>
                          <a:cs typeface="Tahoma" panose="020B0604030504040204" pitchFamily="34" charset="0"/>
                        </a:rPr>
                        <a:t>Optional RF antenna pass-through for GPS, WWAN, and WLAN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Thunderbolt 4 x1, USB 3.2 Gen2 (type A) x 1 w/ power share, USB 3.2 Gen1 (type A) x 1, USB 3.2 Gen2 (type C+DP) x1, USB 2.0 (type A) x1, Audio in/out Combo x1, micro SD card, RJ-45 x2, VGA x1, HDMI x1, RS-232 x2, Docking connector x1, SIM card x1, DC in Jack x1, Smart card x1, PCMCIA/Express Card x1</a:t>
                      </a:r>
                    </a:p>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 Optional RF antenna pass-through</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15107180"/>
                  </a:ext>
                </a:extLst>
              </a:tr>
              <a:tr h="0">
                <a:tc>
                  <a:txBody>
                    <a:bodyPr/>
                    <a:lstStyle/>
                    <a:p>
                      <a:pPr algn="ctr" fontAlgn="ctr"/>
                      <a:r>
                        <a:rPr lang="en-US" sz="1200" b="1" i="0" u="none" strike="noStrike" dirty="0">
                          <a:solidFill>
                            <a:schemeClr val="bg1"/>
                          </a:solidFill>
                          <a:effectLst/>
                          <a:latin typeface="+mn-lt"/>
                        </a:rPr>
                        <a:t>Camera</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p>
                      <a:pPr marL="45720" indent="0" algn="l" defTabSz="685594" rtl="0" eaLnBrk="1" fontAlgn="ctr" latinLnBrk="0" hangingPunct="1">
                        <a:lnSpc>
                          <a:spcPct val="100000"/>
                        </a:lnSpc>
                        <a:buFontTx/>
                        <a:buNone/>
                      </a:pPr>
                      <a:r>
                        <a:rPr lang="en-US" altLang="zh-TW" sz="1200" dirty="0"/>
                        <a:t>- 2.0 MP with Shutter Design</a:t>
                      </a:r>
                    </a:p>
                    <a:p>
                      <a:pPr marL="45720" indent="0" algn="l" defTabSz="685594" rtl="0" eaLnBrk="1" fontAlgn="ctr" latinLnBrk="0" hangingPunct="1">
                        <a:lnSpc>
                          <a:spcPct val="100000"/>
                        </a:lnSpc>
                        <a:buFontTx/>
                        <a:buNone/>
                      </a:pPr>
                      <a:r>
                        <a:rPr lang="en-US" altLang="zh-TW" sz="1200" b="1" dirty="0">
                          <a:solidFill>
                            <a:srgbClr val="FF0000"/>
                          </a:solidFill>
                        </a:rPr>
                        <a:t>- Optional 5.0 MP Windows Hello camera</a:t>
                      </a:r>
                      <a:endParaRPr lang="en-US" altLang="zh-TW" sz="1200" b="1" kern="1200" dirty="0">
                        <a:solidFill>
                          <a:srgbClr val="FF0000"/>
                        </a:solidFill>
                        <a:latin typeface="+mn-lt"/>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45720" marR="0" lvl="0" indent="0" algn="l" defTabSz="914400" rtl="0" eaLnBrk="1" fontAlgn="ctr" latinLnBrk="0" hangingPunct="1">
                        <a:lnSpc>
                          <a:spcPct val="100000"/>
                        </a:lnSpc>
                        <a:spcBef>
                          <a:spcPts val="0"/>
                        </a:spcBef>
                        <a:spcAft>
                          <a:spcPts val="0"/>
                        </a:spcAft>
                        <a:buClrTx/>
                        <a:buSzTx/>
                        <a:buFontTx/>
                        <a:buNone/>
                        <a:tabLst/>
                        <a:defRPr/>
                      </a:pPr>
                      <a:r>
                        <a:rPr lang="en-US" altLang="zh-TW" sz="1200" dirty="0"/>
                        <a:t>- 2.0 MP with Shutter Design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27663573"/>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Media</a:t>
                      </a:r>
                      <a:r>
                        <a:rPr lang="en-US" sz="1200" b="1" i="0" u="none" strike="noStrike" baseline="0" dirty="0">
                          <a:solidFill>
                            <a:schemeClr val="bg1"/>
                          </a:solidFill>
                          <a:effectLst/>
                          <a:latin typeface="+mn-lt"/>
                        </a:rPr>
                        <a:t> Bay</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Optional </a:t>
                      </a:r>
                      <a:r>
                        <a:rPr lang="en-US" sz="1200" b="0" kern="1200" dirty="0">
                          <a:solidFill>
                            <a:schemeClr val="tx1"/>
                          </a:solidFill>
                          <a:latin typeface="Calibri "/>
                          <a:ea typeface="Tahoma" panose="020B0604030504040204" pitchFamily="34" charset="0"/>
                          <a:cs typeface="Tahoma" panose="020B0604030504040204" pitchFamily="34" charset="0"/>
                        </a:rPr>
                        <a:t>ODD</a:t>
                      </a:r>
                      <a:r>
                        <a:rPr lang="en-US" sz="1200" b="0" kern="1200" baseline="0" dirty="0">
                          <a:solidFill>
                            <a:schemeClr val="tx1"/>
                          </a:solidFill>
                          <a:latin typeface="Calibri "/>
                          <a:ea typeface="Tahoma" panose="020B0604030504040204" pitchFamily="34" charset="0"/>
                          <a:cs typeface="Tahoma" panose="020B0604030504040204" pitchFamily="34" charset="0"/>
                        </a:rPr>
                        <a:t> or 2</a:t>
                      </a:r>
                      <a:r>
                        <a:rPr lang="en-US" sz="1200" b="0" kern="1200" baseline="30000" dirty="0">
                          <a:solidFill>
                            <a:schemeClr val="tx1"/>
                          </a:solidFill>
                          <a:latin typeface="Calibri "/>
                          <a:ea typeface="Tahoma" panose="020B0604030504040204" pitchFamily="34" charset="0"/>
                          <a:cs typeface="Tahoma" panose="020B0604030504040204" pitchFamily="34" charset="0"/>
                        </a:rPr>
                        <a:t>nd</a:t>
                      </a:r>
                      <a:r>
                        <a:rPr lang="en-US" sz="1200" b="0" kern="1200" baseline="0" dirty="0">
                          <a:solidFill>
                            <a:schemeClr val="tx1"/>
                          </a:solidFill>
                          <a:latin typeface="Calibri "/>
                          <a:ea typeface="Tahoma" panose="020B0604030504040204" pitchFamily="34" charset="0"/>
                          <a:cs typeface="Tahoma" panose="020B0604030504040204" pitchFamily="34" charset="0"/>
                        </a:rPr>
                        <a:t> battery or 3</a:t>
                      </a:r>
                      <a:r>
                        <a:rPr lang="en-US" sz="1200" b="0" kern="1200" baseline="30000" dirty="0">
                          <a:solidFill>
                            <a:schemeClr val="tx1"/>
                          </a:solidFill>
                          <a:latin typeface="Calibri "/>
                          <a:ea typeface="Tahoma" panose="020B0604030504040204" pitchFamily="34" charset="0"/>
                          <a:cs typeface="Tahoma" panose="020B0604030504040204" pitchFamily="34" charset="0"/>
                        </a:rPr>
                        <a:t>rd</a:t>
                      </a:r>
                      <a:r>
                        <a:rPr lang="en-US" sz="1200" b="0" kern="1200" baseline="0" dirty="0">
                          <a:solidFill>
                            <a:schemeClr val="tx1"/>
                          </a:solidFill>
                          <a:latin typeface="Calibri "/>
                          <a:ea typeface="Tahoma" panose="020B0604030504040204" pitchFamily="34" charset="0"/>
                          <a:cs typeface="Tahoma" panose="020B0604030504040204" pitchFamily="34" charset="0"/>
                        </a:rPr>
                        <a:t> SSD (2.5” SATA)</a:t>
                      </a:r>
                      <a:endParaRPr lang="en-US" sz="1200" b="1" kern="1200" dirty="0">
                        <a:solidFill>
                          <a:srgbClr val="FF0000"/>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Optional </a:t>
                      </a:r>
                      <a:r>
                        <a:rPr lang="en-US" sz="1200" b="0" kern="1200" dirty="0">
                          <a:solidFill>
                            <a:schemeClr val="tx1"/>
                          </a:solidFill>
                          <a:latin typeface="Calibri "/>
                          <a:ea typeface="Tahoma" panose="020B0604030504040204" pitchFamily="34" charset="0"/>
                          <a:cs typeface="Tahoma" panose="020B0604030504040204" pitchFamily="34" charset="0"/>
                        </a:rPr>
                        <a:t>ODD or 2nd battery or 3rd SSD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8204221"/>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Expansion box</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0" kern="1200" dirty="0">
                          <a:solidFill>
                            <a:schemeClr val="tx1"/>
                          </a:solidFill>
                          <a:latin typeface="+mn-lt"/>
                          <a:ea typeface="Tahoma" panose="020B0604030504040204" pitchFamily="34" charset="0"/>
                          <a:cs typeface="Tahoma" panose="020B0604030504040204" pitchFamily="34" charset="0"/>
                        </a:rPr>
                        <a:t>- Optional </a:t>
                      </a:r>
                      <a:r>
                        <a:rPr lang="en-US" altLang="zh-TW" sz="1200" b="0" kern="1200" dirty="0" err="1">
                          <a:solidFill>
                            <a:schemeClr val="tx1"/>
                          </a:solidFill>
                          <a:latin typeface="+mn-lt"/>
                          <a:ea typeface="Tahoma" panose="020B0604030504040204" pitchFamily="34" charset="0"/>
                          <a:cs typeface="Tahoma" panose="020B0604030504040204" pitchFamily="34" charset="0"/>
                        </a:rPr>
                        <a:t>PCl</a:t>
                      </a:r>
                      <a:r>
                        <a:rPr lang="en-US" altLang="zh-TW" sz="1200" b="0" kern="1200" dirty="0">
                          <a:solidFill>
                            <a:schemeClr val="tx1"/>
                          </a:solidFill>
                          <a:latin typeface="+mn-lt"/>
                          <a:ea typeface="Tahoma" panose="020B0604030504040204" pitchFamily="34" charset="0"/>
                          <a:cs typeface="Tahoma" panose="020B0604030504040204" pitchFamily="34" charset="0"/>
                        </a:rPr>
                        <a:t>-Express 3.0 (2 slots)</a:t>
                      </a:r>
                    </a:p>
                    <a:p>
                      <a:pPr marL="45720" indent="0" algn="l" defTabSz="685594" rtl="0" eaLnBrk="1" fontAlgn="ctr" latinLnBrk="0" hangingPunct="1">
                        <a:buFontTx/>
                        <a:buNone/>
                      </a:pPr>
                      <a:r>
                        <a:rPr lang="en-US" altLang="zh-TW" sz="1200" b="0" kern="1200" dirty="0">
                          <a:solidFill>
                            <a:schemeClr val="tx1"/>
                          </a:solidFill>
                          <a:latin typeface="+mn-lt"/>
                          <a:ea typeface="Tahoma" panose="020B0604030504040204" pitchFamily="34" charset="0"/>
                          <a:cs typeface="Tahoma" panose="020B0604030504040204" pitchFamily="34" charset="0"/>
                        </a:rPr>
                        <a:t>- Optional discrete VGA </a:t>
                      </a:r>
                    </a:p>
                    <a:p>
                      <a:pPr marL="45720" indent="0" algn="l" defTabSz="685594" rtl="0" eaLnBrk="1" fontAlgn="ctr" latinLnBrk="0" hangingPunct="1">
                        <a:buFontTx/>
                        <a:buNone/>
                      </a:pPr>
                      <a:r>
                        <a:rPr lang="en-US" altLang="zh-TW" sz="1200" b="0" kern="1200" dirty="0">
                          <a:solidFill>
                            <a:schemeClr val="tx1"/>
                          </a:solidFill>
                          <a:latin typeface="+mn-lt"/>
                          <a:ea typeface="Tahoma" panose="020B0604030504040204" pitchFamily="34" charset="0"/>
                          <a:cs typeface="Tahoma" panose="020B0604030504040204" pitchFamily="34" charset="0"/>
                        </a:rPr>
                        <a:t>- Optional storage extension with RAID 0/1/5/10</a:t>
                      </a:r>
                    </a:p>
                    <a:p>
                      <a:pPr marL="45720" indent="0" algn="l" defTabSz="685594" rtl="0" eaLnBrk="1" fontAlgn="ctr" latinLnBrk="0" hangingPunct="1">
                        <a:buFontTx/>
                        <a:buNone/>
                      </a:pPr>
                      <a:r>
                        <a:rPr lang="en-US" altLang="zh-TW" sz="1200" b="0" kern="1200" dirty="0">
                          <a:solidFill>
                            <a:schemeClr val="tx1"/>
                          </a:solidFill>
                          <a:latin typeface="+mn-lt"/>
                          <a:ea typeface="Tahoma" panose="020B0604030504040204" pitchFamily="34" charset="0"/>
                          <a:cs typeface="Tahoma" panose="020B0604030504040204" pitchFamily="34" charset="0"/>
                        </a:rPr>
                        <a:t>- Optional military grade connectors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Optional </a:t>
                      </a:r>
                      <a:r>
                        <a:rPr lang="en-US" sz="1200" b="0" kern="1200" dirty="0" err="1">
                          <a:solidFill>
                            <a:schemeClr val="tx1"/>
                          </a:solidFill>
                          <a:latin typeface="Calibri "/>
                          <a:ea typeface="Tahoma" panose="020B0604030504040204" pitchFamily="34" charset="0"/>
                          <a:cs typeface="Tahoma" panose="020B0604030504040204" pitchFamily="34" charset="0"/>
                        </a:rPr>
                        <a:t>PCl</a:t>
                      </a:r>
                      <a:r>
                        <a:rPr lang="en-US" sz="1200" b="0" kern="1200" dirty="0">
                          <a:solidFill>
                            <a:schemeClr val="tx1"/>
                          </a:solidFill>
                          <a:latin typeface="Calibri "/>
                          <a:ea typeface="Tahoma" panose="020B0604030504040204" pitchFamily="34" charset="0"/>
                          <a:cs typeface="Tahoma" panose="020B0604030504040204" pitchFamily="34" charset="0"/>
                        </a:rPr>
                        <a:t>-Express 3.0 (2 slots)</a:t>
                      </a:r>
                    </a:p>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Optional discrete VGA </a:t>
                      </a:r>
                    </a:p>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Optional storage extension with RAID 0/1/5/10</a:t>
                      </a:r>
                    </a:p>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Optional military grade connectors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01273459"/>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Wireless</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1" kern="1200" dirty="0">
                          <a:solidFill>
                            <a:srgbClr val="FF0000"/>
                          </a:solidFill>
                          <a:latin typeface="Calibri "/>
                          <a:ea typeface="Tahoma" panose="020B0604030504040204" pitchFamily="34" charset="0"/>
                          <a:cs typeface="Tahoma" panose="020B0604030504040204" pitchFamily="34" charset="0"/>
                        </a:rPr>
                        <a:t>- Intel Wi-Fi 7 BE200</a:t>
                      </a:r>
                    </a:p>
                    <a:p>
                      <a:pPr marL="45720" indent="0" algn="l" defTabSz="685594" rtl="0" eaLnBrk="1" fontAlgn="ctr" latinLnBrk="0" hangingPunct="1">
                        <a:buFontTx/>
                        <a:buNone/>
                      </a:pPr>
                      <a:r>
                        <a:rPr lang="en-US" altLang="zh-TW" sz="1200" b="1" kern="1200" dirty="0">
                          <a:solidFill>
                            <a:srgbClr val="FF0000"/>
                          </a:solidFill>
                          <a:latin typeface="Calibri "/>
                          <a:ea typeface="Tahoma" panose="020B0604030504040204" pitchFamily="34" charset="0"/>
                          <a:cs typeface="Tahoma" panose="020B0604030504040204" pitchFamily="34" charset="0"/>
                        </a:rPr>
                        <a:t>- Bluetooth v5.4</a:t>
                      </a:r>
                    </a:p>
                    <a:p>
                      <a:pPr marL="45720" indent="0" algn="l" defTabSz="685594" rtl="0" eaLnBrk="1" fontAlgn="ctr" latinLnBrk="0" hangingPunct="1">
                        <a:buFontTx/>
                        <a:buNone/>
                      </a:pPr>
                      <a:r>
                        <a:rPr lang="en-US" altLang="zh-TW" sz="1200" kern="1200" dirty="0">
                          <a:solidFill>
                            <a:schemeClr val="tx1"/>
                          </a:solidFill>
                          <a:latin typeface="Calibri "/>
                          <a:ea typeface="Tahoma" panose="020B0604030504040204" pitchFamily="34" charset="0"/>
                          <a:cs typeface="Tahoma" panose="020B0604030504040204" pitchFamily="34" charset="0"/>
                        </a:rPr>
                        <a:t>- Optional 4G LTE</a:t>
                      </a:r>
                      <a:r>
                        <a:rPr lang="en-US" altLang="zh-TW" sz="1200" b="0" kern="1200" dirty="0">
                          <a:solidFill>
                            <a:schemeClr val="tx1"/>
                          </a:solidFill>
                          <a:latin typeface="Calibri "/>
                          <a:ea typeface="Tahoma" panose="020B0604030504040204" pitchFamily="34" charset="0"/>
                          <a:cs typeface="Tahoma" panose="020B0604030504040204" pitchFamily="34" charset="0"/>
                        </a:rPr>
                        <a:t>,</a:t>
                      </a:r>
                      <a:r>
                        <a:rPr lang="en-US" altLang="zh-TW" sz="1200" b="1" kern="1200" dirty="0">
                          <a:solidFill>
                            <a:schemeClr val="tx1"/>
                          </a:solidFill>
                          <a:latin typeface="Calibri "/>
                          <a:ea typeface="Tahoma" panose="020B0604030504040204" pitchFamily="34" charset="0"/>
                          <a:cs typeface="Tahoma" panose="020B0604030504040204" pitchFamily="34" charset="0"/>
                        </a:rPr>
                        <a:t> 5G</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 Intel Wi-Fi 6 AX201, </a:t>
                      </a:r>
                      <a:r>
                        <a:rPr lang="en-US" sz="1200" b="0" kern="1200" dirty="0">
                          <a:solidFill>
                            <a:schemeClr val="tx1"/>
                          </a:solidFill>
                          <a:latin typeface="Calibri "/>
                          <a:ea typeface="Tahoma" panose="020B0604030504040204" pitchFamily="34" charset="0"/>
                          <a:cs typeface="Tahoma" panose="020B0604030504040204" pitchFamily="34" charset="0"/>
                        </a:rPr>
                        <a:t>Bluetooth v5.2</a:t>
                      </a:r>
                    </a:p>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 </a:t>
                      </a:r>
                      <a:r>
                        <a:rPr lang="en-US" altLang="zh-TW" sz="1200" b="0" kern="1200" dirty="0">
                          <a:solidFill>
                            <a:schemeClr val="tx1"/>
                          </a:solidFill>
                          <a:latin typeface="Calibri "/>
                          <a:ea typeface="Tahoma" panose="020B0604030504040204" pitchFamily="34" charset="0"/>
                          <a:cs typeface="Tahoma" panose="020B0604030504040204" pitchFamily="34" charset="0"/>
                        </a:rPr>
                        <a:t>Optional 4G LTE</a:t>
                      </a:r>
                      <a:endParaRPr lang="en-US" sz="1200" b="0" kern="1200" dirty="0">
                        <a:solidFill>
                          <a:schemeClr val="tx1"/>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09462457"/>
                  </a:ext>
                </a:extLst>
              </a:tr>
              <a:tr h="2637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Battery </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12.5 </a:t>
                      </a:r>
                      <a:r>
                        <a:rPr lang="en-US" altLang="zh-TW" sz="1200" b="0" kern="1200" dirty="0" err="1">
                          <a:solidFill>
                            <a:schemeClr val="tx1"/>
                          </a:solidFill>
                          <a:latin typeface="Calibri "/>
                          <a:ea typeface="Tahoma" panose="020B0604030504040204" pitchFamily="34" charset="0"/>
                          <a:cs typeface="Tahoma" panose="020B0604030504040204" pitchFamily="34" charset="0"/>
                        </a:rPr>
                        <a:t>hrs</a:t>
                      </a:r>
                      <a:r>
                        <a:rPr lang="en-US" altLang="zh-TW" sz="1200" b="0" kern="1200" dirty="0">
                          <a:solidFill>
                            <a:schemeClr val="tx1"/>
                          </a:solidFill>
                          <a:latin typeface="Calibri "/>
                          <a:ea typeface="Tahoma" panose="020B0604030504040204" pitchFamily="34" charset="0"/>
                          <a:cs typeface="Tahoma" panose="020B0604030504040204" pitchFamily="34" charset="0"/>
                        </a:rPr>
                        <a:t> (up to 21.5 </a:t>
                      </a:r>
                      <a:r>
                        <a:rPr lang="en-US" altLang="zh-TW" sz="1200" b="0" kern="1200" dirty="0" err="1">
                          <a:solidFill>
                            <a:schemeClr val="tx1"/>
                          </a:solidFill>
                          <a:latin typeface="Calibri "/>
                          <a:ea typeface="Tahoma" panose="020B0604030504040204" pitchFamily="34" charset="0"/>
                          <a:cs typeface="Tahoma" panose="020B0604030504040204" pitchFamily="34" charset="0"/>
                        </a:rPr>
                        <a:t>hrs</a:t>
                      </a:r>
                      <a:r>
                        <a:rPr lang="en-US" altLang="zh-TW" sz="1200" b="0" kern="1200" dirty="0">
                          <a:solidFill>
                            <a:schemeClr val="tx1"/>
                          </a:solidFill>
                          <a:latin typeface="Calibri "/>
                          <a:ea typeface="Tahoma" panose="020B0604030504040204" pitchFamily="34" charset="0"/>
                          <a:cs typeface="Tahoma" panose="020B0604030504040204" pitchFamily="34" charset="0"/>
                        </a:rPr>
                        <a: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12.5 </a:t>
                      </a:r>
                      <a:r>
                        <a:rPr lang="en-US" sz="1200" b="0" kern="1200" dirty="0" err="1">
                          <a:solidFill>
                            <a:schemeClr val="tx1"/>
                          </a:solidFill>
                          <a:latin typeface="Calibri "/>
                          <a:ea typeface="Tahoma" panose="020B0604030504040204" pitchFamily="34" charset="0"/>
                          <a:cs typeface="Tahoma" panose="020B0604030504040204" pitchFamily="34" charset="0"/>
                        </a:rPr>
                        <a:t>hrs</a:t>
                      </a:r>
                      <a:r>
                        <a:rPr lang="en-US" sz="1200" b="0" kern="1200" dirty="0">
                          <a:solidFill>
                            <a:schemeClr val="tx1"/>
                          </a:solidFill>
                          <a:latin typeface="Calibri "/>
                          <a:ea typeface="Tahoma" panose="020B0604030504040204" pitchFamily="34" charset="0"/>
                          <a:cs typeface="Tahoma" panose="020B0604030504040204" pitchFamily="34" charset="0"/>
                        </a:rPr>
                        <a:t> (up to 21.5 </a:t>
                      </a:r>
                      <a:r>
                        <a:rPr lang="en-US" sz="1200" b="0" kern="1200" dirty="0" err="1">
                          <a:solidFill>
                            <a:schemeClr val="tx1"/>
                          </a:solidFill>
                          <a:latin typeface="Calibri "/>
                          <a:ea typeface="Tahoma" panose="020B0604030504040204" pitchFamily="34" charset="0"/>
                          <a:cs typeface="Tahoma" panose="020B0604030504040204" pitchFamily="34" charset="0"/>
                        </a:rPr>
                        <a:t>hrs</a:t>
                      </a:r>
                      <a:r>
                        <a:rPr lang="en-US" sz="1200" b="0" kern="1200" dirty="0">
                          <a:solidFill>
                            <a:schemeClr val="tx1"/>
                          </a:solidFill>
                          <a:latin typeface="Calibri "/>
                          <a:ea typeface="Tahoma" panose="020B0604030504040204" pitchFamily="34" charset="0"/>
                          <a:cs typeface="Tahoma" panose="020B0604030504040204" pitchFamily="34" charset="0"/>
                        </a:rPr>
                        <a: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36962078"/>
                  </a:ext>
                </a:extLst>
              </a:tr>
            </a:tbl>
          </a:graphicData>
        </a:graphic>
      </p:graphicFrame>
    </p:spTree>
    <p:extLst>
      <p:ext uri="{BB962C8B-B14F-4D97-AF65-F5344CB8AC3E}">
        <p14:creationId xmlns:p14="http://schemas.microsoft.com/office/powerpoint/2010/main" val="2156032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Z14I </a:t>
            </a:r>
            <a:r>
              <a:rPr lang="en-US" dirty="0">
                <a:solidFill>
                  <a:schemeClr val="tx1"/>
                </a:solidFill>
              </a:rPr>
              <a:t>FEATURES HIGHLIGHT</a:t>
            </a:r>
          </a:p>
        </p:txBody>
      </p:sp>
      <p:sp>
        <p:nvSpPr>
          <p:cNvPr id="3" name="Content Placeholder 2"/>
          <p:cNvSpPr>
            <a:spLocks noGrp="1"/>
          </p:cNvSpPr>
          <p:nvPr>
            <p:ph sz="quarter" idx="11"/>
          </p:nvPr>
        </p:nvSpPr>
        <p:spPr>
          <a:xfrm>
            <a:off x="552371" y="1561495"/>
            <a:ext cx="8155689" cy="4176231"/>
          </a:xfrm>
        </p:spPr>
        <p:txBody>
          <a:bodyPr/>
          <a:lstStyle/>
          <a:p>
            <a:pPr marL="285750" indent="-285750" fontAlgn="auto">
              <a:spcBef>
                <a:spcPts val="400"/>
              </a:spcBef>
              <a:spcAft>
                <a:spcPts val="0"/>
              </a:spcAft>
              <a:buClr>
                <a:srgbClr val="00529C"/>
              </a:buClr>
              <a:buFont typeface="Arial" panose="020B0604020202020204" pitchFamily="34" charset="0"/>
              <a:buChar char="•"/>
              <a:defRPr/>
            </a:pPr>
            <a:r>
              <a:rPr lang="en-US" sz="2300" b="1" dirty="0">
                <a:solidFill>
                  <a:srgbClr val="00529C"/>
                </a:solidFill>
                <a:ea typeface="Arial Unicode MS" panose="020B0604020202020204" pitchFamily="34" charset="-120"/>
              </a:rPr>
              <a:t>Intel® Core™ Ultra 5 125U</a:t>
            </a:r>
            <a:r>
              <a:rPr lang="en-US" sz="2300" dirty="0">
                <a:ea typeface="Arial Unicode MS" panose="020B0604020202020204" pitchFamily="34" charset="-120"/>
                <a:cs typeface="Arial Unicode MS" panose="020B0604020202020204" pitchFamily="34" charset="-120"/>
              </a:rPr>
              <a:t> up to 4.3 GHz/ </a:t>
            </a:r>
            <a:r>
              <a:rPr lang="en-US" sz="2300" b="1" dirty="0">
                <a:solidFill>
                  <a:srgbClr val="00529C"/>
                </a:solidFill>
                <a:ea typeface="Arial Unicode MS" panose="020B0604020202020204" pitchFamily="34" charset="-120"/>
              </a:rPr>
              <a:t>Ultra 7 155U </a:t>
            </a:r>
            <a:r>
              <a:rPr lang="en-US" sz="2300" dirty="0">
                <a:ea typeface="Arial Unicode MS" panose="020B0604020202020204" pitchFamily="34" charset="-120"/>
                <a:cs typeface="Arial Unicode MS" panose="020B0604020202020204" pitchFamily="34" charset="-120"/>
              </a:rPr>
              <a:t>up to 4.8 GHz; with vPro Technology.</a:t>
            </a:r>
          </a:p>
          <a:p>
            <a:pPr marL="285750" indent="-285750" fontAlgn="auto">
              <a:spcBef>
                <a:spcPts val="400"/>
              </a:spcBef>
              <a:spcAft>
                <a:spcPts val="0"/>
              </a:spcAft>
              <a:buClr>
                <a:srgbClr val="00529C"/>
              </a:buClr>
              <a:buFont typeface="Arial" panose="020B0604020202020204" pitchFamily="34" charset="0"/>
              <a:buChar char="•"/>
              <a:defRPr/>
            </a:pPr>
            <a:r>
              <a:rPr lang="en-US" altLang="zh-TW" sz="2300" dirty="0">
                <a:ea typeface="Arial Unicode MS" panose="020B0604020202020204" pitchFamily="34" charset="-120"/>
              </a:rPr>
              <a:t>Embedded </a:t>
            </a:r>
            <a:r>
              <a:rPr lang="en-US" altLang="zh-TW" sz="2300" b="1" dirty="0">
                <a:solidFill>
                  <a:srgbClr val="00529C"/>
                </a:solidFill>
                <a:ea typeface="Arial Unicode MS" panose="020B0604020202020204" pitchFamily="34" charset="-120"/>
              </a:rPr>
              <a:t>Intel® AI Boost NPU</a:t>
            </a:r>
          </a:p>
          <a:p>
            <a:pPr marL="285750" indent="-285750">
              <a:spcBef>
                <a:spcPts val="400"/>
              </a:spcBef>
              <a:buClr>
                <a:srgbClr val="00529C"/>
              </a:buClr>
              <a:buFont typeface="Arial" panose="020B0604020202020204" pitchFamily="34" charset="0"/>
              <a:buChar char="•"/>
              <a:defRPr/>
            </a:pPr>
            <a:r>
              <a:rPr lang="en-US" sz="2300" dirty="0">
                <a:ea typeface="Arial Unicode MS" panose="020B0604020202020204" pitchFamily="34" charset="-120"/>
                <a:cs typeface="Arial Unicode MS" panose="020B0604020202020204" pitchFamily="34" charset="-120"/>
              </a:rPr>
              <a:t>14” </a:t>
            </a:r>
            <a:r>
              <a:rPr lang="en-US" sz="2300" b="1" dirty="0">
                <a:solidFill>
                  <a:srgbClr val="00529C"/>
                </a:solidFill>
                <a:ea typeface="Arial Unicode MS" panose="020B0604020202020204" pitchFamily="34" charset="-120"/>
                <a:cs typeface="Arial Unicode MS" panose="020B0604020202020204" pitchFamily="34" charset="-120"/>
              </a:rPr>
              <a:t>FHD</a:t>
            </a:r>
            <a:r>
              <a:rPr lang="en-US" sz="2300" dirty="0">
                <a:solidFill>
                  <a:srgbClr val="00529C"/>
                </a:solidFill>
                <a:ea typeface="Arial Unicode MS" panose="020B0604020202020204" pitchFamily="34" charset="-120"/>
                <a:cs typeface="Arial Unicode MS" panose="020B0604020202020204" pitchFamily="34" charset="-120"/>
              </a:rPr>
              <a:t> </a:t>
            </a:r>
            <a:r>
              <a:rPr lang="en-US" sz="2300" dirty="0">
                <a:ea typeface="Arial Unicode MS" panose="020B0604020202020204" pitchFamily="34" charset="-120"/>
                <a:cs typeface="Arial Unicode MS" panose="020B0604020202020204" pitchFamily="34" charset="-120"/>
              </a:rPr>
              <a:t>(1920 x1080) with </a:t>
            </a:r>
            <a:r>
              <a:rPr lang="en-US" sz="2300" b="1" dirty="0">
                <a:solidFill>
                  <a:srgbClr val="00529C"/>
                </a:solidFill>
                <a:ea typeface="Arial Unicode MS" panose="020B0604020202020204" pitchFamily="34" charset="-120"/>
              </a:rPr>
              <a:t>1,200 nits </a:t>
            </a:r>
            <a:r>
              <a:rPr lang="en-US" sz="2300" dirty="0" err="1">
                <a:ea typeface="Arial Unicode MS" panose="020B0604020202020204" pitchFamily="34" charset="-120"/>
                <a:cs typeface="Arial Unicode MS" panose="020B0604020202020204" pitchFamily="34" charset="-120"/>
              </a:rPr>
              <a:t>DynaVue</a:t>
            </a:r>
            <a:r>
              <a:rPr lang="en-US" sz="2300" dirty="0">
                <a:ea typeface="Arial Unicode MS" panose="020B0604020202020204" pitchFamily="34" charset="-120"/>
                <a:cs typeface="Arial Unicode MS" panose="020B0604020202020204" pitchFamily="34" charset="-120"/>
              </a:rPr>
              <a:t>® sunlight readable display and capacitive multi-touch function</a:t>
            </a:r>
          </a:p>
          <a:p>
            <a:pPr marL="285750" indent="-285750">
              <a:spcBef>
                <a:spcPts val="400"/>
              </a:spcBef>
              <a:buClr>
                <a:srgbClr val="00529C"/>
              </a:buClr>
              <a:buFont typeface="Arial" panose="020B0604020202020204" pitchFamily="34" charset="0"/>
              <a:buChar char="•"/>
              <a:defRPr/>
            </a:pPr>
            <a:r>
              <a:rPr lang="en-US" sz="2300" b="1" dirty="0">
                <a:solidFill>
                  <a:srgbClr val="00529C"/>
                </a:solidFill>
                <a:ea typeface="Arial Unicode MS" panose="020B0604020202020204" pitchFamily="34" charset="-120"/>
              </a:rPr>
              <a:t>Dual removable</a:t>
            </a:r>
            <a:r>
              <a:rPr lang="en-US" sz="2300" dirty="0">
                <a:ea typeface="Arial Unicode MS" panose="020B0604020202020204" pitchFamily="34" charset="-120"/>
              </a:rPr>
              <a:t> quick-release storage drives</a:t>
            </a:r>
          </a:p>
          <a:p>
            <a:pPr marL="285750" indent="-285750">
              <a:spcBef>
                <a:spcPts val="400"/>
              </a:spcBef>
              <a:buClr>
                <a:srgbClr val="00529C"/>
              </a:buClr>
              <a:buFont typeface="Arial" panose="020B0604020202020204" pitchFamily="34" charset="0"/>
              <a:buChar char="•"/>
              <a:defRPr/>
            </a:pPr>
            <a:r>
              <a:rPr lang="en-US" sz="2300" b="1" dirty="0">
                <a:solidFill>
                  <a:srgbClr val="00529C"/>
                </a:solidFill>
                <a:ea typeface="Arial Unicode MS" panose="020B0604020202020204" pitchFamily="34" charset="-120"/>
                <a:cs typeface="Arial Unicode MS" panose="020B0604020202020204" pitchFamily="34" charset="-120"/>
              </a:rPr>
              <a:t>COOLFINITY</a:t>
            </a:r>
            <a:r>
              <a:rPr lang="en-US" sz="2300" b="1" dirty="0">
                <a:solidFill>
                  <a:srgbClr val="00529C"/>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sz="2300" b="1" dirty="0">
                <a:solidFill>
                  <a:srgbClr val="00529C"/>
                </a:solidFill>
                <a:ea typeface="Arial Unicode MS" panose="020B0604020202020204" pitchFamily="34" charset="-120"/>
                <a:cs typeface="Arial Unicode MS" panose="020B0604020202020204" pitchFamily="34" charset="-120"/>
              </a:rPr>
              <a:t> </a:t>
            </a:r>
            <a:r>
              <a:rPr lang="en-US" sz="2300" dirty="0" err="1">
                <a:ea typeface="Arial Unicode MS" panose="020B0604020202020204" pitchFamily="34" charset="-120"/>
                <a:cs typeface="Arial Unicode MS" panose="020B0604020202020204" pitchFamily="34" charset="-120"/>
              </a:rPr>
              <a:t>fanless</a:t>
            </a:r>
            <a:r>
              <a:rPr lang="en-US" sz="2300" dirty="0">
                <a:ea typeface="Arial Unicode MS" panose="020B0604020202020204" pitchFamily="34" charset="-120"/>
                <a:cs typeface="Arial Unicode MS" panose="020B0604020202020204" pitchFamily="34" charset="-120"/>
              </a:rPr>
              <a:t> design with hot-swappable batteries</a:t>
            </a:r>
          </a:p>
          <a:p>
            <a:pPr marL="285750" indent="-285750">
              <a:spcBef>
                <a:spcPts val="400"/>
              </a:spcBef>
              <a:buClr>
                <a:srgbClr val="00529C"/>
              </a:buClr>
              <a:buFont typeface="Arial" panose="020B0604020202020204" pitchFamily="34" charset="0"/>
              <a:buChar char="•"/>
              <a:defRPr/>
            </a:pPr>
            <a:r>
              <a:rPr lang="en-US" sz="2300" b="1" dirty="0">
                <a:solidFill>
                  <a:srgbClr val="00529C"/>
                </a:solidFill>
                <a:ea typeface="Arial Unicode MS" panose="020B0604020202020204" pitchFamily="34" charset="-120"/>
              </a:rPr>
              <a:t>Windows 11 Secured-Core PC </a:t>
            </a:r>
            <a:r>
              <a:rPr lang="en-US" sz="2300" dirty="0">
                <a:ea typeface="Arial Unicode MS" panose="020B0604020202020204" pitchFamily="34" charset="-120"/>
              </a:rPr>
              <a:t>ready</a:t>
            </a:r>
          </a:p>
          <a:p>
            <a:pPr marL="285750" indent="-285750">
              <a:spcBef>
                <a:spcPts val="400"/>
              </a:spcBef>
              <a:buClr>
                <a:srgbClr val="00529C"/>
              </a:buClr>
              <a:buFont typeface="Arial" panose="020B0604020202020204" pitchFamily="34" charset="0"/>
              <a:buChar char="•"/>
              <a:defRPr/>
            </a:pPr>
            <a:r>
              <a:rPr lang="en-US" altLang="zh-TW" sz="2300" dirty="0">
                <a:ea typeface="Arial Unicode MS" panose="020B0604020202020204" pitchFamily="34" charset="-120"/>
                <a:cs typeface="Arial Unicode MS" panose="020B0604020202020204" pitchFamily="34" charset="-120"/>
              </a:rPr>
              <a:t>Optional </a:t>
            </a:r>
            <a:r>
              <a:rPr lang="en-US" altLang="zh-TW" sz="2300" b="1" dirty="0">
                <a:solidFill>
                  <a:srgbClr val="00529C"/>
                </a:solidFill>
                <a:ea typeface="Arial Unicode MS" panose="020B0604020202020204" pitchFamily="34" charset="-120"/>
              </a:rPr>
              <a:t>NVIDIA® RTX A500 Graphics / AI Accelerator</a:t>
            </a:r>
          </a:p>
          <a:p>
            <a:pPr marL="285750" indent="-285750">
              <a:spcBef>
                <a:spcPts val="400"/>
              </a:spcBef>
              <a:buClr>
                <a:srgbClr val="00529C"/>
              </a:buClr>
              <a:buFont typeface="Arial" panose="020B0604020202020204" pitchFamily="34" charset="0"/>
              <a:buChar char="•"/>
              <a:defRPr/>
            </a:pPr>
            <a:r>
              <a:rPr lang="en-US" sz="2300" dirty="0">
                <a:ea typeface="Arial Unicode MS" panose="020B0604020202020204" pitchFamily="34" charset="-120"/>
                <a:cs typeface="Arial Unicode MS" panose="020B0604020202020204" pitchFamily="34" charset="-120"/>
              </a:rPr>
              <a:t>MIL-STD-810H, 6ft drop &amp; IP66 certified, optional </a:t>
            </a:r>
            <a:r>
              <a:rPr lang="it-IT" sz="2300" dirty="0">
                <a:ea typeface="Arial Unicode MS" panose="020B0604020202020204" pitchFamily="34" charset="-120"/>
                <a:cs typeface="Arial Unicode MS" panose="020B0604020202020204" pitchFamily="34" charset="-120"/>
              </a:rPr>
              <a:t>ANSI/UL C1D2</a:t>
            </a:r>
            <a:endParaRPr lang="en-US" sz="2300" dirty="0"/>
          </a:p>
        </p:txBody>
      </p:sp>
      <p:sp>
        <p:nvSpPr>
          <p:cNvPr id="16" name="Rectangle 15"/>
          <p:cNvSpPr/>
          <p:nvPr/>
        </p:nvSpPr>
        <p:spPr>
          <a:xfrm>
            <a:off x="997571" y="989995"/>
            <a:ext cx="5494196"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The Most versatile FULLY-RUGGED LAPTOP</a:t>
            </a:r>
          </a:p>
        </p:txBody>
      </p:sp>
      <p:grpSp>
        <p:nvGrpSpPr>
          <p:cNvPr id="22" name="Group 21">
            <a:extLst>
              <a:ext uri="{FF2B5EF4-FFF2-40B4-BE49-F238E27FC236}">
                <a16:creationId xmlns:a16="http://schemas.microsoft.com/office/drawing/2014/main" id="{47D76076-3E17-E9DB-9841-68873E3C3BD2}"/>
              </a:ext>
            </a:extLst>
          </p:cNvPr>
          <p:cNvGrpSpPr/>
          <p:nvPr/>
        </p:nvGrpSpPr>
        <p:grpSpPr>
          <a:xfrm>
            <a:off x="2062712" y="5475757"/>
            <a:ext cx="6188148" cy="1169453"/>
            <a:chOff x="241546" y="5253849"/>
            <a:chExt cx="7421265" cy="1324504"/>
          </a:xfrm>
        </p:grpSpPr>
        <p:grpSp>
          <p:nvGrpSpPr>
            <p:cNvPr id="4" name="Group 3">
              <a:extLst>
                <a:ext uri="{FF2B5EF4-FFF2-40B4-BE49-F238E27FC236}">
                  <a16:creationId xmlns:a16="http://schemas.microsoft.com/office/drawing/2014/main" id="{D6519F3A-4707-8DEA-E9B1-1B11934D8A75}"/>
                </a:ext>
              </a:extLst>
            </p:cNvPr>
            <p:cNvGrpSpPr/>
            <p:nvPr/>
          </p:nvGrpSpPr>
          <p:grpSpPr>
            <a:xfrm>
              <a:off x="241546" y="5253849"/>
              <a:ext cx="7421265" cy="1324504"/>
              <a:chOff x="1083374" y="4762108"/>
              <a:chExt cx="6855475" cy="1223525"/>
            </a:xfrm>
          </p:grpSpPr>
          <p:grpSp>
            <p:nvGrpSpPr>
              <p:cNvPr id="5" name="Group 4">
                <a:extLst>
                  <a:ext uri="{FF2B5EF4-FFF2-40B4-BE49-F238E27FC236}">
                    <a16:creationId xmlns:a16="http://schemas.microsoft.com/office/drawing/2014/main" id="{2C45CEB1-88C2-417F-3119-DF302ABF72D7}"/>
                  </a:ext>
                </a:extLst>
              </p:cNvPr>
              <p:cNvGrpSpPr/>
              <p:nvPr/>
            </p:nvGrpSpPr>
            <p:grpSpPr>
              <a:xfrm>
                <a:off x="1083374" y="4762108"/>
                <a:ext cx="6855475" cy="1223525"/>
                <a:chOff x="1083374" y="4762108"/>
                <a:chExt cx="7893535" cy="1408792"/>
              </a:xfrm>
            </p:grpSpPr>
            <p:pic>
              <p:nvPicPr>
                <p:cNvPr id="7" name="Picture 9">
                  <a:extLst>
                    <a:ext uri="{FF2B5EF4-FFF2-40B4-BE49-F238E27FC236}">
                      <a16:creationId xmlns:a16="http://schemas.microsoft.com/office/drawing/2014/main" id="{B3D929AF-21EF-8469-9CC8-256CB8C5963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39436" y="4884662"/>
                  <a:ext cx="1492241" cy="11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7E8461B1-06F8-00C4-5C8A-57EBE33B21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044998" y="4777112"/>
                  <a:ext cx="1206540" cy="126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a:extLst>
                    <a:ext uri="{FF2B5EF4-FFF2-40B4-BE49-F238E27FC236}">
                      <a16:creationId xmlns:a16="http://schemas.microsoft.com/office/drawing/2014/main" id="{06524230-8998-CA30-58CC-4A1E99B541D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64385" y="4762108"/>
                  <a:ext cx="1464931" cy="140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3">
                  <a:extLst>
                    <a:ext uri="{FF2B5EF4-FFF2-40B4-BE49-F238E27FC236}">
                      <a16:creationId xmlns:a16="http://schemas.microsoft.com/office/drawing/2014/main" id="{0631B0CA-9AA2-B4F8-1809-C77E765D21D4}"/>
                    </a:ext>
                  </a:extLst>
                </p:cNvPr>
                <p:cNvPicPr>
                  <a:picLocks noChangeAspect="1" noChangeArrowheads="1"/>
                </p:cNvPicPr>
                <p:nvPr/>
              </p:nvPicPr>
              <p:blipFill>
                <a:blip r:embed="rId7">
                  <a:clrChange>
                    <a:clrFrom>
                      <a:srgbClr val="5A5A5D"/>
                    </a:clrFrom>
                    <a:clrTo>
                      <a:srgbClr val="5A5A5D">
                        <a:alpha val="0"/>
                      </a:srgbClr>
                    </a:clrTo>
                  </a:clrChange>
                  <a:extLst>
                    <a:ext uri="{28A0092B-C50C-407E-A947-70E740481C1C}">
                      <a14:useLocalDpi xmlns:a14="http://schemas.microsoft.com/office/drawing/2010/main"/>
                    </a:ext>
                  </a:extLst>
                </a:blip>
                <a:srcRect/>
                <a:stretch>
                  <a:fillRect/>
                </a:stretch>
              </p:blipFill>
              <p:spPr bwMode="auto">
                <a:xfrm>
                  <a:off x="7195544" y="4852987"/>
                  <a:ext cx="1781365" cy="116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C:\Users\iwi_lin\Desktop\Products\- Feature Icons\MIL-STD-810H-400px.png">
                  <a:extLst>
                    <a:ext uri="{FF2B5EF4-FFF2-40B4-BE49-F238E27FC236}">
                      <a16:creationId xmlns:a16="http://schemas.microsoft.com/office/drawing/2014/main" id="{4D1DADAB-5195-791A-41F1-FC6E0F6DE2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3374" y="4914396"/>
                  <a:ext cx="961624" cy="961624"/>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Logo, company name&#10;&#10;Description automatically generated">
                <a:extLst>
                  <a:ext uri="{FF2B5EF4-FFF2-40B4-BE49-F238E27FC236}">
                    <a16:creationId xmlns:a16="http://schemas.microsoft.com/office/drawing/2014/main" id="{B3CB1A44-88E7-C35E-E9F1-468004FB6BF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630974" y="4952066"/>
                <a:ext cx="884547" cy="805432"/>
              </a:xfrm>
              <a:prstGeom prst="rect">
                <a:avLst/>
              </a:prstGeom>
            </p:spPr>
          </p:pic>
        </p:grpSp>
        <p:pic>
          <p:nvPicPr>
            <p:cNvPr id="21" name="Picture 6">
              <a:extLst>
                <a:ext uri="{FF2B5EF4-FFF2-40B4-BE49-F238E27FC236}">
                  <a16:creationId xmlns:a16="http://schemas.microsoft.com/office/drawing/2014/main" id="{D4456F69-0661-12B1-9886-D214B0832E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8908" b="8908"/>
            <a:stretch/>
          </p:blipFill>
          <p:spPr bwMode="auto">
            <a:xfrm>
              <a:off x="2173176" y="5460611"/>
              <a:ext cx="1050839" cy="86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2" descr="Microsoft Copilot and AI | Stoneridge Software">
            <a:extLst>
              <a:ext uri="{FF2B5EF4-FFF2-40B4-BE49-F238E27FC236}">
                <a16:creationId xmlns:a16="http://schemas.microsoft.com/office/drawing/2014/main" id="{FF9099D8-29E1-2090-1C3C-B0D32BEA3C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92639" y="855481"/>
            <a:ext cx="1697625" cy="5290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Description automatically generated">
            <a:extLst>
              <a:ext uri="{FF2B5EF4-FFF2-40B4-BE49-F238E27FC236}">
                <a16:creationId xmlns:a16="http://schemas.microsoft.com/office/drawing/2014/main" id="{F2E0F9A5-1698-354F-87F0-E422AB9CFF29}"/>
              </a:ext>
            </a:extLst>
          </p:cNvPr>
          <p:cNvPicPr>
            <a:picLocks noChangeAspect="1"/>
          </p:cNvPicPr>
          <p:nvPr/>
        </p:nvPicPr>
        <p:blipFill rotWithShape="1">
          <a:blip r:embed="rId12">
            <a:extLst>
              <a:ext uri="{28A0092B-C50C-407E-A947-70E740481C1C}">
                <a14:useLocalDpi xmlns:a14="http://schemas.microsoft.com/office/drawing/2010/main" val="0"/>
              </a:ext>
            </a:extLst>
          </a:blip>
          <a:srcRect l="8161" t="16380" r="6160" b="19753"/>
          <a:stretch/>
        </p:blipFill>
        <p:spPr>
          <a:xfrm>
            <a:off x="9561251" y="79898"/>
            <a:ext cx="2574524" cy="775583"/>
          </a:xfrm>
          <a:prstGeom prst="rect">
            <a:avLst/>
          </a:prstGeom>
        </p:spPr>
      </p:pic>
      <p:pic>
        <p:nvPicPr>
          <p:cNvPr id="15" name="Picture 14" descr="A computer with a blue flower on the screen&#10;&#10;Description automatically generated">
            <a:extLst>
              <a:ext uri="{FF2B5EF4-FFF2-40B4-BE49-F238E27FC236}">
                <a16:creationId xmlns:a16="http://schemas.microsoft.com/office/drawing/2014/main" id="{77B0DC0C-8614-1750-8FEB-3252FA9FDA3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r="28518"/>
          <a:stretch/>
        </p:blipFill>
        <p:spPr>
          <a:xfrm>
            <a:off x="8870947" y="1728523"/>
            <a:ext cx="3321053" cy="3928797"/>
          </a:xfrm>
          <a:prstGeom prst="rect">
            <a:avLst/>
          </a:prstGeom>
        </p:spPr>
      </p:pic>
    </p:spTree>
    <p:extLst>
      <p:ext uri="{BB962C8B-B14F-4D97-AF65-F5344CB8AC3E}">
        <p14:creationId xmlns:p14="http://schemas.microsoft.com/office/powerpoint/2010/main" val="1407523416"/>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3">
            <a:extLst>
              <a:ext uri="{FF2B5EF4-FFF2-40B4-BE49-F238E27FC236}">
                <a16:creationId xmlns:a16="http://schemas.microsoft.com/office/drawing/2014/main" id="{B32A5624-4103-4A71-BF8F-A5893F328B8D}"/>
              </a:ext>
            </a:extLst>
          </p:cNvPr>
          <p:cNvGraphicFramePr>
            <a:graphicFrameLocks noGrp="1"/>
          </p:cNvGraphicFramePr>
          <p:nvPr>
            <p:extLst>
              <p:ext uri="{D42A27DB-BD31-4B8C-83A1-F6EECF244321}">
                <p14:modId xmlns:p14="http://schemas.microsoft.com/office/powerpoint/2010/main" val="2757920548"/>
              </p:ext>
            </p:extLst>
          </p:nvPr>
        </p:nvGraphicFramePr>
        <p:xfrm>
          <a:off x="0" y="9427"/>
          <a:ext cx="12192000" cy="6848573"/>
        </p:xfrm>
        <a:graphic>
          <a:graphicData uri="http://schemas.openxmlformats.org/drawingml/2006/table">
            <a:tbl>
              <a:tblPr/>
              <a:tblGrid>
                <a:gridCol w="914400">
                  <a:extLst>
                    <a:ext uri="{9D8B030D-6E8A-4147-A177-3AD203B41FA5}">
                      <a16:colId xmlns:a16="http://schemas.microsoft.com/office/drawing/2014/main" val="20000"/>
                    </a:ext>
                  </a:extLst>
                </a:gridCol>
                <a:gridCol w="2622227">
                  <a:extLst>
                    <a:ext uri="{9D8B030D-6E8A-4147-A177-3AD203B41FA5}">
                      <a16:colId xmlns:a16="http://schemas.microsoft.com/office/drawing/2014/main" val="20001"/>
                    </a:ext>
                  </a:extLst>
                </a:gridCol>
                <a:gridCol w="2642231">
                  <a:extLst>
                    <a:ext uri="{9D8B030D-6E8A-4147-A177-3AD203B41FA5}">
                      <a16:colId xmlns:a16="http://schemas.microsoft.com/office/drawing/2014/main" val="20002"/>
                    </a:ext>
                  </a:extLst>
                </a:gridCol>
                <a:gridCol w="2979034">
                  <a:extLst>
                    <a:ext uri="{9D8B030D-6E8A-4147-A177-3AD203B41FA5}">
                      <a16:colId xmlns:a16="http://schemas.microsoft.com/office/drawing/2014/main" val="20004"/>
                    </a:ext>
                  </a:extLst>
                </a:gridCol>
                <a:gridCol w="3034108">
                  <a:extLst>
                    <a:ext uri="{9D8B030D-6E8A-4147-A177-3AD203B41FA5}">
                      <a16:colId xmlns:a16="http://schemas.microsoft.com/office/drawing/2014/main" val="1510333940"/>
                    </a:ext>
                  </a:extLst>
                </a:gridCol>
              </a:tblGrid>
              <a:tr h="336947">
                <a:tc>
                  <a:txBody>
                    <a:bodyPr/>
                    <a:lstStyle/>
                    <a:p>
                      <a:pPr algn="ctr" fontAlgn="ctr"/>
                      <a:endParaRPr lang="en-US" sz="900" b="1" i="0" u="none" strike="noStrike" dirty="0">
                        <a:solidFill>
                          <a:schemeClr val="bg1"/>
                        </a:solidFill>
                        <a:effectLst/>
                        <a:latin typeface="Calibri "/>
                      </a:endParaRPr>
                    </a:p>
                  </a:txBody>
                  <a:tcPr marL="633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950" b="1" i="0" u="none" strike="noStrike" kern="1200" dirty="0">
                          <a:solidFill>
                            <a:schemeClr val="bg1"/>
                          </a:solidFill>
                          <a:effectLst/>
                          <a:latin typeface="Calibri "/>
                          <a:ea typeface="+mn-ea"/>
                          <a:cs typeface="+mn-cs"/>
                        </a:rPr>
                        <a:t>DURABOOK Z14I</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950" b="1" i="0" u="none" strike="noStrike" kern="1200" dirty="0">
                          <a:solidFill>
                            <a:schemeClr val="bg1"/>
                          </a:solidFill>
                          <a:effectLst/>
                          <a:latin typeface="Calibri "/>
                          <a:ea typeface="+mn-ea"/>
                          <a:cs typeface="+mn-cs"/>
                        </a:rPr>
                        <a:t>Market Solution G (B360)</a:t>
                      </a:r>
                    </a:p>
                  </a:txBody>
                  <a:tcPr marL="6330" marR="6330"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950" b="1" i="0" u="none" strike="noStrike" kern="1200" dirty="0">
                          <a:solidFill>
                            <a:schemeClr val="bg1"/>
                          </a:solidFill>
                          <a:effectLst/>
                          <a:latin typeface="Calibri "/>
                          <a:ea typeface="+mn-ea"/>
                          <a:cs typeface="+mn-cs"/>
                        </a:rPr>
                        <a:t>Market Solution D (7424)</a:t>
                      </a:r>
                    </a:p>
                  </a:txBody>
                  <a:tcPr marL="6330" marR="6330"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lumMod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950" b="1" i="0" u="none" strike="noStrike" kern="1200" dirty="0">
                          <a:solidFill>
                            <a:schemeClr val="bg1"/>
                          </a:solidFill>
                          <a:effectLst/>
                          <a:latin typeface="Calibri "/>
                          <a:ea typeface="+mn-ea"/>
                          <a:cs typeface="+mn-cs"/>
                        </a:rPr>
                        <a:t>Market Solution D (7330)</a:t>
                      </a:r>
                    </a:p>
                  </a:txBody>
                  <a:tcPr marL="6330" marR="6330"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10000"/>
                  </a:ext>
                </a:extLst>
              </a:tr>
              <a:tr h="247243">
                <a:tc>
                  <a:txBody>
                    <a:bodyPr/>
                    <a:lstStyle/>
                    <a:p>
                      <a:pPr algn="ctr" fontAlgn="ctr"/>
                      <a:r>
                        <a:rPr lang="en-US" sz="1200" b="1" i="0" u="none" strike="noStrike" dirty="0">
                          <a:solidFill>
                            <a:schemeClr val="bg1"/>
                          </a:solidFill>
                          <a:effectLst/>
                          <a:latin typeface="Calibri "/>
                        </a:rPr>
                        <a:t>Drop</a:t>
                      </a:r>
                      <a:r>
                        <a:rPr lang="en-US" sz="1200" b="1" i="0" u="none" strike="noStrike" baseline="0" dirty="0">
                          <a:solidFill>
                            <a:schemeClr val="bg1"/>
                          </a:solidFill>
                          <a:effectLst/>
                          <a:latin typeface="Calibri "/>
                        </a:rPr>
                        <a:t> </a:t>
                      </a:r>
                      <a:endParaRPr lang="en-US" sz="1200" b="1" i="0" u="none" strike="noStrike" dirty="0">
                        <a:solidFill>
                          <a:schemeClr val="bg1"/>
                        </a:solidFill>
                        <a:effectLst/>
                        <a:latin typeface="Calibri "/>
                      </a:endParaRP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dirty="0">
                          <a:solidFill>
                            <a:srgbClr val="141212"/>
                          </a:solidFill>
                          <a:latin typeface="Calibri "/>
                        </a:rPr>
                        <a:t>MIL-STD-810H</a:t>
                      </a:r>
                      <a:r>
                        <a:rPr lang="en-US" altLang="zh-TW" sz="950" b="0" dirty="0">
                          <a:solidFill>
                            <a:schemeClr val="tx1"/>
                          </a:solidFill>
                          <a:latin typeface="Calibri "/>
                        </a:rPr>
                        <a:t>, 6</a:t>
                      </a:r>
                      <a:r>
                        <a:rPr lang="en-US" altLang="zh-TW" sz="950" b="0" kern="1200" dirty="0">
                          <a:solidFill>
                            <a:schemeClr val="tx1"/>
                          </a:solidFill>
                          <a:latin typeface="Calibri "/>
                          <a:ea typeface="+mn-ea"/>
                          <a:cs typeface="+mn-cs"/>
                        </a:rPr>
                        <a:t>' drop</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dirty="0">
                          <a:solidFill>
                            <a:srgbClr val="141212"/>
                          </a:solidFill>
                          <a:latin typeface="Calibri "/>
                        </a:rPr>
                        <a:t>MIL-STD-810H,</a:t>
                      </a:r>
                      <a:r>
                        <a:rPr lang="en-US" altLang="zh-TW" sz="950" baseline="0" dirty="0">
                          <a:solidFill>
                            <a:srgbClr val="141212"/>
                          </a:solidFill>
                          <a:latin typeface="Calibri "/>
                        </a:rPr>
                        <a:t> 6</a:t>
                      </a:r>
                      <a:r>
                        <a:rPr lang="en-US" altLang="zh-TW" sz="950" dirty="0">
                          <a:solidFill>
                            <a:srgbClr val="141212"/>
                          </a:solidFill>
                          <a:latin typeface="Calibri "/>
                        </a:rPr>
                        <a:t>' drop </a:t>
                      </a:r>
                      <a:endParaRPr lang="en-US" altLang="zh-TW" sz="950" b="0" i="0" u="none" strike="noStrike" dirty="0">
                        <a:solidFill>
                          <a:schemeClr val="tx1"/>
                        </a:solidFill>
                        <a:effectLst/>
                        <a:latin typeface="Calibri "/>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dirty="0">
                          <a:solidFill>
                            <a:schemeClr val="tx1"/>
                          </a:solidFill>
                          <a:latin typeface="Calibri "/>
                        </a:rPr>
                        <a:t>MIL-STD-810G, </a:t>
                      </a:r>
                      <a:r>
                        <a:rPr lang="en-US" altLang="zh-TW" sz="950" b="0" baseline="0" dirty="0">
                          <a:solidFill>
                            <a:schemeClr val="tx1"/>
                          </a:solidFill>
                          <a:latin typeface="Calibri "/>
                        </a:rPr>
                        <a:t>3</a:t>
                      </a:r>
                      <a:r>
                        <a:rPr lang="en-US" altLang="zh-TW" sz="950" b="0" dirty="0">
                          <a:solidFill>
                            <a:schemeClr val="tx1"/>
                          </a:solidFill>
                          <a:latin typeface="Calibri "/>
                        </a:rPr>
                        <a:t>' drop </a:t>
                      </a:r>
                      <a:endParaRPr lang="en-US" altLang="zh-TW" sz="950" b="0" i="0" u="none" strike="noStrike" dirty="0">
                        <a:solidFill>
                          <a:schemeClr val="tx1"/>
                        </a:solidFill>
                        <a:effectLst/>
                        <a:latin typeface="Calibri "/>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dirty="0">
                          <a:solidFill>
                            <a:schemeClr val="tx1"/>
                          </a:solidFill>
                          <a:latin typeface="Calibri "/>
                        </a:rPr>
                        <a:t>MIL-STD-810H, </a:t>
                      </a:r>
                      <a:r>
                        <a:rPr lang="en-US" altLang="zh-TW" sz="950" b="0" baseline="0" dirty="0">
                          <a:solidFill>
                            <a:schemeClr val="tx1"/>
                          </a:solidFill>
                          <a:latin typeface="Calibri "/>
                        </a:rPr>
                        <a:t>6</a:t>
                      </a:r>
                      <a:r>
                        <a:rPr lang="en-US" altLang="zh-TW" sz="950" b="0" dirty="0">
                          <a:solidFill>
                            <a:schemeClr val="tx1"/>
                          </a:solidFill>
                          <a:latin typeface="Calibri "/>
                        </a:rPr>
                        <a:t>' drop </a:t>
                      </a:r>
                      <a:endParaRPr lang="en-US" altLang="zh-TW" sz="950" b="0" i="0" u="none" strike="noStrike" dirty="0">
                        <a:solidFill>
                          <a:schemeClr val="tx1"/>
                        </a:solidFill>
                        <a:effectLst/>
                        <a:latin typeface="Calibri "/>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7513941"/>
                  </a:ext>
                </a:extLst>
              </a:tr>
              <a:tr h="247243">
                <a:tc>
                  <a:txBody>
                    <a:bodyPr/>
                    <a:lstStyle/>
                    <a:p>
                      <a:pPr algn="ctr" fontAlgn="ctr"/>
                      <a:r>
                        <a:rPr lang="en-US" sz="1200" b="1" i="0" u="none" strike="noStrike" dirty="0">
                          <a:solidFill>
                            <a:schemeClr val="bg1"/>
                          </a:solidFill>
                          <a:effectLst/>
                          <a:latin typeface="Calibri "/>
                        </a:rPr>
                        <a:t>IP rating</a:t>
                      </a: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fontAlgn="ctr"/>
                      <a:r>
                        <a:rPr lang="en-US" sz="950" b="0" i="0" u="none" strike="noStrike" dirty="0">
                          <a:solidFill>
                            <a:schemeClr val="tx1"/>
                          </a:solidFill>
                          <a:effectLst/>
                          <a:latin typeface="Calibri "/>
                        </a:rPr>
                        <a:t>IP 66</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sz="950" b="0" i="0" u="none" strike="noStrike" dirty="0">
                          <a:solidFill>
                            <a:schemeClr val="tx1"/>
                          </a:solidFill>
                          <a:effectLst/>
                          <a:latin typeface="Calibri "/>
                        </a:rPr>
                        <a:t>IP 66</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50" b="0" i="0" u="none" strike="noStrike" kern="1200" dirty="0">
                          <a:solidFill>
                            <a:schemeClr val="tx1"/>
                          </a:solidFill>
                          <a:effectLst/>
                          <a:latin typeface="Calibri "/>
                          <a:ea typeface="+mn-ea"/>
                          <a:cs typeface="+mn-cs"/>
                        </a:rPr>
                        <a:t>IP 65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50" b="0" i="0" u="none" strike="noStrike" kern="1200" dirty="0">
                          <a:solidFill>
                            <a:schemeClr val="tx1"/>
                          </a:solidFill>
                          <a:effectLst/>
                          <a:latin typeface="Calibri "/>
                          <a:ea typeface="+mn-ea"/>
                          <a:cs typeface="+mn-cs"/>
                        </a:rPr>
                        <a:t>IP 65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363415"/>
                  </a:ext>
                </a:extLst>
              </a:tr>
              <a:tr h="436081">
                <a:tc>
                  <a:txBody>
                    <a:bodyPr/>
                    <a:lstStyle/>
                    <a:p>
                      <a:pPr algn="ctr" fontAlgn="ctr"/>
                      <a:r>
                        <a:rPr lang="en-US" sz="1200" b="1" i="0" u="none" strike="noStrike" dirty="0">
                          <a:solidFill>
                            <a:schemeClr val="bg1"/>
                          </a:solidFill>
                          <a:effectLst/>
                          <a:latin typeface="Calibri "/>
                        </a:rPr>
                        <a:t>Display</a:t>
                      </a: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buFontTx/>
                        <a:buNone/>
                      </a:pPr>
                      <a:r>
                        <a:rPr lang="en-US" altLang="zh-TW" sz="950" dirty="0">
                          <a:solidFill>
                            <a:srgbClr val="292929"/>
                          </a:solidFill>
                          <a:latin typeface="Calibri "/>
                          <a:ea typeface="Tahoma" panose="020B0604030504040204" pitchFamily="34" charset="0"/>
                          <a:cs typeface="Tahoma" panose="020B0604030504040204" pitchFamily="34" charset="0"/>
                        </a:rPr>
                        <a:t>14” </a:t>
                      </a:r>
                      <a:r>
                        <a:rPr lang="en-US" altLang="zh-TW" sz="950" b="0" dirty="0">
                          <a:solidFill>
                            <a:schemeClr val="tx1"/>
                          </a:solidFill>
                          <a:latin typeface="Calibri "/>
                          <a:ea typeface="Tahoma" panose="020B0604030504040204" pitchFamily="34" charset="0"/>
                          <a:cs typeface="Tahoma" panose="020B0604030504040204" pitchFamily="34" charset="0"/>
                        </a:rPr>
                        <a:t>FHD </a:t>
                      </a:r>
                      <a:r>
                        <a:rPr lang="en-US" altLang="zh-TW" sz="950" dirty="0">
                          <a:solidFill>
                            <a:srgbClr val="292929"/>
                          </a:solidFill>
                          <a:latin typeface="Calibri "/>
                          <a:ea typeface="Tahoma" panose="020B0604030504040204" pitchFamily="34" charset="0"/>
                          <a:cs typeface="Tahoma" panose="020B0604030504040204" pitchFamily="34" charset="0"/>
                        </a:rPr>
                        <a:t>(1920 x1080)</a:t>
                      </a:r>
                      <a:r>
                        <a:rPr lang="en-US" altLang="zh-TW" sz="950" kern="1200" dirty="0">
                          <a:solidFill>
                            <a:srgbClr val="292929"/>
                          </a:solidFill>
                          <a:latin typeface="Calibri "/>
                          <a:ea typeface="Tahoma" panose="020B0604030504040204" pitchFamily="34" charset="0"/>
                          <a:cs typeface="Tahoma" panose="020B0604030504040204" pitchFamily="34" charset="0"/>
                        </a:rPr>
                        <a:t> </a:t>
                      </a:r>
                      <a:r>
                        <a:rPr lang="en-US" altLang="zh-TW" sz="950" b="1" dirty="0">
                          <a:solidFill>
                            <a:srgbClr val="FF0000"/>
                          </a:solidFill>
                          <a:latin typeface="Calibri "/>
                          <a:ea typeface="Tahoma" panose="020B0604030504040204" pitchFamily="34" charset="0"/>
                          <a:cs typeface="Tahoma" panose="020B0604030504040204" pitchFamily="34" charset="0"/>
                        </a:rPr>
                        <a:t>1200 nits </a:t>
                      </a:r>
                      <a:r>
                        <a:rPr lang="en-US" altLang="zh-TW" sz="950" dirty="0">
                          <a:solidFill>
                            <a:srgbClr val="292929"/>
                          </a:solidFill>
                          <a:latin typeface="Calibri "/>
                          <a:ea typeface="Tahoma" panose="020B0604030504040204" pitchFamily="34" charset="0"/>
                          <a:cs typeface="Tahoma" panose="020B0604030504040204" pitchFamily="34" charset="0"/>
                        </a:rPr>
                        <a:t>sunlight readable display with capacitive multi-touch screen</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altLang="zh-TW" sz="950" kern="1200" dirty="0">
                          <a:solidFill>
                            <a:srgbClr val="141212"/>
                          </a:solidFill>
                          <a:effectLst/>
                          <a:latin typeface="Calibri "/>
                          <a:ea typeface="+mn-ea"/>
                          <a:cs typeface="+mn-cs"/>
                        </a:rPr>
                        <a:t>13.3” FHD (1920 x 1080) with 1400 nits LumiBond® display with multi-touch screen</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sz="950" kern="1200" dirty="0">
                          <a:solidFill>
                            <a:srgbClr val="141212"/>
                          </a:solidFill>
                          <a:effectLst/>
                          <a:latin typeface="Calibri "/>
                          <a:ea typeface="+mn-ea"/>
                          <a:cs typeface="+mn-cs"/>
                        </a:rPr>
                        <a:t>14” FHD (1920x1080) with</a:t>
                      </a:r>
                      <a:r>
                        <a:rPr lang="zh-TW" altLang="en-US" sz="950" kern="1200" dirty="0">
                          <a:solidFill>
                            <a:srgbClr val="141212"/>
                          </a:solidFill>
                          <a:effectLst/>
                          <a:latin typeface="Calibri "/>
                          <a:ea typeface="+mn-ea"/>
                          <a:cs typeface="+mn-cs"/>
                        </a:rPr>
                        <a:t> </a:t>
                      </a:r>
                      <a:r>
                        <a:rPr lang="en-US" altLang="zh-TW" sz="950" kern="1200" dirty="0">
                          <a:solidFill>
                            <a:srgbClr val="141212"/>
                          </a:solidFill>
                          <a:effectLst/>
                          <a:latin typeface="Calibri "/>
                          <a:ea typeface="+mn-ea"/>
                          <a:cs typeface="+mn-cs"/>
                        </a:rPr>
                        <a:t>up to</a:t>
                      </a:r>
                      <a:r>
                        <a:rPr lang="en-US" sz="950" kern="1200" dirty="0">
                          <a:solidFill>
                            <a:srgbClr val="141212"/>
                          </a:solidFill>
                          <a:effectLst/>
                          <a:latin typeface="Calibri "/>
                          <a:ea typeface="+mn-ea"/>
                          <a:cs typeface="+mn-cs"/>
                        </a:rPr>
                        <a:t> 1000nits</a:t>
                      </a:r>
                    </a:p>
                    <a:p>
                      <a:pPr marL="45720" indent="0" algn="l" defTabSz="685594" rtl="0" eaLnBrk="1" fontAlgn="ctr" latinLnBrk="0" hangingPunct="1">
                        <a:buFontTx/>
                        <a:buNone/>
                      </a:pPr>
                      <a:r>
                        <a:rPr lang="en-US" sz="950" kern="1200" dirty="0">
                          <a:solidFill>
                            <a:srgbClr val="141212"/>
                          </a:solidFill>
                          <a:effectLst/>
                          <a:latin typeface="Calibri "/>
                          <a:ea typeface="+mn-ea"/>
                          <a:cs typeface="+mn-cs"/>
                        </a:rPr>
                        <a:t>sunlight viewable screen</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sz="950" kern="1200" dirty="0">
                          <a:solidFill>
                            <a:srgbClr val="141212"/>
                          </a:solidFill>
                          <a:effectLst/>
                          <a:latin typeface="Calibri "/>
                          <a:ea typeface="+mn-ea"/>
                          <a:cs typeface="+mn-cs"/>
                        </a:rPr>
                        <a:t>13.3” FHD (1920x1080) with 1400nits sunlight viewable screen</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0161031"/>
                  </a:ext>
                </a:extLst>
              </a:tr>
              <a:tr h="895379">
                <a:tc>
                  <a:txBody>
                    <a:bodyPr/>
                    <a:lstStyle/>
                    <a:p>
                      <a:pPr algn="ctr" fontAlgn="ctr"/>
                      <a:r>
                        <a:rPr lang="en-US" sz="1200" b="1" i="0" u="none" strike="noStrike" dirty="0">
                          <a:solidFill>
                            <a:schemeClr val="bg1"/>
                          </a:solidFill>
                          <a:effectLst/>
                          <a:latin typeface="Calibri "/>
                        </a:rPr>
                        <a:t>CPU</a:t>
                      </a: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a:r>
                        <a:rPr lang="en-US" altLang="zh-TW" sz="950" b="1" kern="1200" dirty="0">
                          <a:solidFill>
                            <a:srgbClr val="FF0000"/>
                          </a:solidFill>
                          <a:effectLst/>
                          <a:latin typeface="Calibri "/>
                          <a:ea typeface="+mn-ea"/>
                          <a:cs typeface="+mn-cs"/>
                        </a:rPr>
                        <a:t>Intel® Core™</a:t>
                      </a:r>
                      <a:r>
                        <a:rPr lang="en-US" altLang="zh-TW" sz="950" b="1" kern="1200" dirty="0">
                          <a:solidFill>
                            <a:srgbClr val="FF0000"/>
                          </a:solidFill>
                          <a:effectLst/>
                          <a:latin typeface="Calibri "/>
                          <a:ea typeface="+mn-ea"/>
                          <a:cs typeface="Calibri" pitchFamily="34" charset="0"/>
                        </a:rPr>
                        <a:t> Ultra Series 1</a:t>
                      </a:r>
                      <a:r>
                        <a:rPr lang="en-US" altLang="zh-TW" sz="950" dirty="0">
                          <a:solidFill>
                            <a:srgbClr val="000000"/>
                          </a:solidFill>
                          <a:latin typeface="Calibri "/>
                          <a:ea typeface="+mn-ea"/>
                          <a:cs typeface="Calibri" pitchFamily="34" charset="0"/>
                        </a:rPr>
                        <a:t>; </a:t>
                      </a:r>
                      <a:br>
                        <a:rPr lang="en-US" altLang="zh-TW" sz="950" dirty="0">
                          <a:solidFill>
                            <a:srgbClr val="000000"/>
                          </a:solidFill>
                          <a:latin typeface="Calibri "/>
                          <a:ea typeface="+mn-ea"/>
                          <a:cs typeface="Calibri" pitchFamily="34" charset="0"/>
                        </a:rPr>
                      </a:br>
                      <a:r>
                        <a:rPr lang="en-US" altLang="zh-TW" sz="950" b="0" dirty="0">
                          <a:solidFill>
                            <a:schemeClr val="tx1">
                              <a:lumMod val="95000"/>
                              <a:lumOff val="5000"/>
                            </a:schemeClr>
                          </a:solidFill>
                          <a:latin typeface="Calibri "/>
                        </a:rPr>
                        <a:t>Support vPro</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fontAlgn="ctr">
                        <a:buFontTx/>
                        <a:buNone/>
                      </a:pPr>
                      <a:r>
                        <a:rPr lang="en-US" altLang="zh-TW" sz="950" kern="1200" dirty="0">
                          <a:solidFill>
                            <a:srgbClr val="141212"/>
                          </a:solidFill>
                          <a:effectLst/>
                          <a:latin typeface="Calibri "/>
                          <a:ea typeface="+mn-ea"/>
                          <a:cs typeface="+mn-cs"/>
                        </a:rPr>
                        <a:t>12th Generation Intel® Core™ Intel® Core™ i5-1250P vPro processor to 4.4GHz/ i7-1260P processor up to 4.7GHz/ i7-1270P vPro processor up to 4.8GHz/ i7-1280P vPro processor up to 4.8GHz</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kern="1200" dirty="0">
                          <a:solidFill>
                            <a:srgbClr val="141212"/>
                          </a:solidFill>
                          <a:effectLst/>
                          <a:latin typeface="Calibri "/>
                          <a:ea typeface="+mn-ea"/>
                          <a:cs typeface="+mn-cs"/>
                        </a:rPr>
                        <a:t>8th Generation Intel® Core™ i5-8350U</a:t>
                      </a:r>
                    </a:p>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kern="1200" dirty="0">
                          <a:solidFill>
                            <a:srgbClr val="141212"/>
                          </a:solidFill>
                          <a:effectLst/>
                          <a:latin typeface="Calibri "/>
                          <a:ea typeface="+mn-ea"/>
                          <a:cs typeface="+mn-cs"/>
                        </a:rPr>
                        <a:t>(1.7GHz) / i7-8650U (1.9GHz); Support vPro.</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kern="1200" dirty="0">
                          <a:solidFill>
                            <a:schemeClr val="tx1"/>
                          </a:solidFill>
                          <a:effectLst/>
                          <a:latin typeface="Calibri "/>
                          <a:ea typeface="+mn-ea"/>
                          <a:cs typeface="+mn-cs"/>
                        </a:rPr>
                        <a:t>11th Generation Intel® Core™ i5-1135G7</a:t>
                      </a:r>
                    </a:p>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kern="1200" dirty="0">
                          <a:solidFill>
                            <a:schemeClr val="tx1"/>
                          </a:solidFill>
                          <a:effectLst/>
                          <a:latin typeface="Calibri "/>
                          <a:ea typeface="+mn-ea"/>
                          <a:cs typeface="+mn-cs"/>
                        </a:rPr>
                        <a:t>(2.4GHz -3.8GHz) / i5-1145G7 (2.6GHz – 4.0GHz)/ i7-1185G7 (3.0GHz-4.3GHz); Support vPro.</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5587">
                <a:tc>
                  <a:txBody>
                    <a:bodyPr/>
                    <a:lstStyle/>
                    <a:p>
                      <a:pPr algn="ctr" fontAlgn="ctr"/>
                      <a:r>
                        <a:rPr lang="en-US" sz="1200" b="1" i="0" u="none" strike="noStrike" dirty="0">
                          <a:solidFill>
                            <a:schemeClr val="bg1"/>
                          </a:solidFill>
                          <a:effectLst/>
                          <a:latin typeface="Calibri "/>
                        </a:rPr>
                        <a:t>Graphic</a:t>
                      </a:r>
                      <a:r>
                        <a:rPr lang="en-US" sz="1200" b="1" i="0" u="none" strike="noStrike" baseline="0" dirty="0">
                          <a:solidFill>
                            <a:schemeClr val="bg1"/>
                          </a:solidFill>
                          <a:effectLst/>
                          <a:latin typeface="Calibri "/>
                        </a:rPr>
                        <a:t> </a:t>
                      </a:r>
                      <a:endParaRPr lang="en-US" sz="1200" b="1" i="0" u="none" strike="noStrike" dirty="0">
                        <a:solidFill>
                          <a:schemeClr val="bg1"/>
                        </a:solidFill>
                        <a:effectLst/>
                        <a:latin typeface="Calibri "/>
                      </a:endParaRP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fontAlgn="ctr">
                        <a:buFontTx/>
                        <a:buNone/>
                      </a:pPr>
                      <a:r>
                        <a:rPr lang="en-US" altLang="zh-TW" sz="950" kern="1200" dirty="0">
                          <a:solidFill>
                            <a:srgbClr val="141212"/>
                          </a:solidFill>
                          <a:effectLst/>
                          <a:latin typeface="Calibri "/>
                          <a:ea typeface="+mn-ea"/>
                          <a:cs typeface="+mn-cs"/>
                        </a:rPr>
                        <a:t>Intel Iris Xe Graphics</a:t>
                      </a:r>
                    </a:p>
                    <a:p>
                      <a:pPr marL="45720" indent="0" algn="l" fontAlgn="ctr">
                        <a:buFontTx/>
                        <a:buNone/>
                      </a:pPr>
                      <a:r>
                        <a:rPr lang="en-US" altLang="zh-TW" sz="950" b="1" kern="1200" dirty="0">
                          <a:solidFill>
                            <a:srgbClr val="FF0000"/>
                          </a:solidFill>
                          <a:effectLst/>
                          <a:latin typeface="Calibri "/>
                          <a:ea typeface="+mn-ea"/>
                          <a:cs typeface="+mn-cs"/>
                        </a:rPr>
                        <a:t>- Optional NVIDIA RTX</a:t>
                      </a:r>
                      <a:r>
                        <a:rPr lang="zh-TW" altLang="en-US" sz="950" b="1" kern="1200" dirty="0">
                          <a:solidFill>
                            <a:srgbClr val="FF0000"/>
                          </a:solidFill>
                          <a:effectLst/>
                          <a:latin typeface="Calibri "/>
                          <a:ea typeface="+mn-ea"/>
                          <a:cs typeface="+mn-cs"/>
                        </a:rPr>
                        <a:t> </a:t>
                      </a:r>
                      <a:r>
                        <a:rPr lang="en-US" altLang="zh-TW" sz="950" b="1" kern="1200" dirty="0">
                          <a:solidFill>
                            <a:srgbClr val="FF0000"/>
                          </a:solidFill>
                          <a:effectLst/>
                          <a:latin typeface="Calibri "/>
                          <a:ea typeface="+mn-ea"/>
                          <a:cs typeface="+mn-cs"/>
                        </a:rPr>
                        <a:t>A500</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fontAlgn="ctr">
                        <a:buFontTx/>
                        <a:buNone/>
                      </a:pPr>
                      <a:r>
                        <a:rPr lang="en-US" altLang="zh-TW" sz="950" b="0" kern="1200" dirty="0">
                          <a:solidFill>
                            <a:schemeClr val="tx1"/>
                          </a:solidFill>
                          <a:effectLst/>
                          <a:latin typeface="Calibri "/>
                          <a:ea typeface="+mn-ea"/>
                          <a:cs typeface="+mn-cs"/>
                        </a:rPr>
                        <a:t>Intel Iris Xe Graphics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kern="1200" dirty="0">
                          <a:solidFill>
                            <a:srgbClr val="141212"/>
                          </a:solidFill>
                          <a:effectLst/>
                          <a:latin typeface="Calibri "/>
                          <a:ea typeface="+mn-ea"/>
                          <a:cs typeface="+mn-cs"/>
                        </a:rPr>
                        <a:t>Intel® UHD Graphics 620 </a:t>
                      </a:r>
                    </a:p>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kern="1200" dirty="0">
                          <a:solidFill>
                            <a:srgbClr val="141212"/>
                          </a:solidFill>
                          <a:effectLst/>
                          <a:latin typeface="Calibri "/>
                          <a:ea typeface="+mn-ea"/>
                          <a:cs typeface="+mn-cs"/>
                        </a:rPr>
                        <a:t>- Optional AMD 540/RX540</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kern="1200" dirty="0">
                          <a:solidFill>
                            <a:schemeClr val="tx1"/>
                          </a:solidFill>
                          <a:effectLst/>
                          <a:latin typeface="Calibri "/>
                          <a:ea typeface="+mn-ea"/>
                          <a:cs typeface="+mn-cs"/>
                        </a:rPr>
                        <a:t>Intel Iris Xe Graphics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56646">
                <a:tc>
                  <a:txBody>
                    <a:bodyPr/>
                    <a:lstStyle/>
                    <a:p>
                      <a:pPr algn="ctr" fontAlgn="ctr"/>
                      <a:r>
                        <a:rPr lang="en-US" sz="1200" b="1" i="0" u="none" strike="noStrike" dirty="0">
                          <a:solidFill>
                            <a:schemeClr val="bg1"/>
                          </a:solidFill>
                          <a:effectLst/>
                          <a:latin typeface="Calibri "/>
                        </a:rPr>
                        <a:t>Storage</a:t>
                      </a:r>
                      <a:r>
                        <a:rPr lang="en-US" sz="1200" b="1" i="0" u="none" strike="noStrike" baseline="0" dirty="0">
                          <a:solidFill>
                            <a:schemeClr val="bg1"/>
                          </a:solidFill>
                          <a:effectLst/>
                          <a:latin typeface="Calibri "/>
                        </a:rPr>
                        <a:t> </a:t>
                      </a:r>
                      <a:endParaRPr lang="en-US" sz="1200" b="1" i="0" u="none" strike="noStrike" dirty="0">
                        <a:solidFill>
                          <a:schemeClr val="bg1"/>
                        </a:solidFill>
                        <a:effectLst/>
                        <a:latin typeface="Calibri "/>
                      </a:endParaRP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fontAlgn="ctr"/>
                      <a:r>
                        <a:rPr lang="en-US" sz="950" kern="1200" dirty="0">
                          <a:solidFill>
                            <a:srgbClr val="141212"/>
                          </a:solidFill>
                          <a:effectLst/>
                          <a:latin typeface="Calibri "/>
                          <a:ea typeface="+mn-ea"/>
                          <a:cs typeface="+mn-cs"/>
                        </a:rPr>
                        <a:t>256GB/512GB/1TB/2TB </a:t>
                      </a:r>
                      <a:r>
                        <a:rPr lang="en-US" sz="950" kern="1200" dirty="0" err="1">
                          <a:solidFill>
                            <a:srgbClr val="141212"/>
                          </a:solidFill>
                          <a:effectLst/>
                          <a:latin typeface="Calibri "/>
                          <a:ea typeface="+mn-ea"/>
                          <a:cs typeface="+mn-cs"/>
                        </a:rPr>
                        <a:t>NVMe</a:t>
                      </a:r>
                      <a:r>
                        <a:rPr lang="en-US" sz="950" kern="1200" dirty="0">
                          <a:solidFill>
                            <a:srgbClr val="141212"/>
                          </a:solidFill>
                          <a:effectLst/>
                          <a:latin typeface="Calibri "/>
                          <a:ea typeface="+mn-ea"/>
                          <a:cs typeface="+mn-cs"/>
                        </a:rPr>
                        <a:t> PCIe SSD</a:t>
                      </a:r>
                      <a:br>
                        <a:rPr lang="en-US" sz="950" kern="1200" dirty="0">
                          <a:solidFill>
                            <a:srgbClr val="141212"/>
                          </a:solidFill>
                          <a:effectLst/>
                          <a:latin typeface="Calibri "/>
                          <a:ea typeface="+mn-ea"/>
                          <a:cs typeface="+mn-cs"/>
                        </a:rPr>
                      </a:br>
                      <a:r>
                        <a:rPr lang="en-US" sz="950" kern="1200" dirty="0">
                          <a:solidFill>
                            <a:srgbClr val="141212"/>
                          </a:solidFill>
                          <a:effectLst/>
                          <a:latin typeface="Calibri "/>
                          <a:ea typeface="+mn-ea"/>
                          <a:cs typeface="+mn-cs"/>
                        </a:rPr>
                        <a:t>- Optional 2nd NVME</a:t>
                      </a:r>
                      <a:br>
                        <a:rPr lang="en-US" sz="950" kern="1200" dirty="0">
                          <a:solidFill>
                            <a:srgbClr val="141212"/>
                          </a:solidFill>
                          <a:effectLst/>
                          <a:latin typeface="Calibri "/>
                          <a:ea typeface="+mn-ea"/>
                          <a:cs typeface="+mn-cs"/>
                        </a:rPr>
                      </a:br>
                      <a:r>
                        <a:rPr lang="en-US" sz="950" kern="1200" dirty="0">
                          <a:solidFill>
                            <a:srgbClr val="141212"/>
                          </a:solidFill>
                          <a:effectLst/>
                          <a:latin typeface="Calibri "/>
                          <a:ea typeface="+mn-ea"/>
                          <a:cs typeface="+mn-cs"/>
                        </a:rPr>
                        <a:t>- Optional OPAL 2.0 SSD</a:t>
                      </a:r>
                      <a:br>
                        <a:rPr lang="en-US" sz="950" kern="1200" dirty="0">
                          <a:solidFill>
                            <a:srgbClr val="141212"/>
                          </a:solidFill>
                          <a:effectLst/>
                          <a:latin typeface="Calibri "/>
                          <a:ea typeface="+mn-ea"/>
                          <a:cs typeface="+mn-cs"/>
                        </a:rPr>
                      </a:br>
                      <a:r>
                        <a:rPr lang="en-US" sz="950" kern="1200" dirty="0">
                          <a:solidFill>
                            <a:srgbClr val="141212"/>
                          </a:solidFill>
                          <a:effectLst/>
                          <a:latin typeface="Calibri "/>
                          <a:ea typeface="+mn-ea"/>
                          <a:cs typeface="+mn-cs"/>
                        </a:rPr>
                        <a:t>-</a:t>
                      </a:r>
                      <a:r>
                        <a:rPr lang="en-US" sz="950" b="1" kern="1200" dirty="0">
                          <a:solidFill>
                            <a:srgbClr val="FF0000"/>
                          </a:solidFill>
                          <a:effectLst/>
                          <a:latin typeface="Calibri "/>
                          <a:ea typeface="+mn-ea"/>
                          <a:cs typeface="+mn-cs"/>
                        </a:rPr>
                        <a:t> Optional 3rd media-bay storage (2.5” SATA SSD)</a:t>
                      </a:r>
                      <a:endParaRPr lang="en-US" sz="950" b="1" i="0" u="none" strike="noStrike" dirty="0">
                        <a:solidFill>
                          <a:srgbClr val="000000"/>
                        </a:solidFill>
                        <a:effectLst/>
                        <a:latin typeface="Calibri" panose="020F0502020204030204" pitchFamily="34" charset="0"/>
                        <a:ea typeface="新細明體" panose="02020500000000000000" pitchFamily="18" charset="-120"/>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b"/>
                      <a:r>
                        <a:rPr lang="en-US" sz="950" kern="1200" dirty="0">
                          <a:solidFill>
                            <a:srgbClr val="141212"/>
                          </a:solidFill>
                          <a:effectLst/>
                          <a:latin typeface="Calibri "/>
                          <a:ea typeface="+mn-ea"/>
                          <a:cs typeface="+mn-cs"/>
                        </a:rPr>
                        <a:t>Main Storage: 256GB/512GB/1TB/2TB </a:t>
                      </a:r>
                      <a:r>
                        <a:rPr lang="en-US" sz="950" kern="1200" dirty="0" err="1">
                          <a:solidFill>
                            <a:srgbClr val="141212"/>
                          </a:solidFill>
                          <a:effectLst/>
                          <a:latin typeface="Calibri "/>
                          <a:ea typeface="+mn-ea"/>
                          <a:cs typeface="+mn-cs"/>
                        </a:rPr>
                        <a:t>NVMe</a:t>
                      </a:r>
                      <a:r>
                        <a:rPr lang="en-US" sz="950" kern="1200" dirty="0">
                          <a:solidFill>
                            <a:srgbClr val="141212"/>
                          </a:solidFill>
                          <a:effectLst/>
                          <a:latin typeface="Calibri "/>
                          <a:ea typeface="+mn-ea"/>
                          <a:cs typeface="+mn-cs"/>
                        </a:rPr>
                        <a:t> SSD</a:t>
                      </a:r>
                      <a:br>
                        <a:rPr lang="en-US" sz="950" kern="1200" dirty="0">
                          <a:solidFill>
                            <a:srgbClr val="141212"/>
                          </a:solidFill>
                          <a:effectLst/>
                          <a:latin typeface="Calibri "/>
                          <a:ea typeface="+mn-ea"/>
                          <a:cs typeface="+mn-cs"/>
                        </a:rPr>
                      </a:br>
                      <a:r>
                        <a:rPr lang="en-US" sz="950" kern="1200" dirty="0">
                          <a:solidFill>
                            <a:srgbClr val="141212"/>
                          </a:solidFill>
                          <a:effectLst/>
                          <a:latin typeface="Calibri "/>
                          <a:ea typeface="+mn-ea"/>
                          <a:cs typeface="+mn-cs"/>
                        </a:rPr>
                        <a:t>2nd Storage: 256GB/512GB/1TB/2TB </a:t>
                      </a:r>
                      <a:r>
                        <a:rPr lang="en-US" sz="950" kern="1200" dirty="0" err="1">
                          <a:solidFill>
                            <a:srgbClr val="141212"/>
                          </a:solidFill>
                          <a:effectLst/>
                          <a:latin typeface="Calibri "/>
                          <a:ea typeface="+mn-ea"/>
                          <a:cs typeface="+mn-cs"/>
                        </a:rPr>
                        <a:t>NVMe</a:t>
                      </a:r>
                      <a:r>
                        <a:rPr lang="en-US" sz="950" kern="1200" dirty="0">
                          <a:solidFill>
                            <a:srgbClr val="141212"/>
                          </a:solidFill>
                          <a:effectLst/>
                          <a:latin typeface="Calibri "/>
                          <a:ea typeface="+mn-ea"/>
                          <a:cs typeface="+mn-cs"/>
                        </a:rPr>
                        <a:t> SSD</a:t>
                      </a:r>
                      <a:br>
                        <a:rPr lang="en-US" sz="950" kern="1200" dirty="0">
                          <a:solidFill>
                            <a:srgbClr val="141212"/>
                          </a:solidFill>
                          <a:effectLst/>
                          <a:latin typeface="Calibri "/>
                          <a:ea typeface="+mn-ea"/>
                          <a:cs typeface="+mn-cs"/>
                        </a:rPr>
                      </a:br>
                      <a:endParaRPr lang="en-US" sz="950" kern="1200" dirty="0">
                        <a:solidFill>
                          <a:srgbClr val="141212"/>
                        </a:solidFill>
                        <a:effectLst/>
                        <a:latin typeface="Calibri "/>
                        <a:ea typeface="+mn-ea"/>
                        <a:cs typeface="+mn-cs"/>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r>
                        <a:rPr lang="en-US" altLang="zh-TW" sz="950" kern="1200" dirty="0">
                          <a:solidFill>
                            <a:srgbClr val="141212"/>
                          </a:solidFill>
                          <a:effectLst/>
                          <a:latin typeface="Calibri "/>
                          <a:ea typeface="+mn-ea"/>
                          <a:cs typeface="+mn-cs"/>
                        </a:rPr>
                        <a:t>128/256GB NVME PCIe SSD</a:t>
                      </a:r>
                    </a:p>
                    <a:p>
                      <a:pPr marL="45720"/>
                      <a:r>
                        <a:rPr lang="en-US" altLang="zh-TW" sz="950" kern="1200" dirty="0">
                          <a:solidFill>
                            <a:srgbClr val="141212"/>
                          </a:solidFill>
                          <a:effectLst/>
                          <a:latin typeface="Calibri "/>
                          <a:ea typeface="+mn-ea"/>
                          <a:cs typeface="+mn-cs"/>
                        </a:rPr>
                        <a:t>- Optional 512GB/1TB PCIe SSD</a:t>
                      </a:r>
                    </a:p>
                    <a:p>
                      <a:pPr marL="45720"/>
                      <a:r>
                        <a:rPr lang="en-US" altLang="zh-TW" sz="950" kern="1200" dirty="0">
                          <a:solidFill>
                            <a:srgbClr val="141212"/>
                          </a:solidFill>
                          <a:effectLst/>
                          <a:latin typeface="Calibri "/>
                          <a:ea typeface="+mn-ea"/>
                          <a:cs typeface="+mn-cs"/>
                        </a:rPr>
                        <a:t>- Optional Encrypting SSD</a:t>
                      </a:r>
                    </a:p>
                    <a:p>
                      <a:pPr marL="45720"/>
                      <a:r>
                        <a:rPr lang="en-US" altLang="zh-TW" sz="950" kern="1200" dirty="0">
                          <a:solidFill>
                            <a:srgbClr val="141212"/>
                          </a:solidFill>
                          <a:effectLst/>
                          <a:latin typeface="Calibri "/>
                          <a:ea typeface="+mn-ea"/>
                          <a:cs typeface="+mn-cs"/>
                        </a:rPr>
                        <a:t>- Optional 2nd/3rd storage (SATA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r>
                        <a:rPr lang="en-US" altLang="zh-TW" sz="950" b="0" kern="1200" dirty="0">
                          <a:solidFill>
                            <a:schemeClr val="tx1"/>
                          </a:solidFill>
                          <a:effectLst/>
                          <a:latin typeface="Calibri "/>
                          <a:ea typeface="+mn-ea"/>
                          <a:cs typeface="+mn-cs"/>
                        </a:rPr>
                        <a:t>128/256GB NVME PCIe SSD</a:t>
                      </a:r>
                    </a:p>
                    <a:p>
                      <a:pPr marL="45720"/>
                      <a:r>
                        <a:rPr lang="en-US" altLang="zh-TW" sz="950" b="0" kern="1200" dirty="0">
                          <a:solidFill>
                            <a:schemeClr val="tx1"/>
                          </a:solidFill>
                          <a:effectLst/>
                          <a:latin typeface="Calibri "/>
                          <a:ea typeface="+mn-ea"/>
                          <a:cs typeface="+mn-cs"/>
                        </a:rPr>
                        <a:t>- Optional 512GB/1TB PCIe SSD</a:t>
                      </a:r>
                    </a:p>
                    <a:p>
                      <a:pPr marL="45720"/>
                      <a:r>
                        <a:rPr lang="en-US" altLang="zh-TW" sz="950" b="0" kern="1200" dirty="0">
                          <a:solidFill>
                            <a:schemeClr val="tx1"/>
                          </a:solidFill>
                          <a:effectLst/>
                          <a:latin typeface="Calibri "/>
                          <a:ea typeface="+mn-ea"/>
                          <a:cs typeface="+mn-cs"/>
                        </a:rPr>
                        <a:t>- Optional Encrypting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23954">
                <a:tc>
                  <a:txBody>
                    <a:bodyPr/>
                    <a:lstStyle/>
                    <a:p>
                      <a:pPr algn="ctr" fontAlgn="ctr"/>
                      <a:r>
                        <a:rPr lang="en-US" sz="1200" b="1" i="0" u="none" strike="noStrike" dirty="0">
                          <a:solidFill>
                            <a:schemeClr val="bg1"/>
                          </a:solidFill>
                          <a:effectLst/>
                          <a:latin typeface="Calibri "/>
                        </a:rPr>
                        <a:t>RAM</a:t>
                      </a: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r>
                        <a:rPr lang="en-US" sz="950" b="0" i="0" u="none" strike="noStrike" kern="1200" dirty="0">
                          <a:solidFill>
                            <a:schemeClr val="tx1"/>
                          </a:solidFill>
                          <a:effectLst/>
                          <a:latin typeface="Calibri "/>
                          <a:ea typeface="+mn-ea"/>
                          <a:cs typeface="+mn-cs"/>
                        </a:rPr>
                        <a:t>8GB</a:t>
                      </a:r>
                      <a:r>
                        <a:rPr lang="en-US" sz="950" b="1" i="0" u="none" strike="noStrike" kern="1200" baseline="0" dirty="0">
                          <a:solidFill>
                            <a:srgbClr val="141212"/>
                          </a:solidFill>
                          <a:effectLst/>
                          <a:latin typeface="Calibri "/>
                          <a:ea typeface="+mn-ea"/>
                          <a:cs typeface="+mn-cs"/>
                        </a:rPr>
                        <a:t> </a:t>
                      </a:r>
                      <a:r>
                        <a:rPr lang="en-US" sz="950" b="0" i="0" u="none" strike="noStrike" kern="1200" baseline="0" dirty="0">
                          <a:solidFill>
                            <a:srgbClr val="141212"/>
                          </a:solidFill>
                          <a:effectLst/>
                          <a:latin typeface="Calibri "/>
                          <a:ea typeface="+mn-ea"/>
                          <a:cs typeface="+mn-cs"/>
                        </a:rPr>
                        <a:t>up to </a:t>
                      </a:r>
                      <a:r>
                        <a:rPr lang="en-US" sz="950" b="0" i="0" u="none" strike="noStrike" kern="1200" baseline="0" dirty="0">
                          <a:solidFill>
                            <a:schemeClr val="tx1"/>
                          </a:solidFill>
                          <a:effectLst/>
                          <a:latin typeface="Calibri "/>
                          <a:ea typeface="+mn-ea"/>
                          <a:cs typeface="+mn-cs"/>
                        </a:rPr>
                        <a:t>64GB</a:t>
                      </a:r>
                      <a:r>
                        <a:rPr lang="en-US" sz="950" b="0" i="0" u="none" strike="noStrike" kern="1200" baseline="0" dirty="0">
                          <a:solidFill>
                            <a:srgbClr val="141212"/>
                          </a:solidFill>
                          <a:effectLst/>
                          <a:latin typeface="Calibri "/>
                          <a:ea typeface="+mn-ea"/>
                          <a:cs typeface="+mn-cs"/>
                        </a:rPr>
                        <a:t> </a:t>
                      </a:r>
                      <a:r>
                        <a:rPr lang="en-US" sz="950" b="1" i="0" u="none" strike="noStrike" kern="1200" baseline="0" dirty="0">
                          <a:solidFill>
                            <a:srgbClr val="FF0000"/>
                          </a:solidFill>
                          <a:effectLst/>
                          <a:latin typeface="Calibri "/>
                          <a:ea typeface="+mn-ea"/>
                          <a:cs typeface="+mn-cs"/>
                        </a:rPr>
                        <a:t>DDR5</a:t>
                      </a:r>
                      <a:endParaRPr lang="en-US" sz="950" b="1" i="0" u="none" strike="noStrike" dirty="0">
                        <a:solidFill>
                          <a:srgbClr val="FF0000"/>
                        </a:solidFill>
                        <a:effectLst/>
                        <a:latin typeface="Calibri "/>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50" kern="1200" dirty="0">
                          <a:solidFill>
                            <a:srgbClr val="141212"/>
                          </a:solidFill>
                          <a:effectLst/>
                          <a:latin typeface="Calibri "/>
                          <a:ea typeface="+mn-ea"/>
                          <a:cs typeface="+mn-cs"/>
                        </a:rPr>
                        <a:t>8GB up to 64GB DDR4</a:t>
                      </a:r>
                      <a:endParaRPr lang="en-US" sz="950" kern="1200" dirty="0">
                        <a:solidFill>
                          <a:srgbClr val="141212"/>
                        </a:solidFill>
                        <a:effectLst/>
                        <a:latin typeface="Calibri "/>
                        <a:ea typeface="+mn-ea"/>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kern="1200" dirty="0">
                          <a:solidFill>
                            <a:srgbClr val="141212"/>
                          </a:solidFill>
                          <a:effectLst/>
                          <a:latin typeface="Calibri "/>
                          <a:ea typeface="+mn-ea"/>
                          <a:cs typeface="+mn-cs"/>
                        </a:rPr>
                        <a:t>8GB</a:t>
                      </a:r>
                      <a:r>
                        <a:rPr lang="zh-TW" altLang="en-US" sz="950" kern="1200" dirty="0">
                          <a:solidFill>
                            <a:srgbClr val="141212"/>
                          </a:solidFill>
                          <a:effectLst/>
                          <a:latin typeface="Calibri "/>
                          <a:ea typeface="+mn-ea"/>
                          <a:cs typeface="+mn-cs"/>
                        </a:rPr>
                        <a:t> </a:t>
                      </a:r>
                      <a:r>
                        <a:rPr lang="en-US" altLang="zh-TW" sz="950" kern="1200" dirty="0">
                          <a:solidFill>
                            <a:srgbClr val="141212"/>
                          </a:solidFill>
                          <a:effectLst/>
                          <a:latin typeface="Calibri "/>
                          <a:ea typeface="+mn-ea"/>
                          <a:cs typeface="+mn-cs"/>
                        </a:rPr>
                        <a:t>up to 32GB DDR4</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dirty="0">
                          <a:solidFill>
                            <a:schemeClr val="tx1"/>
                          </a:solidFill>
                          <a:effectLst/>
                          <a:latin typeface="Calibri "/>
                          <a:ea typeface="+mn-ea"/>
                          <a:cs typeface="+mn-cs"/>
                        </a:rPr>
                        <a:t>8GB</a:t>
                      </a:r>
                      <a:r>
                        <a:rPr lang="zh-TW" altLang="en-US" sz="950" b="0" kern="1200" dirty="0">
                          <a:solidFill>
                            <a:schemeClr val="tx1"/>
                          </a:solidFill>
                          <a:effectLst/>
                          <a:latin typeface="Calibri "/>
                          <a:ea typeface="+mn-ea"/>
                          <a:cs typeface="+mn-cs"/>
                        </a:rPr>
                        <a:t> </a:t>
                      </a:r>
                      <a:r>
                        <a:rPr lang="en-US" altLang="zh-TW" sz="950" b="0" kern="1200" dirty="0">
                          <a:solidFill>
                            <a:schemeClr val="tx1"/>
                          </a:solidFill>
                          <a:effectLst/>
                          <a:latin typeface="Calibri "/>
                          <a:ea typeface="+mn-ea"/>
                          <a:cs typeface="+mn-cs"/>
                        </a:rPr>
                        <a:t>up to 32GB LPDDR4</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45235">
                <a:tc>
                  <a:txBody>
                    <a:bodyPr/>
                    <a:lstStyle/>
                    <a:p>
                      <a:pPr algn="ctr" fontAlgn="ctr"/>
                      <a:r>
                        <a:rPr lang="en-US" sz="1200" b="1" i="0" u="none" strike="noStrike" dirty="0">
                          <a:solidFill>
                            <a:schemeClr val="bg1"/>
                          </a:solidFill>
                          <a:effectLst/>
                          <a:latin typeface="Calibri "/>
                        </a:rPr>
                        <a:t>I/O Interface</a:t>
                      </a: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sz="950" b="1" kern="1200" dirty="0">
                          <a:solidFill>
                            <a:srgbClr val="FF0000"/>
                          </a:solidFill>
                          <a:latin typeface="Calibri "/>
                          <a:ea typeface="Tahoma" panose="020B0604030504040204" pitchFamily="34" charset="0"/>
                          <a:cs typeface="Tahoma" panose="020B0604030504040204" pitchFamily="34" charset="0"/>
                        </a:rPr>
                        <a:t>Thunderbolt 4 (type C) x 2, USB 3.2 Gen2 (type A) x 2, USB 2.0 </a:t>
                      </a:r>
                      <a:r>
                        <a:rPr lang="en-US" sz="950" b="0" kern="1200" dirty="0">
                          <a:solidFill>
                            <a:schemeClr val="tx1"/>
                          </a:solidFill>
                          <a:latin typeface="Calibri "/>
                          <a:ea typeface="Tahoma" panose="020B0604030504040204" pitchFamily="34" charset="0"/>
                          <a:cs typeface="Tahoma" panose="020B0604030504040204" pitchFamily="34" charset="0"/>
                        </a:rPr>
                        <a:t>(type A) x 1, Audio in/out (combo jack) x 1, microSD card (</a:t>
                      </a:r>
                      <a:r>
                        <a:rPr lang="en-US" sz="950" b="0" kern="1200" dirty="0" err="1">
                          <a:solidFill>
                            <a:schemeClr val="tx1"/>
                          </a:solidFill>
                          <a:latin typeface="Calibri "/>
                          <a:ea typeface="Tahoma" panose="020B0604030504040204" pitchFamily="34" charset="0"/>
                          <a:cs typeface="Tahoma" panose="020B0604030504040204" pitchFamily="34" charset="0"/>
                        </a:rPr>
                        <a:t>microSDXC</a:t>
                      </a:r>
                      <a:r>
                        <a:rPr lang="en-US" sz="950" b="0" kern="1200" dirty="0">
                          <a:solidFill>
                            <a:schemeClr val="tx1"/>
                          </a:solidFill>
                          <a:latin typeface="Calibri "/>
                          <a:ea typeface="Tahoma" panose="020B0604030504040204" pitchFamily="34" charset="0"/>
                          <a:cs typeface="Tahoma" panose="020B0604030504040204" pitchFamily="34" charset="0"/>
                        </a:rPr>
                        <a:t>) x 1,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1" kern="1200" dirty="0">
                          <a:solidFill>
                            <a:srgbClr val="FF0000"/>
                          </a:solidFill>
                          <a:latin typeface="Calibri "/>
                          <a:ea typeface="Tahoma" panose="020B0604030504040204" pitchFamily="34" charset="0"/>
                          <a:cs typeface="Tahoma" panose="020B0604030504040204" pitchFamily="34" charset="0"/>
                        </a:rPr>
                        <a:t>10/100/1000 Ethernet (RJ-45) x 2</a:t>
                      </a:r>
                      <a:r>
                        <a:rPr lang="en-US" sz="950" b="0" kern="1200" dirty="0">
                          <a:solidFill>
                            <a:schemeClr val="tx1"/>
                          </a:solidFill>
                          <a:latin typeface="Calibri "/>
                          <a:ea typeface="Tahoma" panose="020B0604030504040204" pitchFamily="34" charset="0"/>
                          <a:cs typeface="Tahoma" panose="020B0604030504040204" pitchFamily="34" charset="0"/>
                        </a:rPr>
                        <a:t>,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VGA port (D-sub,15-pin) x 1,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HDMI 2.1 port (type A) x 1,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Serial port (RS232/RS422/RS485: D-sub, 9-pin) x 2, Docking connector (41-pin Pogo) x 1, </a:t>
                      </a:r>
                    </a:p>
                    <a:p>
                      <a:pPr marL="45720" marR="0" indent="0" algn="l" defTabSz="685594" rtl="0" eaLnBrk="1" fontAlgn="ctr" latinLnBrk="0" hangingPunct="1">
                        <a:lnSpc>
                          <a:spcPct val="100000"/>
                        </a:lnSpc>
                        <a:spcBef>
                          <a:spcPts val="0"/>
                        </a:spcBef>
                        <a:spcAft>
                          <a:spcPts val="0"/>
                        </a:spcAft>
                        <a:buClrTx/>
                        <a:buSzTx/>
                        <a:buFontTx/>
                        <a:buNone/>
                        <a:tabLst/>
                        <a:defRPr/>
                      </a:pPr>
                      <a:r>
                        <a:rPr lang="pt-BR" sz="950" b="0" kern="1200" dirty="0">
                          <a:solidFill>
                            <a:schemeClr val="tx1"/>
                          </a:solidFill>
                          <a:latin typeface="Calibri "/>
                          <a:ea typeface="Tahoma" panose="020B0604030504040204" pitchFamily="34" charset="0"/>
                          <a:cs typeface="Tahoma" panose="020B0604030504040204" pitchFamily="34" charset="0"/>
                        </a:rPr>
                        <a:t>Dual SIM (Nano SIM &amp; eSIM)</a:t>
                      </a:r>
                      <a:r>
                        <a:rPr lang="en-US" sz="950" b="0" kern="1200" dirty="0">
                          <a:solidFill>
                            <a:schemeClr val="tx1"/>
                          </a:solidFill>
                          <a:latin typeface="Calibri "/>
                          <a:ea typeface="Tahoma" panose="020B0604030504040204" pitchFamily="34" charset="0"/>
                          <a:cs typeface="Tahoma" panose="020B0604030504040204" pitchFamily="34" charset="0"/>
                        </a:rPr>
                        <a:t>, </a:t>
                      </a:r>
                    </a:p>
                    <a:p>
                      <a:pPr marL="45720" marR="0" indent="0" algn="l" defTabSz="685594" rtl="0" eaLnBrk="1" fontAlgn="ctr" latinLnBrk="0" hangingPunct="1">
                        <a:lnSpc>
                          <a:spcPct val="100000"/>
                        </a:lnSpc>
                        <a:spcBef>
                          <a:spcPts val="0"/>
                        </a:spcBef>
                        <a:spcAft>
                          <a:spcPts val="0"/>
                        </a:spcAft>
                        <a:buClrTx/>
                        <a:buSzTx/>
                        <a:buFontTx/>
                        <a:buNone/>
                        <a:tabLst/>
                        <a:defRPr/>
                      </a:pPr>
                      <a:r>
                        <a:rPr lang="en-US" sz="950" b="0" kern="1200" dirty="0">
                          <a:solidFill>
                            <a:schemeClr val="tx1"/>
                          </a:solidFill>
                          <a:latin typeface="Calibri "/>
                          <a:ea typeface="Tahoma" panose="020B0604030504040204" pitchFamily="34" charset="0"/>
                          <a:cs typeface="Tahoma" panose="020B0604030504040204" pitchFamily="34" charset="0"/>
                        </a:rPr>
                        <a:t>Smart card reader x 1, </a:t>
                      </a:r>
                      <a:r>
                        <a:rPr lang="en-US" sz="950" b="0" kern="1200" dirty="0" err="1">
                          <a:solidFill>
                            <a:schemeClr val="tx1"/>
                          </a:solidFill>
                          <a:latin typeface="Calibri "/>
                          <a:ea typeface="Tahoma" panose="020B0604030504040204" pitchFamily="34" charset="0"/>
                          <a:cs typeface="Tahoma" panose="020B0604030504040204" pitchFamily="34" charset="0"/>
                        </a:rPr>
                        <a:t>ExpressCard</a:t>
                      </a:r>
                      <a:r>
                        <a:rPr lang="en-US" sz="950" b="0" kern="1200" dirty="0">
                          <a:solidFill>
                            <a:schemeClr val="tx1"/>
                          </a:solidFill>
                          <a:latin typeface="Calibri "/>
                          <a:ea typeface="Tahoma" panose="020B0604030504040204" pitchFamily="34" charset="0"/>
                          <a:cs typeface="Tahoma" panose="020B0604030504040204" pitchFamily="34" charset="0"/>
                        </a:rPr>
                        <a:t> 54 x 1,</a:t>
                      </a:r>
                    </a:p>
                    <a:p>
                      <a:pPr marL="45720" marR="0" indent="0" algn="l" defTabSz="685594" rtl="0" eaLnBrk="1" fontAlgn="ctr" latinLnBrk="0" hangingPunct="1">
                        <a:lnSpc>
                          <a:spcPct val="100000"/>
                        </a:lnSpc>
                        <a:spcBef>
                          <a:spcPts val="0"/>
                        </a:spcBef>
                        <a:spcAft>
                          <a:spcPts val="0"/>
                        </a:spcAft>
                        <a:buClrTx/>
                        <a:buSzTx/>
                        <a:buFontTx/>
                        <a:buNone/>
                        <a:tabLst/>
                        <a:defRPr/>
                      </a:pPr>
                      <a:r>
                        <a:rPr lang="en-US" sz="950" b="0" kern="1200" dirty="0">
                          <a:solidFill>
                            <a:schemeClr val="tx1"/>
                          </a:solidFill>
                          <a:latin typeface="Calibri "/>
                          <a:ea typeface="Tahoma" panose="020B0604030504040204" pitchFamily="34" charset="0"/>
                          <a:cs typeface="Tahoma" panose="020B0604030504040204" pitchFamily="34" charset="0"/>
                        </a:rPr>
                        <a:t>DC-In jack x 1,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Optional RF antenna pass-through for GPS, WWAN, and WLAN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Audio in/out Combo x 1, DC in x 1, USB 3.2 Gen 2 Type-A x 1, </a:t>
                      </a:r>
                      <a:r>
                        <a:rPr lang="en-US" altLang="zh-TW" sz="950" b="0" kern="1200" baseline="0" dirty="0" err="1">
                          <a:solidFill>
                            <a:schemeClr val="tx1"/>
                          </a:solidFill>
                          <a:latin typeface="Calibri "/>
                          <a:ea typeface="Tahoma" panose="020B0604030504040204" pitchFamily="34" charset="0"/>
                          <a:cs typeface="Tahoma" panose="020B0604030504040204" pitchFamily="34" charset="0"/>
                        </a:rPr>
                        <a:t>PowerShare</a:t>
                      </a:r>
                      <a:r>
                        <a:rPr lang="en-US" altLang="zh-TW" sz="950" b="0" kern="1200" baseline="0" dirty="0">
                          <a:solidFill>
                            <a:schemeClr val="tx1"/>
                          </a:solidFill>
                          <a:latin typeface="Calibri "/>
                          <a:ea typeface="Tahoma" panose="020B0604030504040204" pitchFamily="34" charset="0"/>
                          <a:cs typeface="Tahoma" panose="020B0604030504040204" pitchFamily="34" charset="0"/>
                        </a:rPr>
                        <a:t> USB 3.2 x 1, </a:t>
                      </a:r>
                      <a:br>
                        <a:rPr lang="en-US" altLang="zh-TW" sz="950" b="0" kern="1200" baseline="0" dirty="0">
                          <a:solidFill>
                            <a:schemeClr val="tx1"/>
                          </a:solidFill>
                          <a:latin typeface="Calibri "/>
                          <a:ea typeface="Tahoma" panose="020B0604030504040204" pitchFamily="34" charset="0"/>
                          <a:cs typeface="Tahoma" panose="020B0604030504040204" pitchFamily="34" charset="0"/>
                        </a:rPr>
                      </a:br>
                      <a:r>
                        <a:rPr lang="en-US" altLang="zh-TW" sz="950" b="0" kern="1200" baseline="0" dirty="0">
                          <a:solidFill>
                            <a:schemeClr val="tx1"/>
                          </a:solidFill>
                          <a:latin typeface="Calibri "/>
                          <a:ea typeface="Tahoma" panose="020B0604030504040204" pitchFamily="34" charset="0"/>
                          <a:cs typeface="Tahoma" panose="020B0604030504040204" pitchFamily="34" charset="0"/>
                        </a:rPr>
                        <a:t>Thunderbolt 4 x 1, RJ45 x 1, RJ45 x 1, HDMI x 1, Docking connector x 1</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SIM card slot </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RF antenna pass-through </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Serial port (D-sub) x1 + VGA or Serial </a:t>
                      </a:r>
                      <a:br>
                        <a:rPr lang="en-US" altLang="zh-TW" sz="950" b="0" kern="1200" baseline="0" dirty="0">
                          <a:solidFill>
                            <a:schemeClr val="tx1"/>
                          </a:solidFill>
                          <a:latin typeface="Calibri "/>
                          <a:ea typeface="Tahoma" panose="020B0604030504040204" pitchFamily="34" charset="0"/>
                          <a:cs typeface="Tahoma" panose="020B0604030504040204" pitchFamily="34" charset="0"/>
                        </a:rPr>
                      </a:br>
                      <a:r>
                        <a:rPr lang="en-US" altLang="zh-TW" sz="950" b="0" kern="1200" baseline="0" dirty="0">
                          <a:solidFill>
                            <a:schemeClr val="tx1"/>
                          </a:solidFill>
                          <a:latin typeface="Calibri "/>
                          <a:ea typeface="Tahoma" panose="020B0604030504040204" pitchFamily="34" charset="0"/>
                          <a:cs typeface="Tahoma" panose="020B0604030504040204" pitchFamily="34" charset="0"/>
                        </a:rPr>
                        <a:t>   port (D-sub) x1 + Display port x 1 </a:t>
                      </a:r>
                      <a:br>
                        <a:rPr lang="en-US" altLang="zh-TW" sz="950" b="0" kern="1200" baseline="0" dirty="0">
                          <a:solidFill>
                            <a:schemeClr val="tx1"/>
                          </a:solidFill>
                          <a:latin typeface="Calibri "/>
                          <a:ea typeface="Tahoma" panose="020B0604030504040204" pitchFamily="34" charset="0"/>
                          <a:cs typeface="Tahoma" panose="020B0604030504040204" pitchFamily="34" charset="0"/>
                        </a:rPr>
                      </a:br>
                      <a:r>
                        <a:rPr lang="en-US" altLang="zh-TW" sz="950" b="0" kern="1200" baseline="0" dirty="0">
                          <a:solidFill>
                            <a:schemeClr val="tx1"/>
                          </a:solidFill>
                          <a:latin typeface="Calibri "/>
                          <a:ea typeface="Tahoma" panose="020B0604030504040204" pitchFamily="34" charset="0"/>
                          <a:cs typeface="Tahoma" panose="020B0604030504040204" pitchFamily="34" charset="0"/>
                        </a:rPr>
                        <a:t>   or Serial port (D-sub) x1 + VGA x1 + RJ45 or Serial </a:t>
                      </a:r>
                      <a:br>
                        <a:rPr lang="en-US" altLang="zh-TW" sz="950" b="0" kern="1200" baseline="0" dirty="0">
                          <a:solidFill>
                            <a:schemeClr val="tx1"/>
                          </a:solidFill>
                          <a:latin typeface="Calibri "/>
                          <a:ea typeface="Tahoma" panose="020B0604030504040204" pitchFamily="34" charset="0"/>
                          <a:cs typeface="Tahoma" panose="020B0604030504040204" pitchFamily="34" charset="0"/>
                        </a:rPr>
                      </a:br>
                      <a:r>
                        <a:rPr lang="en-US" altLang="zh-TW" sz="950" b="0" kern="1200" baseline="0" dirty="0">
                          <a:solidFill>
                            <a:schemeClr val="tx1"/>
                          </a:solidFill>
                          <a:latin typeface="Calibri "/>
                          <a:ea typeface="Tahoma" panose="020B0604030504040204" pitchFamily="34" charset="0"/>
                          <a:cs typeface="Tahoma" panose="020B0604030504040204" pitchFamily="34" charset="0"/>
                        </a:rPr>
                        <a:t>   port (D-sub) x1 + DP + RJ45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kern="1200" dirty="0">
                          <a:solidFill>
                            <a:srgbClr val="141212"/>
                          </a:solidFill>
                          <a:effectLst/>
                          <a:latin typeface="Calibri "/>
                          <a:ea typeface="+mn-ea"/>
                          <a:cs typeface="+mn-cs"/>
                        </a:rPr>
                        <a:t>USB 3.1 (type A) x3, USB 3.1 (type C) x1, (support PD), Docking</a:t>
                      </a:r>
                      <a:r>
                        <a:rPr lang="en-US" altLang="zh-TW" sz="950" kern="1200" baseline="0" dirty="0">
                          <a:solidFill>
                            <a:srgbClr val="141212"/>
                          </a:solidFill>
                          <a:effectLst/>
                          <a:latin typeface="Calibri "/>
                          <a:ea typeface="+mn-ea"/>
                          <a:cs typeface="+mn-cs"/>
                        </a:rPr>
                        <a:t> connector x1, HDMI x1, RJ-45 x1, RS-232 x1, </a:t>
                      </a:r>
                      <a:r>
                        <a:rPr lang="en-US" altLang="zh-TW" sz="950" kern="1200" dirty="0">
                          <a:solidFill>
                            <a:srgbClr val="141212"/>
                          </a:solidFill>
                          <a:effectLst/>
                          <a:latin typeface="Calibri "/>
                          <a:ea typeface="+mn-ea"/>
                          <a:cs typeface="+mn-cs"/>
                        </a:rPr>
                        <a:t>SD and SIM card x1, Smart card</a:t>
                      </a:r>
                      <a:r>
                        <a:rPr lang="en-US" altLang="zh-TW" sz="950" kern="1200" baseline="0" dirty="0">
                          <a:solidFill>
                            <a:srgbClr val="141212"/>
                          </a:solidFill>
                          <a:effectLst/>
                          <a:latin typeface="Calibri "/>
                          <a:ea typeface="+mn-ea"/>
                          <a:cs typeface="+mn-cs"/>
                        </a:rPr>
                        <a:t> x1, Audio Jack,</a:t>
                      </a:r>
                      <a:endParaRPr lang="en-US" altLang="zh-TW" sz="950" kern="1200" dirty="0">
                        <a:solidFill>
                          <a:srgbClr val="141212"/>
                        </a:solidFill>
                        <a:effectLst/>
                        <a:latin typeface="Calibri "/>
                        <a:ea typeface="+mn-ea"/>
                        <a:cs typeface="+mn-cs"/>
                      </a:endParaRP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kern="1200" dirty="0">
                          <a:solidFill>
                            <a:srgbClr val="141212"/>
                          </a:solidFill>
                          <a:effectLst/>
                          <a:latin typeface="Calibri "/>
                          <a:ea typeface="+mn-ea"/>
                          <a:cs typeface="+mn-cs"/>
                        </a:rPr>
                        <a:t>- Optional 2</a:t>
                      </a:r>
                      <a:r>
                        <a:rPr lang="en-US" altLang="zh-TW" sz="950" kern="1200" baseline="30000" dirty="0">
                          <a:solidFill>
                            <a:srgbClr val="141212"/>
                          </a:solidFill>
                          <a:effectLst/>
                          <a:latin typeface="Calibri "/>
                          <a:ea typeface="+mn-ea"/>
                          <a:cs typeface="+mn-cs"/>
                        </a:rPr>
                        <a:t>nd</a:t>
                      </a:r>
                      <a:r>
                        <a:rPr lang="en-US" altLang="zh-TW" sz="950" kern="1200" dirty="0">
                          <a:solidFill>
                            <a:srgbClr val="141212"/>
                          </a:solidFill>
                          <a:effectLst/>
                          <a:latin typeface="Calibri "/>
                          <a:ea typeface="+mn-ea"/>
                          <a:cs typeface="+mn-cs"/>
                        </a:rPr>
                        <a:t> RJ-45, 2nd Serial, VGA, Display port or</a:t>
                      </a:r>
                      <a:br>
                        <a:rPr lang="en-US" altLang="zh-TW" sz="950" kern="1200" dirty="0">
                          <a:solidFill>
                            <a:srgbClr val="141212"/>
                          </a:solidFill>
                          <a:effectLst/>
                          <a:latin typeface="Calibri "/>
                          <a:ea typeface="+mn-ea"/>
                          <a:cs typeface="+mn-cs"/>
                        </a:rPr>
                      </a:br>
                      <a:r>
                        <a:rPr lang="en-US" altLang="zh-TW" sz="950" kern="1200" dirty="0">
                          <a:solidFill>
                            <a:srgbClr val="141212"/>
                          </a:solidFill>
                          <a:effectLst/>
                          <a:latin typeface="Calibri "/>
                          <a:ea typeface="+mn-ea"/>
                          <a:cs typeface="+mn-cs"/>
                        </a:rPr>
                        <a:t>  Fischer USB</a:t>
                      </a:r>
                      <a:endParaRPr lang="en-US" altLang="zh-TW" sz="950" b="0" kern="1200" baseline="0" dirty="0">
                        <a:solidFill>
                          <a:schemeClr val="tx1"/>
                        </a:solidFill>
                        <a:latin typeface="Calibri "/>
                        <a:ea typeface="Tahoma" panose="020B0604030504040204" pitchFamily="34" charset="0"/>
                        <a:cs typeface="Tahoma" panose="020B0604030504040204" pitchFamily="34" charset="0"/>
                      </a:endParaRP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PCMCIA or Express Card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dirty="0">
                          <a:solidFill>
                            <a:schemeClr val="tx1"/>
                          </a:solidFill>
                          <a:effectLst/>
                          <a:latin typeface="Calibri "/>
                          <a:ea typeface="+mn-ea"/>
                          <a:cs typeface="+mn-cs"/>
                        </a:rPr>
                        <a:t>Thunderbolt 4 x1, USB 3.2 Gen1 x1,</a:t>
                      </a:r>
                      <a:r>
                        <a:rPr lang="zh-TW" altLang="en-US" sz="950" b="0" kern="1200" dirty="0">
                          <a:solidFill>
                            <a:schemeClr val="tx1"/>
                          </a:solidFill>
                          <a:effectLst/>
                          <a:latin typeface="Calibri "/>
                          <a:ea typeface="+mn-ea"/>
                          <a:cs typeface="+mn-cs"/>
                        </a:rPr>
                        <a:t> </a:t>
                      </a:r>
                      <a:r>
                        <a:rPr lang="en-US" altLang="zh-TW" sz="950" b="0" kern="1200" dirty="0">
                          <a:solidFill>
                            <a:schemeClr val="tx1"/>
                          </a:solidFill>
                          <a:effectLst/>
                          <a:latin typeface="Calibri "/>
                          <a:ea typeface="+mn-ea"/>
                          <a:cs typeface="+mn-cs"/>
                        </a:rPr>
                        <a:t>USB 3.2 Gen1</a:t>
                      </a:r>
                      <a:r>
                        <a:rPr lang="zh-TW" altLang="en-US" sz="950" b="0" kern="1200" dirty="0">
                          <a:solidFill>
                            <a:schemeClr val="tx1"/>
                          </a:solidFill>
                          <a:effectLst/>
                          <a:latin typeface="Calibri "/>
                          <a:ea typeface="+mn-ea"/>
                          <a:cs typeface="+mn-cs"/>
                        </a:rPr>
                        <a:t> </a:t>
                      </a:r>
                      <a:r>
                        <a:rPr lang="en-US" altLang="zh-TW" sz="950" b="0" kern="1200" dirty="0">
                          <a:solidFill>
                            <a:schemeClr val="tx1"/>
                          </a:solidFill>
                          <a:effectLst/>
                          <a:latin typeface="Calibri "/>
                          <a:ea typeface="+mn-ea"/>
                          <a:cs typeface="+mn-cs"/>
                        </a:rPr>
                        <a:t>(with power share) x1, USB 3.2 Gen2 (type C+PD) x1</a:t>
                      </a:r>
                      <a:r>
                        <a:rPr lang="en-US" altLang="zh-TW" sz="950" b="0" kern="1200" baseline="0" dirty="0">
                          <a:solidFill>
                            <a:schemeClr val="tx1"/>
                          </a:solidFill>
                          <a:effectLst/>
                          <a:latin typeface="Calibri "/>
                          <a:ea typeface="+mn-ea"/>
                          <a:cs typeface="+mn-cs"/>
                        </a:rPr>
                        <a:t>, HDMI x1, RJ-45 x1,</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effectLst/>
                          <a:latin typeface="Calibri "/>
                          <a:ea typeface="+mn-ea"/>
                          <a:cs typeface="+mn-cs"/>
                        </a:rPr>
                        <a:t>RS-232 x1, </a:t>
                      </a:r>
                      <a:r>
                        <a:rPr lang="en-US" altLang="zh-TW" sz="950" b="0" kern="1200" dirty="0">
                          <a:solidFill>
                            <a:schemeClr val="tx1"/>
                          </a:solidFill>
                          <a:effectLst/>
                          <a:latin typeface="Calibri "/>
                          <a:ea typeface="+mn-ea"/>
                          <a:cs typeface="+mn-cs"/>
                        </a:rPr>
                        <a:t>Combo headphone &amp; microphone, </a:t>
                      </a:r>
                      <a:r>
                        <a:rPr lang="pt-BR" altLang="zh-TW" sz="950" b="0" kern="1200" dirty="0">
                          <a:solidFill>
                            <a:schemeClr val="tx1"/>
                          </a:solidFill>
                          <a:effectLst/>
                          <a:latin typeface="Calibri "/>
                          <a:ea typeface="+mn-ea"/>
                          <a:cs typeface="+mn-cs"/>
                        </a:rPr>
                        <a:t>Mircro SD card, Nano SIM card</a:t>
                      </a:r>
                    </a:p>
                    <a:p>
                      <a:pPr marL="45720" marR="0" indent="0" algn="l" defTabSz="685594" rtl="0" eaLnBrk="1" fontAlgn="ctr" latinLnBrk="0" hangingPunct="1">
                        <a:lnSpc>
                          <a:spcPct val="100000"/>
                        </a:lnSpc>
                        <a:spcBef>
                          <a:spcPts val="0"/>
                        </a:spcBef>
                        <a:spcAft>
                          <a:spcPts val="0"/>
                        </a:spcAft>
                        <a:buClrTx/>
                        <a:buSzTx/>
                        <a:buFontTx/>
                        <a:buNone/>
                        <a:tabLst/>
                        <a:defRPr/>
                      </a:pPr>
                      <a:r>
                        <a:rPr lang="pt-BR" altLang="zh-TW" sz="950" b="0" kern="1200" dirty="0">
                          <a:solidFill>
                            <a:schemeClr val="tx1"/>
                          </a:solidFill>
                          <a:effectLst/>
                          <a:latin typeface="Calibri "/>
                          <a:ea typeface="+mn-ea"/>
                          <a:cs typeface="+mn-cs"/>
                        </a:rPr>
                        <a:t>- Optional: Thunderbolt 4</a:t>
                      </a:r>
                    </a:p>
                    <a:p>
                      <a:pPr marL="45720" marR="0" indent="0" algn="l" defTabSz="685594" rtl="0" eaLnBrk="1" fontAlgn="ctr" latinLnBrk="0" hangingPunct="1">
                        <a:lnSpc>
                          <a:spcPct val="100000"/>
                        </a:lnSpc>
                        <a:spcBef>
                          <a:spcPts val="0"/>
                        </a:spcBef>
                        <a:spcAft>
                          <a:spcPts val="0"/>
                        </a:spcAft>
                        <a:buClrTx/>
                        <a:buSzTx/>
                        <a:buFontTx/>
                        <a:buNone/>
                        <a:tabLst/>
                        <a:defRPr/>
                      </a:pPr>
                      <a:r>
                        <a:rPr lang="pt-BR" altLang="zh-TW" sz="950" b="0" kern="1200" dirty="0">
                          <a:solidFill>
                            <a:schemeClr val="tx1"/>
                          </a:solidFill>
                          <a:effectLst/>
                          <a:latin typeface="Calibri "/>
                          <a:ea typeface="+mn-ea"/>
                          <a:cs typeface="+mn-cs"/>
                        </a:rPr>
                        <a:t>- Optional: Smart card reader </a:t>
                      </a:r>
                    </a:p>
                    <a:p>
                      <a:pPr marL="45720" marR="0" indent="0" algn="l" defTabSz="685594" rtl="0" eaLnBrk="1" fontAlgn="ctr" latinLnBrk="0" hangingPunct="1">
                        <a:lnSpc>
                          <a:spcPct val="100000"/>
                        </a:lnSpc>
                        <a:spcBef>
                          <a:spcPts val="0"/>
                        </a:spcBef>
                        <a:spcAft>
                          <a:spcPts val="0"/>
                        </a:spcAft>
                        <a:buClrTx/>
                        <a:buSzTx/>
                        <a:buFontTx/>
                        <a:buNone/>
                        <a:tabLst/>
                        <a:defRPr/>
                      </a:pPr>
                      <a:r>
                        <a:rPr lang="pt-BR" altLang="zh-TW" sz="950" b="0" kern="1200" baseline="0" dirty="0">
                          <a:solidFill>
                            <a:schemeClr val="tx1"/>
                          </a:solidFill>
                          <a:effectLst/>
                          <a:latin typeface="Calibri "/>
                          <a:ea typeface="+mn-ea"/>
                          <a:cs typeface="+mn-cs"/>
                        </a:rPr>
                        <a:t>- Optional: RJ-45/USB Type A/Fischer USB 3.0 9 pin</a:t>
                      </a:r>
                    </a:p>
                    <a:p>
                      <a:pPr marL="45720" marR="0" indent="0" algn="l" defTabSz="685594" rtl="0" eaLnBrk="1" fontAlgn="ctr" latinLnBrk="0" hangingPunct="1">
                        <a:lnSpc>
                          <a:spcPct val="100000"/>
                        </a:lnSpc>
                        <a:spcBef>
                          <a:spcPts val="0"/>
                        </a:spcBef>
                        <a:spcAft>
                          <a:spcPts val="0"/>
                        </a:spcAft>
                        <a:buClrTx/>
                        <a:buSzTx/>
                        <a:buFontTx/>
                        <a:buNone/>
                        <a:tabLst/>
                        <a:defRPr/>
                      </a:pPr>
                      <a:r>
                        <a:rPr lang="pt-BR" altLang="zh-TW" sz="950" b="0" kern="1200" baseline="0" dirty="0">
                          <a:solidFill>
                            <a:schemeClr val="tx1"/>
                          </a:solidFill>
                          <a:effectLst/>
                          <a:latin typeface="Calibri "/>
                          <a:ea typeface="+mn-ea"/>
                          <a:cs typeface="+mn-cs"/>
                        </a:rPr>
                        <a:t>- Optional: Contactless card reader</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Express card reader</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86373">
                <a:tc>
                  <a:txBody>
                    <a:bodyPr/>
                    <a:lstStyle/>
                    <a:p>
                      <a:pPr algn="ctr" fontAlgn="ctr"/>
                      <a:r>
                        <a:rPr lang="en-US" sz="1200" b="1" i="0" u="none" strike="noStrike" dirty="0">
                          <a:solidFill>
                            <a:schemeClr val="bg1"/>
                          </a:solidFill>
                          <a:effectLst/>
                          <a:latin typeface="Calibri "/>
                        </a:rPr>
                        <a:t>Media</a:t>
                      </a:r>
                      <a:r>
                        <a:rPr lang="en-US" sz="1200" b="1" i="0" u="none" strike="noStrike" baseline="0" dirty="0">
                          <a:solidFill>
                            <a:schemeClr val="bg1"/>
                          </a:solidFill>
                          <a:effectLst/>
                          <a:latin typeface="Calibri "/>
                        </a:rPr>
                        <a:t> Bay</a:t>
                      </a:r>
                      <a:endParaRPr lang="en-US" sz="1200" b="1" i="0" u="none" strike="noStrike" dirty="0">
                        <a:solidFill>
                          <a:schemeClr val="bg1"/>
                        </a:solidFill>
                        <a:effectLst/>
                        <a:latin typeface="Calibri "/>
                      </a:endParaRP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altLang="zh-TW" sz="950" b="1" kern="1200" dirty="0">
                          <a:solidFill>
                            <a:srgbClr val="FF0000"/>
                          </a:solidFill>
                          <a:latin typeface="Calibri "/>
                          <a:ea typeface="Tahoma" panose="020B0604030504040204" pitchFamily="34" charset="0"/>
                          <a:cs typeface="Tahoma" panose="020B0604030504040204" pitchFamily="34" charset="0"/>
                        </a:rPr>
                        <a:t>Optional </a:t>
                      </a:r>
                      <a:r>
                        <a:rPr lang="en-US" sz="950" b="1" kern="1200" dirty="0">
                          <a:solidFill>
                            <a:srgbClr val="FF0000"/>
                          </a:solidFill>
                          <a:latin typeface="Calibri "/>
                          <a:ea typeface="Tahoma" panose="020B0604030504040204" pitchFamily="34" charset="0"/>
                          <a:cs typeface="Tahoma" panose="020B0604030504040204" pitchFamily="34" charset="0"/>
                        </a:rPr>
                        <a:t>ODD</a:t>
                      </a:r>
                      <a:r>
                        <a:rPr lang="en-US" sz="950" b="1" kern="1200" baseline="0" dirty="0">
                          <a:solidFill>
                            <a:srgbClr val="FF0000"/>
                          </a:solidFill>
                          <a:latin typeface="Calibri "/>
                          <a:ea typeface="Tahoma" panose="020B0604030504040204" pitchFamily="34" charset="0"/>
                          <a:cs typeface="Tahoma" panose="020B0604030504040204" pitchFamily="34" charset="0"/>
                        </a:rPr>
                        <a:t> / 2</a:t>
                      </a:r>
                      <a:r>
                        <a:rPr lang="en-US" sz="950" b="1" kern="1200" baseline="30000" dirty="0">
                          <a:solidFill>
                            <a:srgbClr val="FF0000"/>
                          </a:solidFill>
                          <a:latin typeface="Calibri "/>
                          <a:ea typeface="Tahoma" panose="020B0604030504040204" pitchFamily="34" charset="0"/>
                          <a:cs typeface="Tahoma" panose="020B0604030504040204" pitchFamily="34" charset="0"/>
                        </a:rPr>
                        <a:t>nd</a:t>
                      </a:r>
                      <a:r>
                        <a:rPr lang="en-US" sz="950" b="1" kern="1200" baseline="0" dirty="0">
                          <a:solidFill>
                            <a:srgbClr val="FF0000"/>
                          </a:solidFill>
                          <a:latin typeface="Calibri "/>
                          <a:ea typeface="Tahoma" panose="020B0604030504040204" pitchFamily="34" charset="0"/>
                          <a:cs typeface="Tahoma" panose="020B0604030504040204" pitchFamily="34" charset="0"/>
                        </a:rPr>
                        <a:t> battery / 3</a:t>
                      </a:r>
                      <a:r>
                        <a:rPr lang="en-US" sz="950" b="1" kern="1200" baseline="30000" dirty="0">
                          <a:solidFill>
                            <a:srgbClr val="FF0000"/>
                          </a:solidFill>
                          <a:latin typeface="Calibri "/>
                          <a:ea typeface="Tahoma" panose="020B0604030504040204" pitchFamily="34" charset="0"/>
                          <a:cs typeface="Tahoma" panose="020B0604030504040204" pitchFamily="34" charset="0"/>
                        </a:rPr>
                        <a:t>rd</a:t>
                      </a:r>
                      <a:r>
                        <a:rPr lang="en-US" sz="950" b="1" kern="1200" baseline="0" dirty="0">
                          <a:solidFill>
                            <a:srgbClr val="FF0000"/>
                          </a:solidFill>
                          <a:latin typeface="Calibri "/>
                          <a:ea typeface="Tahoma" panose="020B0604030504040204" pitchFamily="34" charset="0"/>
                          <a:cs typeface="Tahoma" panose="020B0604030504040204" pitchFamily="34" charset="0"/>
                        </a:rPr>
                        <a:t> SSD (2.5” SATA)</a:t>
                      </a:r>
                      <a:endParaRPr lang="en-US" sz="950" b="1" kern="1200" dirty="0">
                        <a:solidFill>
                          <a:srgbClr val="FF0000"/>
                        </a:solidFill>
                        <a:latin typeface="Calibri "/>
                        <a:ea typeface="Tahoma" panose="020B0604030504040204" pitchFamily="34" charset="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kern="1200" dirty="0">
                          <a:solidFill>
                            <a:srgbClr val="292929"/>
                          </a:solidFill>
                          <a:latin typeface="Calibri "/>
                          <a:ea typeface="Tahoma" panose="020B0604030504040204" pitchFamily="34" charset="0"/>
                          <a:cs typeface="Tahoma" panose="020B0604030504040204" pitchFamily="34" charset="0"/>
                        </a:rPr>
                        <a:t>NA</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Optional  ODD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NA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05700">
                <a:tc>
                  <a:txBody>
                    <a:bodyPr/>
                    <a:lstStyle/>
                    <a:p>
                      <a:pPr algn="ctr" fontAlgn="ctr"/>
                      <a:r>
                        <a:rPr lang="en-US" sz="1200" b="1" i="0" u="none" strike="noStrike" dirty="0">
                          <a:solidFill>
                            <a:schemeClr val="bg1"/>
                          </a:solidFill>
                          <a:effectLst/>
                          <a:latin typeface="Calibri "/>
                        </a:rPr>
                        <a:t>Wireless</a:t>
                      </a: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altLang="zh-TW" sz="950" b="0" kern="1200" dirty="0">
                          <a:solidFill>
                            <a:schemeClr val="tx1"/>
                          </a:solidFill>
                          <a:latin typeface="Calibri "/>
                          <a:ea typeface="Tahoma" panose="020B0604030504040204" pitchFamily="34" charset="0"/>
                          <a:cs typeface="Tahoma" panose="020B0604030504040204" pitchFamily="34" charset="0"/>
                        </a:rPr>
                        <a:t>- Intel Wi-Fi 7 BE200</a:t>
                      </a:r>
                    </a:p>
                    <a:p>
                      <a:pPr marL="45720" indent="0" algn="l" defTabSz="685594" rtl="0" eaLnBrk="1" fontAlgn="ctr" latinLnBrk="0" hangingPunct="1">
                        <a:buFontTx/>
                        <a:buNone/>
                      </a:pPr>
                      <a:r>
                        <a:rPr lang="en-US" altLang="zh-TW" sz="950" b="0" kern="1200" dirty="0">
                          <a:solidFill>
                            <a:schemeClr val="tx1"/>
                          </a:solidFill>
                          <a:latin typeface="Calibri "/>
                          <a:ea typeface="Tahoma" panose="020B0604030504040204" pitchFamily="34" charset="0"/>
                          <a:cs typeface="Tahoma" panose="020B0604030504040204" pitchFamily="34" charset="0"/>
                        </a:rPr>
                        <a:t>- Bluetooth v5.4</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Optional 4G LTE</a:t>
                      </a:r>
                      <a:r>
                        <a:rPr lang="en-US" altLang="zh-TW" sz="950" b="0" kern="1200" dirty="0">
                          <a:solidFill>
                            <a:schemeClr val="tx1"/>
                          </a:solidFill>
                          <a:latin typeface="Calibri "/>
                          <a:ea typeface="Tahoma" panose="020B0604030504040204" pitchFamily="34" charset="0"/>
                          <a:cs typeface="Tahoma" panose="020B0604030504040204" pitchFamily="34" charset="0"/>
                        </a:rPr>
                        <a:t> &amp; </a:t>
                      </a:r>
                      <a:r>
                        <a:rPr lang="en-US" altLang="zh-TW" sz="950" b="1" kern="1200" dirty="0">
                          <a:solidFill>
                            <a:srgbClr val="FF0000"/>
                          </a:solidFill>
                          <a:latin typeface="Calibri "/>
                          <a:ea typeface="Tahoma" panose="020B0604030504040204" pitchFamily="34" charset="0"/>
                          <a:cs typeface="Tahoma" panose="020B0604030504040204" pitchFamily="34" charset="0"/>
                        </a:rPr>
                        <a:t>5G</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Intel W-Fi 6E AX211, 802.11ax</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Bluetooth v5.3</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Optional 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Optional Intel Dual Band Wireless AC 8265</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Bluetooth v4.2</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Intel Wi-Fi AX210</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Optional Bluetooth</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Optional 4G LTE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212">
                <a:tc>
                  <a:txBody>
                    <a:bodyPr/>
                    <a:lstStyle/>
                    <a:p>
                      <a:pPr algn="ctr" fontAlgn="ctr"/>
                      <a:r>
                        <a:rPr lang="en-US" sz="1200" b="1" i="0" u="none" strike="noStrike" dirty="0">
                          <a:solidFill>
                            <a:schemeClr val="bg1"/>
                          </a:solidFill>
                          <a:effectLst/>
                          <a:latin typeface="Calibri "/>
                        </a:rPr>
                        <a:t>Battery </a:t>
                      </a:r>
                    </a:p>
                  </a:txBody>
                  <a:tcPr marL="7200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914400" rtl="0" eaLnBrk="1" fontAlgn="ctr" latinLnBrk="0" hangingPunct="1">
                        <a:buFontTx/>
                        <a:buNone/>
                      </a:pPr>
                      <a:r>
                        <a:rPr lang="en-US" sz="1000" b="1" kern="1200" dirty="0">
                          <a:solidFill>
                            <a:srgbClr val="FF0000"/>
                          </a:solidFill>
                          <a:latin typeface="Calibri "/>
                          <a:ea typeface="Tahoma" panose="020B0604030504040204" pitchFamily="34" charset="0"/>
                          <a:cs typeface="Tahoma" panose="020B0604030504040204" pitchFamily="34" charset="0"/>
                        </a:rPr>
                        <a:t>12.5 </a:t>
                      </a:r>
                      <a:r>
                        <a:rPr lang="en-US" sz="1000" b="1" kern="1200" dirty="0" err="1">
                          <a:solidFill>
                            <a:srgbClr val="FF0000"/>
                          </a:solidFill>
                          <a:latin typeface="Calibri "/>
                          <a:ea typeface="Tahoma" panose="020B0604030504040204" pitchFamily="34" charset="0"/>
                          <a:cs typeface="Tahoma" panose="020B0604030504040204" pitchFamily="34" charset="0"/>
                        </a:rPr>
                        <a:t>hrs</a:t>
                      </a:r>
                      <a:r>
                        <a:rPr lang="en-US" sz="1000" b="1" kern="1200" dirty="0">
                          <a:solidFill>
                            <a:srgbClr val="FF0000"/>
                          </a:solidFill>
                          <a:latin typeface="Calibri "/>
                          <a:ea typeface="Tahoma" panose="020B0604030504040204" pitchFamily="34" charset="0"/>
                          <a:cs typeface="Tahoma" panose="020B0604030504040204" pitchFamily="34" charset="0"/>
                        </a:rPr>
                        <a:t> (up to 21.5 </a:t>
                      </a:r>
                      <a:r>
                        <a:rPr lang="en-US" sz="1000" b="1" kern="1200" dirty="0" err="1">
                          <a:solidFill>
                            <a:srgbClr val="FF0000"/>
                          </a:solidFill>
                          <a:latin typeface="Calibri "/>
                          <a:ea typeface="Tahoma" panose="020B0604030504040204" pitchFamily="34" charset="0"/>
                          <a:cs typeface="Tahoma" panose="020B0604030504040204" pitchFamily="34" charset="0"/>
                        </a:rPr>
                        <a:t>hrs</a:t>
                      </a:r>
                      <a:r>
                        <a:rPr lang="en-US" sz="1000" b="1" kern="1200" dirty="0">
                          <a:solidFill>
                            <a:srgbClr val="FF0000"/>
                          </a:solidFill>
                          <a:latin typeface="Calibri "/>
                          <a:ea typeface="Tahoma" panose="020B0604030504040204" pitchFamily="34" charset="0"/>
                          <a:cs typeface="Tahoma" panose="020B0604030504040204" pitchFamily="34" charset="0"/>
                        </a:rPr>
                        <a:t>)</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sz="950" b="0" i="0" u="none" strike="noStrike" baseline="0" dirty="0">
                          <a:solidFill>
                            <a:srgbClr val="141212"/>
                          </a:solidFill>
                          <a:effectLst/>
                          <a:latin typeface="Calibri "/>
                        </a:rPr>
                        <a:t>NA</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i="0" u="none" strike="noStrike" kern="1200" dirty="0">
                          <a:solidFill>
                            <a:schemeClr val="tx1"/>
                          </a:solidFill>
                          <a:effectLst/>
                          <a:latin typeface="Calibri "/>
                          <a:ea typeface="+mn-ea"/>
                          <a:cs typeface="+mn-cs"/>
                        </a:rPr>
                        <a:t>14 </a:t>
                      </a:r>
                      <a:r>
                        <a:rPr lang="en-US" altLang="zh-TW" sz="950" b="0" i="0" u="none" strike="noStrike" kern="1200" dirty="0" err="1">
                          <a:solidFill>
                            <a:schemeClr val="tx1"/>
                          </a:solidFill>
                          <a:effectLst/>
                          <a:latin typeface="Calibri "/>
                          <a:ea typeface="+mn-ea"/>
                          <a:cs typeface="+mn-cs"/>
                        </a:rPr>
                        <a:t>hrs</a:t>
                      </a:r>
                      <a:r>
                        <a:rPr lang="en-US" altLang="zh-TW" sz="950" b="0" i="0" u="none" strike="noStrike" kern="1200" dirty="0">
                          <a:solidFill>
                            <a:schemeClr val="tx1"/>
                          </a:solidFill>
                          <a:effectLst/>
                          <a:latin typeface="Calibri "/>
                          <a:ea typeface="+mn-ea"/>
                          <a:cs typeface="+mn-cs"/>
                        </a:rPr>
                        <a:t>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lvl="0" indent="0" algn="l" defTabSz="914400" rtl="0" eaLnBrk="1" fontAlgn="ctr" latinLnBrk="0" hangingPunct="1">
                        <a:lnSpc>
                          <a:spcPct val="100000"/>
                        </a:lnSpc>
                        <a:spcBef>
                          <a:spcPts val="0"/>
                        </a:spcBef>
                        <a:spcAft>
                          <a:spcPts val="0"/>
                        </a:spcAft>
                        <a:buClrTx/>
                        <a:buSzTx/>
                        <a:buFontTx/>
                        <a:buNone/>
                        <a:tabLst/>
                        <a:defRPr/>
                      </a:pPr>
                      <a:r>
                        <a:rPr lang="en-US" altLang="zh-TW" sz="950" b="0" i="0" u="none" strike="noStrike" kern="1200" dirty="0">
                          <a:solidFill>
                            <a:schemeClr val="tx1"/>
                          </a:solidFill>
                          <a:effectLst/>
                          <a:latin typeface="Calibri "/>
                          <a:ea typeface="+mn-ea"/>
                          <a:cs typeface="+mn-cs"/>
                        </a:rPr>
                        <a:t>25 </a:t>
                      </a:r>
                      <a:r>
                        <a:rPr lang="en-US" altLang="zh-TW" sz="950" b="0" i="0" u="none" strike="noStrike" kern="1200" dirty="0" err="1">
                          <a:solidFill>
                            <a:schemeClr val="tx1"/>
                          </a:solidFill>
                          <a:effectLst/>
                          <a:latin typeface="Calibri "/>
                          <a:ea typeface="+mn-ea"/>
                          <a:cs typeface="+mn-cs"/>
                        </a:rPr>
                        <a:t>hrs</a:t>
                      </a:r>
                      <a:endParaRPr lang="en-US" altLang="zh-TW" sz="950" b="0" i="0" u="none" strike="noStrike" kern="1200" dirty="0">
                        <a:solidFill>
                          <a:schemeClr val="tx1"/>
                        </a:solidFill>
                        <a:effectLst/>
                        <a:latin typeface="Calibri "/>
                        <a:ea typeface="+mn-ea"/>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583153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3">
            <a:extLst>
              <a:ext uri="{FF2B5EF4-FFF2-40B4-BE49-F238E27FC236}">
                <a16:creationId xmlns:a16="http://schemas.microsoft.com/office/drawing/2014/main" id="{B32A5624-4103-4A71-BF8F-A5893F328B8D}"/>
              </a:ext>
            </a:extLst>
          </p:cNvPr>
          <p:cNvGraphicFramePr>
            <a:graphicFrameLocks noGrp="1"/>
          </p:cNvGraphicFramePr>
          <p:nvPr>
            <p:extLst>
              <p:ext uri="{D42A27DB-BD31-4B8C-83A1-F6EECF244321}">
                <p14:modId xmlns:p14="http://schemas.microsoft.com/office/powerpoint/2010/main" val="1541007406"/>
              </p:ext>
            </p:extLst>
          </p:nvPr>
        </p:nvGraphicFramePr>
        <p:xfrm>
          <a:off x="0" y="0"/>
          <a:ext cx="12192000" cy="6858000"/>
        </p:xfrm>
        <a:graphic>
          <a:graphicData uri="http://schemas.openxmlformats.org/drawingml/2006/table">
            <a:tbl>
              <a:tblPr/>
              <a:tblGrid>
                <a:gridCol w="894159">
                  <a:extLst>
                    <a:ext uri="{9D8B030D-6E8A-4147-A177-3AD203B41FA5}">
                      <a16:colId xmlns:a16="http://schemas.microsoft.com/office/drawing/2014/main" val="20000"/>
                    </a:ext>
                  </a:extLst>
                </a:gridCol>
                <a:gridCol w="3624575">
                  <a:extLst>
                    <a:ext uri="{9D8B030D-6E8A-4147-A177-3AD203B41FA5}">
                      <a16:colId xmlns:a16="http://schemas.microsoft.com/office/drawing/2014/main" val="20001"/>
                    </a:ext>
                  </a:extLst>
                </a:gridCol>
                <a:gridCol w="3908986">
                  <a:extLst>
                    <a:ext uri="{9D8B030D-6E8A-4147-A177-3AD203B41FA5}">
                      <a16:colId xmlns:a16="http://schemas.microsoft.com/office/drawing/2014/main" val="20002"/>
                    </a:ext>
                  </a:extLst>
                </a:gridCol>
                <a:gridCol w="3764280">
                  <a:extLst>
                    <a:ext uri="{9D8B030D-6E8A-4147-A177-3AD203B41FA5}">
                      <a16:colId xmlns:a16="http://schemas.microsoft.com/office/drawing/2014/main" val="4053205730"/>
                    </a:ext>
                  </a:extLst>
                </a:gridCol>
              </a:tblGrid>
              <a:tr h="206583">
                <a:tc>
                  <a:txBody>
                    <a:bodyPr/>
                    <a:lstStyle/>
                    <a:p>
                      <a:pPr algn="ctr" fontAlgn="ctr"/>
                      <a:endParaRPr lang="en-US" sz="1200" b="1" i="0" u="none" strike="noStrike" dirty="0">
                        <a:solidFill>
                          <a:schemeClr val="bg1"/>
                        </a:solidFill>
                        <a:effectLst/>
                        <a:latin typeface="+mn-lt"/>
                      </a:endParaRPr>
                    </a:p>
                  </a:txBody>
                  <a:tcPr marL="633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DURABOOK Z14I</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Market Solution G (B360 Pro)</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Market Solution P (40)</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66232">
                <a:tc>
                  <a:txBody>
                    <a:bodyPr/>
                    <a:lstStyle/>
                    <a:p>
                      <a:pPr algn="ctr" fontAlgn="ctr"/>
                      <a:r>
                        <a:rPr lang="en-US" sz="1200" b="1" i="0" u="none" strike="noStrike" dirty="0">
                          <a:solidFill>
                            <a:schemeClr val="bg1"/>
                          </a:solidFill>
                          <a:effectLst/>
                          <a:latin typeface="+mn-lt"/>
                        </a:rPr>
                        <a:t>Drop</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dirty="0">
                          <a:solidFill>
                            <a:srgbClr val="141212"/>
                          </a:solidFill>
                          <a:latin typeface="Calibri "/>
                        </a:rPr>
                        <a:t>MIL-STD-810H</a:t>
                      </a:r>
                      <a:r>
                        <a:rPr lang="en-US" altLang="zh-TW" sz="950" b="0" dirty="0">
                          <a:solidFill>
                            <a:schemeClr val="tx1"/>
                          </a:solidFill>
                          <a:latin typeface="Calibri "/>
                        </a:rPr>
                        <a:t>, 6</a:t>
                      </a:r>
                      <a:r>
                        <a:rPr lang="en-US" altLang="zh-TW" sz="950" b="0" kern="1200" dirty="0">
                          <a:solidFill>
                            <a:schemeClr val="tx1"/>
                          </a:solidFill>
                          <a:latin typeface="Calibri "/>
                          <a:ea typeface="+mn-ea"/>
                          <a:cs typeface="+mn-cs"/>
                        </a:rPr>
                        <a:t>' drop</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dirty="0">
                          <a:solidFill>
                            <a:schemeClr val="tx1"/>
                          </a:solidFill>
                          <a:latin typeface="Calibri "/>
                        </a:rPr>
                        <a:t>MIL-STD-810H,</a:t>
                      </a:r>
                      <a:r>
                        <a:rPr lang="en-US" altLang="zh-TW" sz="950" b="0" baseline="0" dirty="0">
                          <a:solidFill>
                            <a:schemeClr val="tx1"/>
                          </a:solidFill>
                          <a:latin typeface="Calibri "/>
                        </a:rPr>
                        <a:t> 6</a:t>
                      </a:r>
                      <a:r>
                        <a:rPr lang="en-US" altLang="zh-TW" sz="950" b="0" dirty="0">
                          <a:solidFill>
                            <a:schemeClr val="tx1"/>
                          </a:solidFill>
                          <a:latin typeface="Calibri "/>
                        </a:rPr>
                        <a:t>' drop </a:t>
                      </a:r>
                      <a:endParaRPr lang="en-US" altLang="zh-TW" sz="950" b="0" i="0" u="none" strike="noStrike" dirty="0">
                        <a:solidFill>
                          <a:schemeClr val="tx1"/>
                        </a:solidFill>
                        <a:effectLst/>
                        <a:latin typeface="Calibri "/>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dirty="0">
                          <a:solidFill>
                            <a:schemeClr val="tx1"/>
                          </a:solidFill>
                          <a:latin typeface="+mn-lt"/>
                        </a:rPr>
                        <a:t>MIL-STD-810H,</a:t>
                      </a:r>
                      <a:r>
                        <a:rPr lang="en-US" altLang="zh-TW" sz="950" b="0" baseline="0" dirty="0">
                          <a:solidFill>
                            <a:schemeClr val="tx1"/>
                          </a:solidFill>
                          <a:latin typeface="+mn-lt"/>
                        </a:rPr>
                        <a:t> 6</a:t>
                      </a:r>
                      <a:r>
                        <a:rPr lang="en-US" altLang="zh-TW" sz="950" b="0" dirty="0">
                          <a:solidFill>
                            <a:schemeClr val="tx1"/>
                          </a:solidFill>
                          <a:latin typeface="+mn-lt"/>
                        </a:rPr>
                        <a:t>' drop </a:t>
                      </a:r>
                      <a:endParaRPr lang="en-US" altLang="zh-TW" sz="950" b="0" i="0" u="none" strike="noStrike" dirty="0">
                        <a:solidFill>
                          <a:schemeClr val="tx1"/>
                        </a:solidFill>
                        <a:effectLst/>
                        <a:latin typeface="+mn-lt"/>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7513941"/>
                  </a:ext>
                </a:extLst>
              </a:tr>
              <a:tr h="266232">
                <a:tc>
                  <a:txBody>
                    <a:bodyPr/>
                    <a:lstStyle/>
                    <a:p>
                      <a:pPr algn="ctr" fontAlgn="ctr"/>
                      <a:r>
                        <a:rPr lang="en-US" sz="1200" b="1" i="0" u="none" strike="noStrike" dirty="0">
                          <a:solidFill>
                            <a:schemeClr val="bg1"/>
                          </a:solidFill>
                          <a:effectLst/>
                          <a:latin typeface="+mn-lt"/>
                        </a:rPr>
                        <a:t>IP rating</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fontAlgn="ctr"/>
                      <a:r>
                        <a:rPr lang="en-US" sz="950" b="0" i="0" u="none" strike="noStrike" dirty="0">
                          <a:solidFill>
                            <a:schemeClr val="tx1"/>
                          </a:solidFill>
                          <a:effectLst/>
                          <a:latin typeface="Calibri "/>
                        </a:rPr>
                        <a:t>IP 66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algn="l" fontAlgn="ctr"/>
                      <a:r>
                        <a:rPr lang="en-US" sz="950" b="0" i="0" u="none" strike="noStrike" dirty="0">
                          <a:solidFill>
                            <a:schemeClr val="tx1"/>
                          </a:solidFill>
                          <a:effectLst/>
                          <a:latin typeface="Calibri "/>
                        </a:rPr>
                        <a:t>IP 66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914400" rtl="0" eaLnBrk="1" fontAlgn="ctr" latinLnBrk="0" hangingPunct="1"/>
                      <a:r>
                        <a:rPr lang="en-US" sz="950" b="0" kern="1200" dirty="0">
                          <a:solidFill>
                            <a:schemeClr val="tx1"/>
                          </a:solidFill>
                          <a:effectLst/>
                          <a:latin typeface="+mn-lt"/>
                          <a:ea typeface="+mn-ea"/>
                          <a:cs typeface="+mn-cs"/>
                        </a:rPr>
                        <a:t>IP 66</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3363415"/>
                  </a:ext>
                </a:extLst>
              </a:tr>
              <a:tr h="399348">
                <a:tc>
                  <a:txBody>
                    <a:bodyPr/>
                    <a:lstStyle/>
                    <a:p>
                      <a:pPr algn="ctr" fontAlgn="ctr"/>
                      <a:r>
                        <a:rPr lang="en-US" sz="1200" b="1" i="0" u="none" strike="noStrike" dirty="0">
                          <a:solidFill>
                            <a:schemeClr val="bg1"/>
                          </a:solidFill>
                          <a:effectLst/>
                          <a:latin typeface="+mn-lt"/>
                        </a:rPr>
                        <a:t>Display</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buFontTx/>
                        <a:buNone/>
                      </a:pPr>
                      <a:r>
                        <a:rPr lang="en-US" altLang="zh-TW" sz="950" dirty="0">
                          <a:solidFill>
                            <a:srgbClr val="292929"/>
                          </a:solidFill>
                          <a:latin typeface="Calibri "/>
                          <a:ea typeface="Tahoma" panose="020B0604030504040204" pitchFamily="34" charset="0"/>
                          <a:cs typeface="Tahoma" panose="020B0604030504040204" pitchFamily="34" charset="0"/>
                        </a:rPr>
                        <a:t>14” </a:t>
                      </a:r>
                      <a:r>
                        <a:rPr lang="en-US" altLang="zh-TW" sz="950" b="0" dirty="0">
                          <a:solidFill>
                            <a:schemeClr val="tx1"/>
                          </a:solidFill>
                          <a:latin typeface="Calibri "/>
                          <a:ea typeface="Tahoma" panose="020B0604030504040204" pitchFamily="34" charset="0"/>
                          <a:cs typeface="Tahoma" panose="020B0604030504040204" pitchFamily="34" charset="0"/>
                        </a:rPr>
                        <a:t>FHD </a:t>
                      </a:r>
                      <a:r>
                        <a:rPr lang="en-US" altLang="zh-TW" sz="950" dirty="0">
                          <a:solidFill>
                            <a:srgbClr val="292929"/>
                          </a:solidFill>
                          <a:latin typeface="Calibri "/>
                          <a:ea typeface="Tahoma" panose="020B0604030504040204" pitchFamily="34" charset="0"/>
                          <a:cs typeface="Tahoma" panose="020B0604030504040204" pitchFamily="34" charset="0"/>
                        </a:rPr>
                        <a:t>(1920 x1080)</a:t>
                      </a:r>
                      <a:r>
                        <a:rPr lang="en-US" altLang="zh-TW" sz="950" kern="1200" dirty="0">
                          <a:solidFill>
                            <a:srgbClr val="292929"/>
                          </a:solidFill>
                          <a:latin typeface="Calibri "/>
                          <a:ea typeface="Tahoma" panose="020B0604030504040204" pitchFamily="34" charset="0"/>
                          <a:cs typeface="Tahoma" panose="020B0604030504040204" pitchFamily="34" charset="0"/>
                        </a:rPr>
                        <a:t> </a:t>
                      </a:r>
                      <a:r>
                        <a:rPr lang="en-US" altLang="zh-TW" sz="950" b="1" dirty="0">
                          <a:solidFill>
                            <a:srgbClr val="FF0000"/>
                          </a:solidFill>
                          <a:latin typeface="Calibri "/>
                          <a:ea typeface="Tahoma" panose="020B0604030504040204" pitchFamily="34" charset="0"/>
                          <a:cs typeface="Tahoma" panose="020B0604030504040204" pitchFamily="34" charset="0"/>
                        </a:rPr>
                        <a:t>1200 nits </a:t>
                      </a:r>
                      <a:r>
                        <a:rPr lang="en-US" altLang="zh-TW" sz="950" dirty="0">
                          <a:solidFill>
                            <a:srgbClr val="292929"/>
                          </a:solidFill>
                          <a:latin typeface="Calibri "/>
                          <a:ea typeface="Tahoma" panose="020B0604030504040204" pitchFamily="34" charset="0"/>
                          <a:cs typeface="Tahoma" panose="020B0604030504040204" pitchFamily="34" charset="0"/>
                        </a:rPr>
                        <a:t>sunlight readable display with capacitive multi-touch screen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altLang="zh-TW" sz="950" b="0" kern="1200" dirty="0">
                          <a:solidFill>
                            <a:schemeClr val="tx1"/>
                          </a:solidFill>
                          <a:effectLst/>
                          <a:latin typeface="Calibri "/>
                          <a:ea typeface="+mn-ea"/>
                          <a:cs typeface="+mn-cs"/>
                        </a:rPr>
                        <a:t>13.3” FHD (1920 x 1080) with 1400 nits LumiBond® display with multi-touch screen</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914400" rtl="0" eaLnBrk="1" fontAlgn="ctr" latinLnBrk="0" hangingPunct="1"/>
                      <a:r>
                        <a:rPr lang="en-US" sz="950" b="0" kern="1200" dirty="0">
                          <a:solidFill>
                            <a:schemeClr val="tx1"/>
                          </a:solidFill>
                          <a:effectLst/>
                          <a:latin typeface="+mn-lt"/>
                          <a:ea typeface="+mn-ea"/>
                          <a:cs typeface="+mn-cs"/>
                        </a:rPr>
                        <a:t>14” FHD (1920 x 1080) with 1200 nits capacitive gloved touch</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0161031"/>
                  </a:ext>
                </a:extLst>
              </a:tr>
              <a:tr h="593462">
                <a:tc>
                  <a:txBody>
                    <a:bodyPr/>
                    <a:lstStyle/>
                    <a:p>
                      <a:pPr algn="ctr" fontAlgn="ctr"/>
                      <a:r>
                        <a:rPr lang="en-US" sz="1200" b="1" i="0" u="none" strike="noStrike" dirty="0">
                          <a:solidFill>
                            <a:schemeClr val="bg1"/>
                          </a:solidFill>
                          <a:effectLst/>
                          <a:latin typeface="+mn-lt"/>
                        </a:rPr>
                        <a:t>CPU</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a:r>
                        <a:rPr lang="en-US" altLang="zh-TW" sz="950" b="1" kern="1200" dirty="0">
                          <a:solidFill>
                            <a:srgbClr val="FF0000"/>
                          </a:solidFill>
                          <a:effectLst/>
                          <a:latin typeface="Calibri "/>
                          <a:ea typeface="+mn-ea"/>
                          <a:cs typeface="+mn-cs"/>
                        </a:rPr>
                        <a:t>Intel® Core™</a:t>
                      </a:r>
                      <a:r>
                        <a:rPr lang="en-US" altLang="zh-TW" sz="950" b="1" kern="1200" dirty="0">
                          <a:solidFill>
                            <a:srgbClr val="FF0000"/>
                          </a:solidFill>
                          <a:effectLst/>
                          <a:latin typeface="Calibri "/>
                          <a:ea typeface="+mn-ea"/>
                          <a:cs typeface="Calibri" pitchFamily="34" charset="0"/>
                        </a:rPr>
                        <a:t> Ultra Series 1</a:t>
                      </a:r>
                      <a:r>
                        <a:rPr lang="en-US" altLang="zh-TW" sz="950" b="1" dirty="0">
                          <a:solidFill>
                            <a:srgbClr val="000000"/>
                          </a:solidFill>
                          <a:latin typeface="Calibri "/>
                          <a:ea typeface="+mn-ea"/>
                          <a:cs typeface="Calibri" pitchFamily="34" charset="0"/>
                        </a:rPr>
                        <a:t>; </a:t>
                      </a:r>
                      <a:r>
                        <a:rPr lang="en-US" altLang="zh-TW" sz="950" b="0">
                          <a:solidFill>
                            <a:schemeClr val="tx1">
                              <a:lumMod val="95000"/>
                              <a:lumOff val="5000"/>
                            </a:schemeClr>
                          </a:solidFill>
                          <a:latin typeface="Calibri "/>
                        </a:rPr>
                        <a:t>Support vPro</a:t>
                      </a:r>
                      <a:endParaRPr lang="en-US" altLang="zh-TW" sz="950" b="0" dirty="0">
                        <a:solidFill>
                          <a:schemeClr val="tx1">
                            <a:lumMod val="95000"/>
                            <a:lumOff val="5000"/>
                          </a:schemeClr>
                        </a:solidFill>
                        <a:latin typeface="Calibri "/>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fontAlgn="ctr">
                        <a:buFontTx/>
                        <a:buNone/>
                      </a:pPr>
                      <a:r>
                        <a:rPr lang="en-US" altLang="zh-TW" sz="950" b="0" kern="1200" dirty="0">
                          <a:solidFill>
                            <a:schemeClr val="tx1"/>
                          </a:solidFill>
                          <a:effectLst/>
                          <a:latin typeface="Calibri "/>
                          <a:ea typeface="+mn-ea"/>
                          <a:cs typeface="+mn-cs"/>
                        </a:rPr>
                        <a:t>12th Generation Intel® Core™ Intel® Core™ i5-1250P vPro processor to 4.4GHz/ i7-1260P processor up to 4.7GHz/ i7-1270P vPro processor up to 4.8GHz/ i7-1280P vPro processor up to 4.8GHz</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914400" rtl="0" eaLnBrk="1" latinLnBrk="0" hangingPunct="1"/>
                      <a:r>
                        <a:rPr lang="en-US" altLang="zh-TW" sz="950" b="0" kern="1200" dirty="0">
                          <a:solidFill>
                            <a:schemeClr val="tx1"/>
                          </a:solidFill>
                          <a:effectLst/>
                          <a:latin typeface="+mn-lt"/>
                          <a:ea typeface="+mn-ea"/>
                          <a:cs typeface="+mn-cs"/>
                        </a:rPr>
                        <a:t>11th Generation Intel® Core™ </a:t>
                      </a:r>
                    </a:p>
                    <a:p>
                      <a:pPr marL="45720" indent="0" algn="l" defTabSz="914400" rtl="0" eaLnBrk="1" latinLnBrk="0" hangingPunct="1">
                        <a:buFontTx/>
                        <a:buNone/>
                      </a:pPr>
                      <a:r>
                        <a:rPr lang="en-US" altLang="zh-TW" sz="950" b="0" kern="1200" dirty="0">
                          <a:solidFill>
                            <a:schemeClr val="tx1"/>
                          </a:solidFill>
                          <a:effectLst/>
                          <a:latin typeface="+mn-lt"/>
                          <a:ea typeface="+mn-ea"/>
                          <a:cs typeface="+mn-cs"/>
                        </a:rPr>
                        <a:t>- Intel® Core™ i5-1145G7 vPro™ ( up to 4.4GHz)</a:t>
                      </a:r>
                    </a:p>
                    <a:p>
                      <a:pPr marL="45720" indent="0" algn="l" defTabSz="914400" rtl="0" eaLnBrk="1" latinLnBrk="0" hangingPunct="1">
                        <a:buFontTx/>
                        <a:buNone/>
                      </a:pPr>
                      <a:r>
                        <a:rPr lang="en-US" altLang="zh-TW" sz="950" b="0" kern="1200" dirty="0">
                          <a:solidFill>
                            <a:schemeClr val="tx1"/>
                          </a:solidFill>
                          <a:effectLst/>
                          <a:latin typeface="+mn-lt"/>
                          <a:ea typeface="+mn-ea"/>
                          <a:cs typeface="+mn-cs"/>
                        </a:rPr>
                        <a:t>- Intel® Core™ i7-1185G7 vPro™ ( up to 4.8GHz)</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9744">
                <a:tc>
                  <a:txBody>
                    <a:bodyPr/>
                    <a:lstStyle/>
                    <a:p>
                      <a:pPr algn="ctr" fontAlgn="ctr"/>
                      <a:r>
                        <a:rPr lang="en-US" sz="1200" b="1" i="0" u="none" strike="noStrike" dirty="0">
                          <a:solidFill>
                            <a:schemeClr val="bg1"/>
                          </a:solidFill>
                          <a:effectLst/>
                          <a:latin typeface="+mn-lt"/>
                        </a:rPr>
                        <a:t>Graphic</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fontAlgn="ctr">
                        <a:buFontTx/>
                        <a:buNone/>
                      </a:pPr>
                      <a:r>
                        <a:rPr lang="en-US" altLang="zh-TW" sz="950" kern="1200" dirty="0">
                          <a:solidFill>
                            <a:srgbClr val="141212"/>
                          </a:solidFill>
                          <a:effectLst/>
                          <a:latin typeface="Calibri "/>
                          <a:ea typeface="+mn-ea"/>
                          <a:cs typeface="+mn-cs"/>
                        </a:rPr>
                        <a:t>Intel Iris Xe Graphics</a:t>
                      </a:r>
                    </a:p>
                    <a:p>
                      <a:pPr marL="45720" indent="0" algn="l" fontAlgn="ctr">
                        <a:buFontTx/>
                        <a:buNone/>
                      </a:pPr>
                      <a:r>
                        <a:rPr lang="en-US" altLang="zh-TW" sz="950" b="1" kern="1200" dirty="0">
                          <a:solidFill>
                            <a:srgbClr val="FF0000"/>
                          </a:solidFill>
                          <a:effectLst/>
                          <a:latin typeface="Calibri "/>
                          <a:ea typeface="+mn-ea"/>
                          <a:cs typeface="+mn-cs"/>
                        </a:rPr>
                        <a:t>- Optional NVIDIA RTX</a:t>
                      </a:r>
                      <a:r>
                        <a:rPr lang="zh-TW" altLang="en-US" sz="950" b="1" kern="1200" dirty="0">
                          <a:solidFill>
                            <a:srgbClr val="FF0000"/>
                          </a:solidFill>
                          <a:effectLst/>
                          <a:latin typeface="Calibri "/>
                          <a:ea typeface="+mn-ea"/>
                          <a:cs typeface="+mn-cs"/>
                        </a:rPr>
                        <a:t> </a:t>
                      </a:r>
                      <a:r>
                        <a:rPr lang="en-US" altLang="zh-TW" sz="950" b="1" kern="1200" dirty="0">
                          <a:solidFill>
                            <a:srgbClr val="FF0000"/>
                          </a:solidFill>
                          <a:effectLst/>
                          <a:latin typeface="Calibri "/>
                          <a:ea typeface="+mn-ea"/>
                          <a:cs typeface="+mn-cs"/>
                        </a:rPr>
                        <a:t>A500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fontAlgn="ctr">
                        <a:buFontTx/>
                        <a:buNone/>
                      </a:pPr>
                      <a:r>
                        <a:rPr lang="en-US" altLang="zh-TW" sz="950" b="0" kern="1200" dirty="0">
                          <a:solidFill>
                            <a:schemeClr val="tx1"/>
                          </a:solidFill>
                          <a:effectLst/>
                          <a:latin typeface="Calibri "/>
                          <a:ea typeface="+mn-ea"/>
                          <a:cs typeface="+mn-cs"/>
                        </a:rPr>
                        <a:t>Intel Iris Xe Graphics</a:t>
                      </a:r>
                    </a:p>
                    <a:p>
                      <a:pPr marL="45720" indent="0" algn="l" fontAlgn="ctr">
                        <a:buFontTx/>
                        <a:buNone/>
                      </a:pPr>
                      <a:r>
                        <a:rPr lang="en-US" altLang="zh-TW" sz="950" b="0" dirty="0">
                          <a:solidFill>
                            <a:schemeClr val="tx1"/>
                          </a:solidFill>
                        </a:rPr>
                        <a:t>Optional: NVIDIA® GeForce® GTX1650 4GB discrete graphics controller</a:t>
                      </a:r>
                      <a:endParaRPr lang="en-US" altLang="zh-TW" sz="950" b="0" kern="1200" dirty="0">
                        <a:solidFill>
                          <a:schemeClr val="tx1"/>
                        </a:solidFill>
                        <a:effectLst/>
                        <a:latin typeface="Calibri "/>
                        <a:ea typeface="+mn-ea"/>
                        <a:cs typeface="+mn-cs"/>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914400" rtl="0" eaLnBrk="1" fontAlgn="ctr" latinLnBrk="0" hangingPunct="1">
                        <a:buFontTx/>
                        <a:buChar char="-"/>
                      </a:pPr>
                      <a:r>
                        <a:rPr lang="en-US" sz="950" b="0" kern="1200" dirty="0">
                          <a:solidFill>
                            <a:schemeClr val="tx1"/>
                          </a:solidFill>
                          <a:effectLst/>
                          <a:latin typeface="+mn-lt"/>
                          <a:ea typeface="+mn-ea"/>
                          <a:cs typeface="+mn-cs"/>
                        </a:rPr>
                        <a:t>In</a:t>
                      </a:r>
                      <a:r>
                        <a:rPr lang="en-US" altLang="zh-TW" sz="950" b="0" kern="1200" dirty="0">
                          <a:solidFill>
                            <a:schemeClr val="tx1"/>
                          </a:solidFill>
                          <a:effectLst/>
                          <a:latin typeface="+mn-lt"/>
                          <a:ea typeface="+mn-ea"/>
                          <a:cs typeface="+mn-cs"/>
                        </a:rPr>
                        <a:t>tel® Iris® Xe Graphics</a:t>
                      </a:r>
                    </a:p>
                    <a:p>
                      <a:pPr marL="45720" indent="0" algn="l" defTabSz="914400" rtl="0" eaLnBrk="1" fontAlgn="ctr" latinLnBrk="0" hangingPunct="1">
                        <a:buFontTx/>
                        <a:buChar char="-"/>
                      </a:pPr>
                      <a:r>
                        <a:rPr lang="en-US" altLang="zh-TW" sz="950" b="0" kern="1200" dirty="0">
                          <a:solidFill>
                            <a:schemeClr val="tx1"/>
                          </a:solidFill>
                          <a:effectLst/>
                          <a:latin typeface="+mn-lt"/>
                          <a:ea typeface="+mn-ea"/>
                          <a:cs typeface="+mn-cs"/>
                        </a:rPr>
                        <a:t>Intel® UHD Graphics</a:t>
                      </a:r>
                    </a:p>
                    <a:p>
                      <a:pPr marL="45720" indent="0" algn="l" defTabSz="914400" rtl="0" eaLnBrk="1" fontAlgn="ctr" latinLnBrk="0" hangingPunct="1">
                        <a:buFontTx/>
                        <a:buChar char="-"/>
                      </a:pPr>
                      <a:r>
                        <a:rPr lang="en-US" altLang="zh-TW" sz="950" b="0" kern="1200" dirty="0">
                          <a:solidFill>
                            <a:schemeClr val="tx1"/>
                          </a:solidFill>
                          <a:effectLst/>
                          <a:latin typeface="+mn-lt"/>
                          <a:ea typeface="+mn-ea"/>
                          <a:cs typeface="+mn-cs"/>
                        </a:rPr>
                        <a:t>AMD Dedicated Graphics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69007">
                <a:tc>
                  <a:txBody>
                    <a:bodyPr/>
                    <a:lstStyle/>
                    <a:p>
                      <a:pPr algn="ctr" fontAlgn="ctr"/>
                      <a:r>
                        <a:rPr lang="en-US" sz="1200" b="1" i="0" u="none" strike="noStrike" dirty="0">
                          <a:solidFill>
                            <a:schemeClr val="bg1"/>
                          </a:solidFill>
                          <a:effectLst/>
                          <a:latin typeface="+mn-lt"/>
                        </a:rPr>
                        <a:t>Storage</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fontAlgn="ctr"/>
                      <a:r>
                        <a:rPr lang="en-US" sz="950" kern="1200" dirty="0">
                          <a:solidFill>
                            <a:srgbClr val="141212"/>
                          </a:solidFill>
                          <a:effectLst/>
                          <a:latin typeface="Calibri "/>
                          <a:ea typeface="+mn-ea"/>
                          <a:cs typeface="+mn-cs"/>
                        </a:rPr>
                        <a:t>256GB/512GB/1TB/2TB </a:t>
                      </a:r>
                      <a:r>
                        <a:rPr lang="en-US" sz="950" kern="1200" dirty="0" err="1">
                          <a:solidFill>
                            <a:srgbClr val="141212"/>
                          </a:solidFill>
                          <a:effectLst/>
                          <a:latin typeface="Calibri "/>
                          <a:ea typeface="+mn-ea"/>
                          <a:cs typeface="+mn-cs"/>
                        </a:rPr>
                        <a:t>NVMe</a:t>
                      </a:r>
                      <a:r>
                        <a:rPr lang="en-US" sz="950" kern="1200" dirty="0">
                          <a:solidFill>
                            <a:srgbClr val="141212"/>
                          </a:solidFill>
                          <a:effectLst/>
                          <a:latin typeface="Calibri "/>
                          <a:ea typeface="+mn-ea"/>
                          <a:cs typeface="+mn-cs"/>
                        </a:rPr>
                        <a:t> PCIe SSD</a:t>
                      </a:r>
                      <a:br>
                        <a:rPr lang="en-US" sz="950" kern="1200" dirty="0">
                          <a:solidFill>
                            <a:srgbClr val="141212"/>
                          </a:solidFill>
                          <a:effectLst/>
                          <a:latin typeface="Calibri "/>
                          <a:ea typeface="+mn-ea"/>
                          <a:cs typeface="+mn-cs"/>
                        </a:rPr>
                      </a:br>
                      <a:r>
                        <a:rPr lang="en-US" sz="950" kern="1200" dirty="0">
                          <a:solidFill>
                            <a:srgbClr val="141212"/>
                          </a:solidFill>
                          <a:effectLst/>
                          <a:latin typeface="Calibri "/>
                          <a:ea typeface="+mn-ea"/>
                          <a:cs typeface="+mn-cs"/>
                        </a:rPr>
                        <a:t>- Optional 2nd NVME</a:t>
                      </a:r>
                      <a:br>
                        <a:rPr lang="en-US" sz="950" kern="1200" dirty="0">
                          <a:solidFill>
                            <a:srgbClr val="141212"/>
                          </a:solidFill>
                          <a:effectLst/>
                          <a:latin typeface="Calibri "/>
                          <a:ea typeface="+mn-ea"/>
                          <a:cs typeface="+mn-cs"/>
                        </a:rPr>
                      </a:br>
                      <a:r>
                        <a:rPr lang="en-US" sz="950" kern="1200" dirty="0">
                          <a:solidFill>
                            <a:srgbClr val="141212"/>
                          </a:solidFill>
                          <a:effectLst/>
                          <a:latin typeface="Calibri "/>
                          <a:ea typeface="+mn-ea"/>
                          <a:cs typeface="+mn-cs"/>
                        </a:rPr>
                        <a:t>- Optional OPAL 2.0 SSD</a:t>
                      </a:r>
                      <a:br>
                        <a:rPr lang="en-US" sz="950" kern="1200" dirty="0">
                          <a:solidFill>
                            <a:srgbClr val="141212"/>
                          </a:solidFill>
                          <a:effectLst/>
                          <a:latin typeface="Calibri "/>
                          <a:ea typeface="+mn-ea"/>
                          <a:cs typeface="+mn-cs"/>
                        </a:rPr>
                      </a:br>
                      <a:r>
                        <a:rPr lang="en-US" sz="950" kern="1200" dirty="0">
                          <a:solidFill>
                            <a:srgbClr val="141212"/>
                          </a:solidFill>
                          <a:effectLst/>
                          <a:latin typeface="Calibri "/>
                          <a:ea typeface="+mn-ea"/>
                          <a:cs typeface="+mn-cs"/>
                        </a:rPr>
                        <a:t>-</a:t>
                      </a:r>
                      <a:r>
                        <a:rPr lang="en-US" sz="950" b="1" kern="1200" dirty="0">
                          <a:solidFill>
                            <a:srgbClr val="FF0000"/>
                          </a:solidFill>
                          <a:effectLst/>
                          <a:latin typeface="Calibri "/>
                          <a:ea typeface="+mn-ea"/>
                          <a:cs typeface="+mn-cs"/>
                        </a:rPr>
                        <a:t> Optional 3rd media-bay storage (2.5” SATA SSD)</a:t>
                      </a:r>
                      <a:endParaRPr lang="en-US" sz="950" b="1" i="0" u="none" strike="noStrike" dirty="0">
                        <a:solidFill>
                          <a:srgbClr val="000000"/>
                        </a:solidFill>
                        <a:effectLst/>
                        <a:latin typeface="Calibri" panose="020F0502020204030204" pitchFamily="34" charset="0"/>
                        <a:ea typeface="新細明體" panose="02020500000000000000" pitchFamily="18" charset="-12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algn="l" fontAlgn="b"/>
                      <a:r>
                        <a:rPr lang="en-US" sz="950" b="0" kern="1200" dirty="0">
                          <a:solidFill>
                            <a:schemeClr val="tx1"/>
                          </a:solidFill>
                          <a:effectLst/>
                          <a:latin typeface="Calibri "/>
                          <a:ea typeface="+mn-ea"/>
                          <a:cs typeface="+mn-cs"/>
                        </a:rPr>
                        <a:t>Main Storage: 256GB/512GB/1TB/2TB </a:t>
                      </a:r>
                      <a:r>
                        <a:rPr lang="en-US" sz="950" b="0" kern="1200" dirty="0" err="1">
                          <a:solidFill>
                            <a:schemeClr val="tx1"/>
                          </a:solidFill>
                          <a:effectLst/>
                          <a:latin typeface="Calibri "/>
                          <a:ea typeface="+mn-ea"/>
                          <a:cs typeface="+mn-cs"/>
                        </a:rPr>
                        <a:t>NVMe</a:t>
                      </a:r>
                      <a:r>
                        <a:rPr lang="en-US" sz="950" b="0" kern="1200" dirty="0">
                          <a:solidFill>
                            <a:schemeClr val="tx1"/>
                          </a:solidFill>
                          <a:effectLst/>
                          <a:latin typeface="Calibri "/>
                          <a:ea typeface="+mn-ea"/>
                          <a:cs typeface="+mn-cs"/>
                        </a:rPr>
                        <a:t> SSD</a:t>
                      </a:r>
                      <a:br>
                        <a:rPr lang="en-US" sz="950" b="0" kern="1200" dirty="0">
                          <a:solidFill>
                            <a:schemeClr val="tx1"/>
                          </a:solidFill>
                          <a:effectLst/>
                          <a:latin typeface="Calibri "/>
                          <a:ea typeface="+mn-ea"/>
                          <a:cs typeface="+mn-cs"/>
                        </a:rPr>
                      </a:br>
                      <a:r>
                        <a:rPr lang="en-US" sz="950" b="0" kern="1200" dirty="0">
                          <a:solidFill>
                            <a:schemeClr val="tx1"/>
                          </a:solidFill>
                          <a:effectLst/>
                          <a:latin typeface="Calibri "/>
                          <a:ea typeface="+mn-ea"/>
                          <a:cs typeface="+mn-cs"/>
                        </a:rPr>
                        <a:t>2nd Storage: 256GB/512GB/1TB/2TB </a:t>
                      </a:r>
                      <a:r>
                        <a:rPr lang="en-US" sz="950" b="0" kern="1200" dirty="0" err="1">
                          <a:solidFill>
                            <a:schemeClr val="tx1"/>
                          </a:solidFill>
                          <a:effectLst/>
                          <a:latin typeface="Calibri "/>
                          <a:ea typeface="+mn-ea"/>
                          <a:cs typeface="+mn-cs"/>
                        </a:rPr>
                        <a:t>NVMe</a:t>
                      </a:r>
                      <a:r>
                        <a:rPr lang="en-US" sz="950" b="0" kern="1200" dirty="0">
                          <a:solidFill>
                            <a:schemeClr val="tx1"/>
                          </a:solidFill>
                          <a:effectLst/>
                          <a:latin typeface="Calibri "/>
                          <a:ea typeface="+mn-ea"/>
                          <a:cs typeface="+mn-cs"/>
                        </a:rPr>
                        <a:t> SSD</a:t>
                      </a:r>
                      <a:br>
                        <a:rPr lang="en-US" sz="950" b="0" kern="1200" dirty="0">
                          <a:solidFill>
                            <a:schemeClr val="tx1"/>
                          </a:solidFill>
                          <a:effectLst/>
                          <a:latin typeface="Calibri "/>
                          <a:ea typeface="+mn-ea"/>
                          <a:cs typeface="+mn-cs"/>
                        </a:rPr>
                      </a:br>
                      <a:r>
                        <a:rPr lang="en-US" altLang="zh-TW" sz="950" b="0" dirty="0">
                          <a:solidFill>
                            <a:schemeClr val="tx1"/>
                          </a:solidFill>
                        </a:rPr>
                        <a:t>Optional multimedia bay storage : 1TB / 2TB SATA SSD</a:t>
                      </a:r>
                      <a:br>
                        <a:rPr lang="en-US" sz="950" b="0" kern="1200" dirty="0">
                          <a:solidFill>
                            <a:schemeClr val="tx1"/>
                          </a:solidFill>
                          <a:effectLst/>
                          <a:latin typeface="Calibri "/>
                          <a:ea typeface="+mn-ea"/>
                          <a:cs typeface="+mn-cs"/>
                        </a:rPr>
                      </a:br>
                      <a:endParaRPr lang="en-US" sz="950" b="0" kern="1200" dirty="0">
                        <a:solidFill>
                          <a:schemeClr val="tx1"/>
                        </a:solidFill>
                        <a:effectLst/>
                        <a:latin typeface="Calibri "/>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lvl="1" indent="0" algn="l" defTabSz="914400" rtl="0" eaLnBrk="1" latinLnBrk="0" hangingPunct="1"/>
                      <a:r>
                        <a:rPr lang="en-US" altLang="zh-TW" sz="950" b="0" kern="1200" dirty="0">
                          <a:solidFill>
                            <a:schemeClr val="tx1"/>
                          </a:solidFill>
                          <a:effectLst/>
                          <a:latin typeface="+mn-lt"/>
                          <a:ea typeface="+mn-ea"/>
                          <a:cs typeface="+mn-cs"/>
                        </a:rPr>
                        <a:t>512GB, 1TB or 2TB quick-release OPAL </a:t>
                      </a:r>
                      <a:r>
                        <a:rPr lang="en-US" altLang="zh-TW" sz="950" b="0" kern="1200" dirty="0" err="1">
                          <a:solidFill>
                            <a:schemeClr val="tx1"/>
                          </a:solidFill>
                          <a:effectLst/>
                          <a:latin typeface="+mn-lt"/>
                          <a:ea typeface="+mn-ea"/>
                          <a:cs typeface="+mn-cs"/>
                        </a:rPr>
                        <a:t>NVMe</a:t>
                      </a:r>
                      <a:r>
                        <a:rPr lang="en-US" altLang="zh-TW" sz="950" b="0" kern="1200" dirty="0">
                          <a:solidFill>
                            <a:schemeClr val="tx1"/>
                          </a:solidFill>
                          <a:effectLst/>
                          <a:latin typeface="+mn-lt"/>
                          <a:ea typeface="+mn-ea"/>
                          <a:cs typeface="+mn-cs"/>
                        </a:rPr>
                        <a:t> SSD</a:t>
                      </a:r>
                    </a:p>
                    <a:p>
                      <a:pPr marL="45720" lvl="1" indent="0" algn="l" defTabSz="914400" rtl="0" eaLnBrk="1" latinLnBrk="0" hangingPunct="1"/>
                      <a:r>
                        <a:rPr lang="en-US" altLang="zh-TW" sz="950" b="0" kern="1200" dirty="0">
                          <a:solidFill>
                            <a:schemeClr val="tx1"/>
                          </a:solidFill>
                          <a:effectLst/>
                          <a:latin typeface="+mn-lt"/>
                          <a:ea typeface="+mn-ea"/>
                          <a:cs typeface="+mn-cs"/>
                        </a:rPr>
                        <a:t> - Optional 2nd storage 512GB or 1TB SATA SSD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6232">
                <a:tc>
                  <a:txBody>
                    <a:bodyPr/>
                    <a:lstStyle/>
                    <a:p>
                      <a:pPr algn="ctr" fontAlgn="ctr"/>
                      <a:r>
                        <a:rPr lang="en-US" sz="1200" b="1" i="0" u="none" strike="noStrike" dirty="0">
                          <a:solidFill>
                            <a:schemeClr val="bg1"/>
                          </a:solidFill>
                          <a:effectLst/>
                          <a:latin typeface="+mn-lt"/>
                        </a:rPr>
                        <a:t>RAM</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r>
                        <a:rPr lang="en-US" sz="950" b="0" i="0" u="none" strike="noStrike" kern="1200" dirty="0">
                          <a:solidFill>
                            <a:schemeClr val="tx1"/>
                          </a:solidFill>
                          <a:effectLst/>
                          <a:latin typeface="Calibri "/>
                          <a:ea typeface="+mn-ea"/>
                          <a:cs typeface="+mn-cs"/>
                        </a:rPr>
                        <a:t>8GB</a:t>
                      </a:r>
                      <a:r>
                        <a:rPr lang="en-US" sz="950" b="1" i="0" u="none" strike="noStrike" kern="1200" baseline="0" dirty="0">
                          <a:solidFill>
                            <a:srgbClr val="141212"/>
                          </a:solidFill>
                          <a:effectLst/>
                          <a:latin typeface="Calibri "/>
                          <a:ea typeface="+mn-ea"/>
                          <a:cs typeface="+mn-cs"/>
                        </a:rPr>
                        <a:t> </a:t>
                      </a:r>
                      <a:r>
                        <a:rPr lang="en-US" sz="950" b="0" i="0" u="none" strike="noStrike" kern="1200" baseline="0" dirty="0">
                          <a:solidFill>
                            <a:srgbClr val="141212"/>
                          </a:solidFill>
                          <a:effectLst/>
                          <a:latin typeface="Calibri "/>
                          <a:ea typeface="+mn-ea"/>
                          <a:cs typeface="+mn-cs"/>
                        </a:rPr>
                        <a:t>up to </a:t>
                      </a:r>
                      <a:r>
                        <a:rPr lang="en-US" sz="950" b="0" i="0" u="none" strike="noStrike" kern="1200" baseline="0" dirty="0">
                          <a:solidFill>
                            <a:schemeClr val="tx1"/>
                          </a:solidFill>
                          <a:effectLst/>
                          <a:latin typeface="Calibri "/>
                          <a:ea typeface="+mn-ea"/>
                          <a:cs typeface="+mn-cs"/>
                        </a:rPr>
                        <a:t>64GB</a:t>
                      </a:r>
                      <a:r>
                        <a:rPr lang="en-US" sz="950" b="0" i="0" u="none" strike="noStrike" kern="1200" baseline="0" dirty="0">
                          <a:solidFill>
                            <a:srgbClr val="141212"/>
                          </a:solidFill>
                          <a:effectLst/>
                          <a:latin typeface="Calibri "/>
                          <a:ea typeface="+mn-ea"/>
                          <a:cs typeface="+mn-cs"/>
                        </a:rPr>
                        <a:t> </a:t>
                      </a:r>
                      <a:r>
                        <a:rPr lang="en-US" sz="950" b="1" i="0" u="none" strike="noStrike" kern="1200" baseline="0" dirty="0">
                          <a:solidFill>
                            <a:srgbClr val="FF0000"/>
                          </a:solidFill>
                          <a:effectLst/>
                          <a:latin typeface="Calibri "/>
                          <a:ea typeface="+mn-ea"/>
                          <a:cs typeface="+mn-cs"/>
                        </a:rPr>
                        <a:t>DDR5</a:t>
                      </a:r>
                      <a:endParaRPr lang="en-US" sz="950" b="1" i="0" u="none" strike="noStrike" dirty="0">
                        <a:solidFill>
                          <a:srgbClr val="FF0000"/>
                        </a:solidFill>
                        <a:effectLst/>
                        <a:latin typeface="Calibri "/>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algn="l" fontAlgn="ctr"/>
                      <a:r>
                        <a:rPr lang="en-US" altLang="zh-TW" sz="950" b="0" kern="1200" dirty="0">
                          <a:solidFill>
                            <a:schemeClr val="tx1"/>
                          </a:solidFill>
                          <a:effectLst/>
                          <a:latin typeface="Calibri "/>
                          <a:ea typeface="+mn-ea"/>
                          <a:cs typeface="+mn-cs"/>
                        </a:rPr>
                        <a:t>8GB up to 64GB DDR4</a:t>
                      </a:r>
                      <a:endParaRPr lang="en-US" sz="950" b="0" kern="1200" dirty="0">
                        <a:solidFill>
                          <a:schemeClr val="tx1"/>
                        </a:solidFill>
                        <a:effectLst/>
                        <a:latin typeface="Calibri "/>
                        <a:ea typeface="+mn-ea"/>
                        <a:cs typeface="+mn-cs"/>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914400" rtl="0" eaLnBrk="1" fontAlgn="ctr" latinLnBrk="0" hangingPunct="1"/>
                      <a:r>
                        <a:rPr lang="en-US" sz="950" b="0" kern="1200" dirty="0">
                          <a:solidFill>
                            <a:schemeClr val="tx1"/>
                          </a:solidFill>
                          <a:effectLst/>
                          <a:latin typeface="+mn-lt"/>
                          <a:ea typeface="+mn-ea"/>
                          <a:cs typeface="+mn-cs"/>
                        </a:rPr>
                        <a:t>16GB up to 64GB DDR4</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543390">
                <a:tc>
                  <a:txBody>
                    <a:bodyPr/>
                    <a:lstStyle/>
                    <a:p>
                      <a:pPr algn="ctr" fontAlgn="ctr"/>
                      <a:r>
                        <a:rPr lang="en-US" sz="1200" b="1" i="0" u="none" strike="noStrike" dirty="0">
                          <a:solidFill>
                            <a:schemeClr val="bg1"/>
                          </a:solidFill>
                          <a:effectLst/>
                          <a:latin typeface="+mn-lt"/>
                        </a:rPr>
                        <a:t>I/O Interface</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sz="950" b="1" kern="1200" dirty="0">
                          <a:solidFill>
                            <a:srgbClr val="FF0000"/>
                          </a:solidFill>
                          <a:latin typeface="Calibri "/>
                          <a:ea typeface="Tahoma" panose="020B0604030504040204" pitchFamily="34" charset="0"/>
                          <a:cs typeface="Tahoma" panose="020B0604030504040204" pitchFamily="34" charset="0"/>
                        </a:rPr>
                        <a:t>Thunderbolt 4 (type C) x 2, </a:t>
                      </a:r>
                      <a:br>
                        <a:rPr lang="en-US" sz="950" b="1" kern="1200" dirty="0">
                          <a:solidFill>
                            <a:srgbClr val="FF0000"/>
                          </a:solidFill>
                          <a:latin typeface="Calibri "/>
                          <a:ea typeface="Tahoma" panose="020B0604030504040204" pitchFamily="34" charset="0"/>
                          <a:cs typeface="Tahoma" panose="020B0604030504040204" pitchFamily="34" charset="0"/>
                        </a:rPr>
                      </a:br>
                      <a:r>
                        <a:rPr lang="en-US" sz="950" b="1" kern="1200" dirty="0">
                          <a:solidFill>
                            <a:srgbClr val="FF0000"/>
                          </a:solidFill>
                          <a:latin typeface="Calibri "/>
                          <a:ea typeface="Tahoma" panose="020B0604030504040204" pitchFamily="34" charset="0"/>
                          <a:cs typeface="Tahoma" panose="020B0604030504040204" pitchFamily="34" charset="0"/>
                        </a:rPr>
                        <a:t>USB 3.2 Gen2 (type A) x 2, USB 2.0 </a:t>
                      </a:r>
                      <a:r>
                        <a:rPr lang="en-US" sz="950" b="0" kern="1200" dirty="0">
                          <a:solidFill>
                            <a:schemeClr val="tx1"/>
                          </a:solidFill>
                          <a:latin typeface="Calibri "/>
                          <a:ea typeface="Tahoma" panose="020B0604030504040204" pitchFamily="34" charset="0"/>
                          <a:cs typeface="Tahoma" panose="020B0604030504040204" pitchFamily="34" charset="0"/>
                        </a:rPr>
                        <a:t>(type A) x 1,</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Audio in/out (combo jack) x 1, microSD card (</a:t>
                      </a:r>
                      <a:r>
                        <a:rPr lang="en-US" sz="950" b="0" kern="1200" dirty="0" err="1">
                          <a:solidFill>
                            <a:schemeClr val="tx1"/>
                          </a:solidFill>
                          <a:latin typeface="Calibri "/>
                          <a:ea typeface="Tahoma" panose="020B0604030504040204" pitchFamily="34" charset="0"/>
                          <a:cs typeface="Tahoma" panose="020B0604030504040204" pitchFamily="34" charset="0"/>
                        </a:rPr>
                        <a:t>microSDXC</a:t>
                      </a:r>
                      <a:r>
                        <a:rPr lang="en-US" sz="950" b="0" kern="1200" dirty="0">
                          <a:solidFill>
                            <a:schemeClr val="tx1"/>
                          </a:solidFill>
                          <a:latin typeface="Calibri "/>
                          <a:ea typeface="Tahoma" panose="020B0604030504040204" pitchFamily="34" charset="0"/>
                          <a:cs typeface="Tahoma" panose="020B0604030504040204" pitchFamily="34" charset="0"/>
                        </a:rPr>
                        <a:t>) x 1,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1" kern="1200" dirty="0">
                          <a:solidFill>
                            <a:srgbClr val="FF0000"/>
                          </a:solidFill>
                          <a:latin typeface="Calibri "/>
                          <a:ea typeface="Tahoma" panose="020B0604030504040204" pitchFamily="34" charset="0"/>
                          <a:cs typeface="Tahoma" panose="020B0604030504040204" pitchFamily="34" charset="0"/>
                        </a:rPr>
                        <a:t>10/100/1000 Ethernet (RJ-45) x 2</a:t>
                      </a:r>
                      <a:r>
                        <a:rPr lang="en-US" sz="950" b="0" kern="1200" dirty="0">
                          <a:solidFill>
                            <a:schemeClr val="tx1"/>
                          </a:solidFill>
                          <a:latin typeface="Calibri "/>
                          <a:ea typeface="Tahoma" panose="020B0604030504040204" pitchFamily="34" charset="0"/>
                          <a:cs typeface="Tahoma" panose="020B0604030504040204" pitchFamily="34" charset="0"/>
                        </a:rPr>
                        <a:t>,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VGA port (D-sub,15-pin) x 1, HDMI 2.1 port (type A) x 1,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Serial port (RS232/RS422/RS485: D-sub, 9-pin) x 2,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Docking connector (41-pin Pogo) x 1,</a:t>
                      </a:r>
                      <a:br>
                        <a:rPr lang="en-US" sz="950" b="0" kern="1200" dirty="0">
                          <a:solidFill>
                            <a:schemeClr val="tx1"/>
                          </a:solidFill>
                          <a:latin typeface="Calibri "/>
                          <a:ea typeface="Tahoma" panose="020B0604030504040204" pitchFamily="34" charset="0"/>
                          <a:cs typeface="Tahoma" panose="020B0604030504040204" pitchFamily="34" charset="0"/>
                        </a:rPr>
                      </a:br>
                      <a:r>
                        <a:rPr lang="pt-BR" sz="950" b="0" kern="1200" dirty="0">
                          <a:solidFill>
                            <a:schemeClr val="tx1"/>
                          </a:solidFill>
                          <a:latin typeface="Calibri "/>
                          <a:ea typeface="Tahoma" panose="020B0604030504040204" pitchFamily="34" charset="0"/>
                          <a:cs typeface="Tahoma" panose="020B0604030504040204" pitchFamily="34" charset="0"/>
                        </a:rPr>
                        <a:t>Dual SIM (Nano SIM &amp; eSIM)</a:t>
                      </a:r>
                      <a:r>
                        <a:rPr lang="en-US" sz="950" b="0" kern="1200" dirty="0">
                          <a:solidFill>
                            <a:schemeClr val="tx1"/>
                          </a:solidFill>
                          <a:latin typeface="Calibri "/>
                          <a:ea typeface="Tahoma" panose="020B0604030504040204" pitchFamily="34" charset="0"/>
                          <a:cs typeface="Tahoma" panose="020B0604030504040204" pitchFamily="34" charset="0"/>
                        </a:rPr>
                        <a:t>, Smart card reader x 1, </a:t>
                      </a:r>
                    </a:p>
                    <a:p>
                      <a:pPr marL="45720" marR="0" indent="0" algn="l" defTabSz="685594" rtl="0" eaLnBrk="1" fontAlgn="ctr" latinLnBrk="0" hangingPunct="1">
                        <a:lnSpc>
                          <a:spcPct val="100000"/>
                        </a:lnSpc>
                        <a:spcBef>
                          <a:spcPts val="0"/>
                        </a:spcBef>
                        <a:spcAft>
                          <a:spcPts val="0"/>
                        </a:spcAft>
                        <a:buClrTx/>
                        <a:buSzTx/>
                        <a:buFontTx/>
                        <a:buNone/>
                        <a:tabLst/>
                        <a:defRPr/>
                      </a:pPr>
                      <a:r>
                        <a:rPr lang="en-US" sz="950" b="0" kern="1200" dirty="0" err="1">
                          <a:solidFill>
                            <a:schemeClr val="tx1"/>
                          </a:solidFill>
                          <a:latin typeface="Calibri "/>
                          <a:ea typeface="Tahoma" panose="020B0604030504040204" pitchFamily="34" charset="0"/>
                          <a:cs typeface="Tahoma" panose="020B0604030504040204" pitchFamily="34" charset="0"/>
                        </a:rPr>
                        <a:t>ExpressCard</a:t>
                      </a:r>
                      <a:r>
                        <a:rPr lang="en-US" sz="950" b="0" kern="1200" dirty="0">
                          <a:solidFill>
                            <a:schemeClr val="tx1"/>
                          </a:solidFill>
                          <a:latin typeface="Calibri "/>
                          <a:ea typeface="Tahoma" panose="020B0604030504040204" pitchFamily="34" charset="0"/>
                          <a:cs typeface="Tahoma" panose="020B0604030504040204" pitchFamily="34" charset="0"/>
                        </a:rPr>
                        <a:t> 54 x 1,DC-In jack x 1, </a:t>
                      </a:r>
                      <a:br>
                        <a:rPr lang="en-US" sz="950" b="0" kern="1200" dirty="0">
                          <a:solidFill>
                            <a:schemeClr val="tx1"/>
                          </a:solidFill>
                          <a:latin typeface="Calibri "/>
                          <a:ea typeface="Tahoma" panose="020B0604030504040204" pitchFamily="34" charset="0"/>
                          <a:cs typeface="Tahoma" panose="020B0604030504040204" pitchFamily="34" charset="0"/>
                        </a:rPr>
                      </a:br>
                      <a:r>
                        <a:rPr lang="en-US" sz="950" b="0" kern="1200" dirty="0">
                          <a:solidFill>
                            <a:schemeClr val="tx1"/>
                          </a:solidFill>
                          <a:latin typeface="Calibri "/>
                          <a:ea typeface="Tahoma" panose="020B0604030504040204" pitchFamily="34" charset="0"/>
                          <a:cs typeface="Tahoma" panose="020B0604030504040204" pitchFamily="34" charset="0"/>
                        </a:rPr>
                        <a:t>Optional RF antenna pass-through for GPS, WWAN, and WLAN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Audio in/out Combo x 1, DC in x 1, USB 3.2 Gen 2 Type-A x 1, </a:t>
                      </a:r>
                      <a:r>
                        <a:rPr lang="en-US" altLang="zh-TW" sz="950" b="0" kern="1200" baseline="0" dirty="0" err="1">
                          <a:solidFill>
                            <a:schemeClr val="tx1"/>
                          </a:solidFill>
                          <a:latin typeface="Calibri "/>
                          <a:ea typeface="Tahoma" panose="020B0604030504040204" pitchFamily="34" charset="0"/>
                          <a:cs typeface="Tahoma" panose="020B0604030504040204" pitchFamily="34" charset="0"/>
                        </a:rPr>
                        <a:t>PowerShare</a:t>
                      </a:r>
                      <a:r>
                        <a:rPr lang="en-US" altLang="zh-TW" sz="950" b="0" kern="1200" baseline="0" dirty="0">
                          <a:solidFill>
                            <a:schemeClr val="tx1"/>
                          </a:solidFill>
                          <a:latin typeface="Calibri "/>
                          <a:ea typeface="Tahoma" panose="020B0604030504040204" pitchFamily="34" charset="0"/>
                          <a:cs typeface="Tahoma" panose="020B0604030504040204" pitchFamily="34" charset="0"/>
                        </a:rPr>
                        <a:t> USB 3.2 x 1, Thunderbolt 4 x 1, RJ45 x 1, RJ45 x 1, HDMI x 1, Docking connector x 1,</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SIM card slot </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RF antenna pass-through </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Calibri "/>
                          <a:ea typeface="Tahoma" panose="020B0604030504040204" pitchFamily="34" charset="0"/>
                          <a:cs typeface="Tahoma" panose="020B0604030504040204" pitchFamily="34" charset="0"/>
                        </a:rPr>
                        <a:t>- Optional: Serial port (D-sub) x1 + VGA or Serial port (D-sub) x1 + Display port x 1 or Serial port (D-sub) x1 + VGA x1 + RJ45 or Serial port (D-sub) x1 + DP + RJ45 </a:t>
                      </a:r>
                      <a:br>
                        <a:rPr lang="en-US" altLang="zh-TW" sz="950" b="0" kern="1200" baseline="0" dirty="0">
                          <a:solidFill>
                            <a:schemeClr val="tx1"/>
                          </a:solidFill>
                          <a:latin typeface="Calibri "/>
                          <a:ea typeface="Tahoma" panose="020B0604030504040204" pitchFamily="34" charset="0"/>
                          <a:cs typeface="Tahoma" panose="020B0604030504040204" pitchFamily="34" charset="0"/>
                        </a:rPr>
                      </a:br>
                      <a:r>
                        <a:rPr lang="en-US" altLang="zh-TW" sz="950" b="0" kern="1200" baseline="0" dirty="0">
                          <a:solidFill>
                            <a:schemeClr val="tx1"/>
                          </a:solidFill>
                          <a:latin typeface="Calibri "/>
                          <a:ea typeface="Tahoma" panose="020B0604030504040204" pitchFamily="34" charset="0"/>
                          <a:cs typeface="Tahoma" panose="020B0604030504040204" pitchFamily="34" charset="0"/>
                        </a:rPr>
                        <a:t>or Serial port (D-sub) x2 + VGA or Serial port (D-sub) x2 + DP </a:t>
                      </a:r>
                      <a:br>
                        <a:rPr lang="en-US" altLang="zh-TW" sz="950" b="0" kern="1200" baseline="0" dirty="0">
                          <a:solidFill>
                            <a:schemeClr val="tx1"/>
                          </a:solidFill>
                          <a:latin typeface="Calibri "/>
                          <a:ea typeface="Tahoma" panose="020B0604030504040204" pitchFamily="34" charset="0"/>
                          <a:cs typeface="Tahoma" panose="020B0604030504040204" pitchFamily="34" charset="0"/>
                        </a:rPr>
                      </a:br>
                      <a:r>
                        <a:rPr lang="en-US" altLang="zh-TW" sz="950" b="0" kern="1200" baseline="0" dirty="0">
                          <a:solidFill>
                            <a:schemeClr val="tx1"/>
                          </a:solidFill>
                          <a:latin typeface="Calibri "/>
                          <a:ea typeface="Tahoma" panose="020B0604030504040204" pitchFamily="34" charset="0"/>
                          <a:cs typeface="Tahoma" panose="020B0604030504040204" pitchFamily="34" charset="0"/>
                        </a:rPr>
                        <a:t>or Serial port (D-sub) x2 +VGA + RJ45 or Serial port (D-sub) x2 + DP + RJ45</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kern="1200" dirty="0">
                          <a:solidFill>
                            <a:schemeClr val="tx1"/>
                          </a:solidFill>
                          <a:effectLst/>
                          <a:latin typeface="+mn-lt"/>
                          <a:ea typeface="+mn-ea"/>
                          <a:cs typeface="+mn-cs"/>
                        </a:rPr>
                        <a:t>- Thunderbolt 4 x1, USB A x2, Micro SDXC, HDMI, RJ45, Audio in/out, </a:t>
                      </a:r>
                      <a:br>
                        <a:rPr lang="en-US" altLang="zh-TW" sz="950" b="0" kern="1200" dirty="0">
                          <a:solidFill>
                            <a:schemeClr val="tx1"/>
                          </a:solidFill>
                          <a:effectLst/>
                          <a:latin typeface="+mn-lt"/>
                          <a:ea typeface="+mn-ea"/>
                          <a:cs typeface="+mn-cs"/>
                        </a:rPr>
                      </a:br>
                      <a:r>
                        <a:rPr lang="en-US" altLang="zh-TW" sz="950" b="0" kern="1200" dirty="0">
                          <a:solidFill>
                            <a:schemeClr val="tx1"/>
                          </a:solidFill>
                          <a:effectLst/>
                          <a:latin typeface="+mn-lt"/>
                          <a:ea typeface="+mn-ea"/>
                          <a:cs typeface="+mn-cs"/>
                        </a:rPr>
                        <a:t>   dual SIM </a:t>
                      </a:r>
                    </a:p>
                    <a:p>
                      <a:pPr marL="45720" marR="0" indent="0" algn="l" defTabSz="914400" rtl="0" eaLnBrk="1" fontAlgn="ctr" latinLnBrk="0" hangingPunct="1">
                        <a:lnSpc>
                          <a:spcPct val="100000"/>
                        </a:lnSpc>
                        <a:spcBef>
                          <a:spcPts val="0"/>
                        </a:spcBef>
                        <a:spcAft>
                          <a:spcPts val="0"/>
                        </a:spcAft>
                        <a:buClrTx/>
                        <a:buSzTx/>
                        <a:buFontTx/>
                        <a:buChar char="-"/>
                        <a:tabLst/>
                        <a:defRPr/>
                      </a:pPr>
                      <a:r>
                        <a:rPr lang="en-US" altLang="zh-TW" sz="950" b="0" kern="1200" dirty="0">
                          <a:solidFill>
                            <a:schemeClr val="tx1"/>
                          </a:solidFill>
                          <a:effectLst/>
                          <a:latin typeface="+mn-lt"/>
                          <a:ea typeface="+mn-ea"/>
                          <a:cs typeface="+mn-cs"/>
                        </a:rPr>
                        <a:t> Optional USB A x2</a:t>
                      </a:r>
                    </a:p>
                    <a:p>
                      <a:pPr marL="45720" marR="0" indent="0" algn="l" defTabSz="914400" rtl="0" eaLnBrk="1" fontAlgn="ctr" latinLnBrk="0" hangingPunct="1">
                        <a:lnSpc>
                          <a:spcPct val="100000"/>
                        </a:lnSpc>
                        <a:spcBef>
                          <a:spcPts val="0"/>
                        </a:spcBef>
                        <a:spcAft>
                          <a:spcPts val="0"/>
                        </a:spcAft>
                        <a:buClrTx/>
                        <a:buSzTx/>
                        <a:buFontTx/>
                        <a:buChar char="-"/>
                        <a:tabLst/>
                        <a:defRPr/>
                      </a:pPr>
                      <a:r>
                        <a:rPr lang="en-US" altLang="zh-TW" sz="950" b="0" kern="1200" dirty="0">
                          <a:solidFill>
                            <a:schemeClr val="tx1"/>
                          </a:solidFill>
                          <a:effectLst/>
                          <a:latin typeface="+mn-lt"/>
                          <a:ea typeface="+mn-ea"/>
                          <a:cs typeface="+mn-cs"/>
                        </a:rPr>
                        <a:t> Optional VGA</a:t>
                      </a:r>
                    </a:p>
                    <a:p>
                      <a:pPr marL="45720" marR="0" indent="0" algn="l" defTabSz="914400" rtl="0" eaLnBrk="1" fontAlgn="ctr" latinLnBrk="0" hangingPunct="1">
                        <a:lnSpc>
                          <a:spcPct val="100000"/>
                        </a:lnSpc>
                        <a:spcBef>
                          <a:spcPts val="0"/>
                        </a:spcBef>
                        <a:spcAft>
                          <a:spcPts val="0"/>
                        </a:spcAft>
                        <a:buClrTx/>
                        <a:buSzTx/>
                        <a:buFontTx/>
                        <a:buChar char="-"/>
                        <a:tabLst/>
                        <a:defRPr/>
                      </a:pPr>
                      <a:r>
                        <a:rPr lang="en-US" altLang="zh-TW" sz="950" b="0" kern="1200" dirty="0">
                          <a:solidFill>
                            <a:schemeClr val="tx1"/>
                          </a:solidFill>
                          <a:effectLst/>
                          <a:latin typeface="+mn-lt"/>
                          <a:ea typeface="+mn-ea"/>
                          <a:cs typeface="+mn-cs"/>
                        </a:rPr>
                        <a:t> Optional 2nd RJ45 </a:t>
                      </a:r>
                    </a:p>
                    <a:p>
                      <a:pPr marL="45720" marR="0" indent="0" algn="l" defTabSz="914400" rtl="0" eaLnBrk="1" fontAlgn="ctr" latinLnBrk="0" hangingPunct="1">
                        <a:lnSpc>
                          <a:spcPct val="100000"/>
                        </a:lnSpc>
                        <a:spcBef>
                          <a:spcPts val="0"/>
                        </a:spcBef>
                        <a:spcAft>
                          <a:spcPts val="0"/>
                        </a:spcAft>
                        <a:buClrTx/>
                        <a:buSzTx/>
                        <a:buFontTx/>
                        <a:buChar char="-"/>
                        <a:tabLst/>
                        <a:defRPr/>
                      </a:pPr>
                      <a:r>
                        <a:rPr lang="en-US" altLang="zh-TW" sz="950" b="0" kern="1200" dirty="0">
                          <a:solidFill>
                            <a:schemeClr val="tx1"/>
                          </a:solidFill>
                          <a:effectLst/>
                          <a:latin typeface="+mn-lt"/>
                          <a:ea typeface="+mn-ea"/>
                          <a:cs typeface="+mn-cs"/>
                        </a:rPr>
                        <a:t> Optional Serial D-sub 9-pin</a:t>
                      </a:r>
                    </a:p>
                    <a:p>
                      <a:pPr marL="45720" marR="0" indent="0" algn="l" defTabSz="914400" rtl="0" eaLnBrk="1" fontAlgn="ctr" latinLnBrk="0" hangingPunct="1">
                        <a:lnSpc>
                          <a:spcPct val="100000"/>
                        </a:lnSpc>
                        <a:spcBef>
                          <a:spcPts val="0"/>
                        </a:spcBef>
                        <a:spcAft>
                          <a:spcPts val="0"/>
                        </a:spcAft>
                        <a:buClrTx/>
                        <a:buSzTx/>
                        <a:buFontTx/>
                        <a:buChar char="-"/>
                        <a:tabLst/>
                        <a:defRPr/>
                      </a:pPr>
                      <a:r>
                        <a:rPr lang="en-US" altLang="zh-TW" sz="950" b="0" kern="1200" dirty="0">
                          <a:solidFill>
                            <a:schemeClr val="tx1"/>
                          </a:solidFill>
                          <a:effectLst/>
                          <a:latin typeface="+mn-lt"/>
                          <a:ea typeface="+mn-ea"/>
                          <a:cs typeface="+mn-cs"/>
                        </a:rPr>
                        <a:t> Optional Smart card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99348">
                <a:tc>
                  <a:txBody>
                    <a:bodyPr/>
                    <a:lstStyle/>
                    <a:p>
                      <a:pPr algn="ctr" fontAlgn="ctr"/>
                      <a:r>
                        <a:rPr lang="en-US" sz="1200" b="1" i="0" u="none" strike="noStrike" dirty="0">
                          <a:solidFill>
                            <a:schemeClr val="bg1"/>
                          </a:solidFill>
                          <a:effectLst/>
                          <a:latin typeface="+mn-lt"/>
                        </a:rPr>
                        <a:t>Media</a:t>
                      </a:r>
                      <a:r>
                        <a:rPr lang="en-US" sz="1200" b="1" i="0" u="none" strike="noStrike" baseline="0" dirty="0">
                          <a:solidFill>
                            <a:schemeClr val="bg1"/>
                          </a:solidFill>
                          <a:effectLst/>
                          <a:latin typeface="+mn-lt"/>
                        </a:rPr>
                        <a:t> Bay</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altLang="zh-TW" sz="950" b="1" kern="1200" dirty="0">
                          <a:solidFill>
                            <a:srgbClr val="FF0000"/>
                          </a:solidFill>
                          <a:latin typeface="Calibri "/>
                          <a:ea typeface="Tahoma" panose="020B0604030504040204" pitchFamily="34" charset="0"/>
                          <a:cs typeface="Tahoma" panose="020B0604030504040204" pitchFamily="34" charset="0"/>
                        </a:rPr>
                        <a:t>Optional </a:t>
                      </a:r>
                      <a:r>
                        <a:rPr lang="en-US" sz="950" b="1" kern="1200" dirty="0">
                          <a:solidFill>
                            <a:srgbClr val="FF0000"/>
                          </a:solidFill>
                          <a:latin typeface="Calibri "/>
                          <a:ea typeface="Tahoma" panose="020B0604030504040204" pitchFamily="34" charset="0"/>
                          <a:cs typeface="Tahoma" panose="020B0604030504040204" pitchFamily="34" charset="0"/>
                        </a:rPr>
                        <a:t>ODD</a:t>
                      </a:r>
                      <a:r>
                        <a:rPr lang="en-US" sz="950" b="1" kern="1200" baseline="0" dirty="0">
                          <a:solidFill>
                            <a:srgbClr val="FF0000"/>
                          </a:solidFill>
                          <a:latin typeface="Calibri "/>
                          <a:ea typeface="Tahoma" panose="020B0604030504040204" pitchFamily="34" charset="0"/>
                          <a:cs typeface="Tahoma" panose="020B0604030504040204" pitchFamily="34" charset="0"/>
                        </a:rPr>
                        <a:t> / 2</a:t>
                      </a:r>
                      <a:r>
                        <a:rPr lang="en-US" sz="950" b="1" kern="1200" baseline="30000" dirty="0">
                          <a:solidFill>
                            <a:srgbClr val="FF0000"/>
                          </a:solidFill>
                          <a:latin typeface="Calibri "/>
                          <a:ea typeface="Tahoma" panose="020B0604030504040204" pitchFamily="34" charset="0"/>
                          <a:cs typeface="Tahoma" panose="020B0604030504040204" pitchFamily="34" charset="0"/>
                        </a:rPr>
                        <a:t>nd</a:t>
                      </a:r>
                      <a:r>
                        <a:rPr lang="en-US" sz="950" b="1" kern="1200" baseline="0" dirty="0">
                          <a:solidFill>
                            <a:srgbClr val="FF0000"/>
                          </a:solidFill>
                          <a:latin typeface="Calibri "/>
                          <a:ea typeface="Tahoma" panose="020B0604030504040204" pitchFamily="34" charset="0"/>
                          <a:cs typeface="Tahoma" panose="020B0604030504040204" pitchFamily="34" charset="0"/>
                        </a:rPr>
                        <a:t> battery / 3</a:t>
                      </a:r>
                      <a:r>
                        <a:rPr lang="en-US" sz="950" b="1" kern="1200" baseline="30000" dirty="0">
                          <a:solidFill>
                            <a:srgbClr val="FF0000"/>
                          </a:solidFill>
                          <a:latin typeface="Calibri "/>
                          <a:ea typeface="Tahoma" panose="020B0604030504040204" pitchFamily="34" charset="0"/>
                          <a:cs typeface="Tahoma" panose="020B0604030504040204" pitchFamily="34" charset="0"/>
                        </a:rPr>
                        <a:t>rd</a:t>
                      </a:r>
                      <a:r>
                        <a:rPr lang="en-US" sz="950" b="1" kern="1200" baseline="0" dirty="0">
                          <a:solidFill>
                            <a:srgbClr val="FF0000"/>
                          </a:solidFill>
                          <a:latin typeface="Calibri "/>
                          <a:ea typeface="Tahoma" panose="020B0604030504040204" pitchFamily="34" charset="0"/>
                          <a:cs typeface="Tahoma" panose="020B0604030504040204" pitchFamily="34" charset="0"/>
                        </a:rPr>
                        <a:t> SSD (2.5” SATA) </a:t>
                      </a:r>
                      <a:endParaRPr lang="en-US" sz="950" b="1" kern="1200" dirty="0">
                        <a:solidFill>
                          <a:srgbClr val="FF0000"/>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dirty="0">
                          <a:solidFill>
                            <a:schemeClr val="tx1"/>
                          </a:solidFill>
                          <a:latin typeface="Calibri "/>
                          <a:ea typeface="Tahoma" panose="020B0604030504040204" pitchFamily="34" charset="0"/>
                          <a:cs typeface="Tahoma" panose="020B0604030504040204" pitchFamily="34" charset="0"/>
                        </a:rPr>
                        <a:t>NA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sz="950" b="0" kern="1200" baseline="0" dirty="0">
                          <a:solidFill>
                            <a:schemeClr val="tx1"/>
                          </a:solidFill>
                          <a:latin typeface="+mn-lt"/>
                          <a:ea typeface="Tahoma" panose="020B0604030504040204" pitchFamily="34" charset="0"/>
                          <a:cs typeface="Tahoma" panose="020B0604030504040204" pitchFamily="34" charset="0"/>
                        </a:rPr>
                        <a:t>Optional </a:t>
                      </a:r>
                      <a:r>
                        <a:rPr lang="en-US" altLang="zh-TW" sz="950" b="0" kern="1200" baseline="0" dirty="0">
                          <a:solidFill>
                            <a:schemeClr val="tx1"/>
                          </a:solidFill>
                          <a:latin typeface="+mn-lt"/>
                          <a:ea typeface="Tahoma" panose="020B0604030504040204" pitchFamily="34" charset="0"/>
                          <a:cs typeface="Tahoma" panose="020B0604030504040204" pitchFamily="34" charset="0"/>
                        </a:rPr>
                        <a:t>DVD Drive/ </a:t>
                      </a:r>
                      <a:r>
                        <a:rPr lang="en-US" sz="950" b="0" kern="1200" baseline="0" dirty="0">
                          <a:solidFill>
                            <a:schemeClr val="tx1"/>
                          </a:solidFill>
                          <a:latin typeface="+mn-lt"/>
                          <a:ea typeface="Tahoma" panose="020B0604030504040204" pitchFamily="34" charset="0"/>
                          <a:cs typeface="Tahoma" panose="020B0604030504040204" pitchFamily="34" charset="0"/>
                        </a:rPr>
                        <a:t>Barcode Reader/ 512GB/1TB 2nd SSD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877656">
                <a:tc>
                  <a:txBody>
                    <a:bodyPr/>
                    <a:lstStyle/>
                    <a:p>
                      <a:pPr algn="ctr" fontAlgn="ctr"/>
                      <a:r>
                        <a:rPr lang="en-US" sz="1200" b="1" i="0" u="none" strike="noStrike" dirty="0">
                          <a:solidFill>
                            <a:schemeClr val="bg1"/>
                          </a:solidFill>
                          <a:effectLst/>
                          <a:latin typeface="+mn-lt"/>
                        </a:rPr>
                        <a:t>Expansion box</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altLang="zh-TW" sz="950" b="0" kern="1200" dirty="0">
                          <a:solidFill>
                            <a:schemeClr val="tx1"/>
                          </a:solidFill>
                          <a:latin typeface="+mn-lt"/>
                          <a:ea typeface="Tahoma" panose="020B0604030504040204" pitchFamily="34" charset="0"/>
                          <a:cs typeface="Tahoma" panose="020B0604030504040204" pitchFamily="34" charset="0"/>
                        </a:rPr>
                        <a:t>- Optional </a:t>
                      </a:r>
                      <a:r>
                        <a:rPr lang="en-US" altLang="zh-TW" sz="950" b="0" kern="1200" dirty="0" err="1">
                          <a:solidFill>
                            <a:schemeClr val="tx1"/>
                          </a:solidFill>
                          <a:latin typeface="+mn-lt"/>
                          <a:ea typeface="Tahoma" panose="020B0604030504040204" pitchFamily="34" charset="0"/>
                          <a:cs typeface="Tahoma" panose="020B0604030504040204" pitchFamily="34" charset="0"/>
                        </a:rPr>
                        <a:t>PCl</a:t>
                      </a:r>
                      <a:r>
                        <a:rPr lang="en-US" altLang="zh-TW" sz="950" b="0" kern="1200" dirty="0">
                          <a:solidFill>
                            <a:schemeClr val="tx1"/>
                          </a:solidFill>
                          <a:latin typeface="+mn-lt"/>
                          <a:ea typeface="Tahoma" panose="020B0604030504040204" pitchFamily="34" charset="0"/>
                          <a:cs typeface="Tahoma" panose="020B0604030504040204" pitchFamily="34" charset="0"/>
                        </a:rPr>
                        <a:t>-Express 3.0 (2 slots)</a:t>
                      </a:r>
                    </a:p>
                    <a:p>
                      <a:pPr marL="45720" indent="0" algn="l" defTabSz="685594" rtl="0" eaLnBrk="1" fontAlgn="ctr" latinLnBrk="0" hangingPunct="1">
                        <a:buFontTx/>
                        <a:buNone/>
                      </a:pPr>
                      <a:r>
                        <a:rPr lang="en-US" altLang="zh-TW" sz="950" b="0" kern="1200" dirty="0">
                          <a:solidFill>
                            <a:schemeClr val="tx1"/>
                          </a:solidFill>
                          <a:latin typeface="+mn-lt"/>
                          <a:ea typeface="Tahoma" panose="020B0604030504040204" pitchFamily="34" charset="0"/>
                          <a:cs typeface="Tahoma" panose="020B0604030504040204" pitchFamily="34" charset="0"/>
                        </a:rPr>
                        <a:t>- Optional discrete VGA </a:t>
                      </a:r>
                    </a:p>
                    <a:p>
                      <a:pPr marL="45720" indent="0" algn="l" defTabSz="685594" rtl="0" eaLnBrk="1" fontAlgn="ctr" latinLnBrk="0" hangingPunct="1">
                        <a:buFontTx/>
                        <a:buNone/>
                      </a:pPr>
                      <a:r>
                        <a:rPr lang="en-US" altLang="zh-TW" sz="950" b="0" kern="1200" dirty="0">
                          <a:solidFill>
                            <a:schemeClr val="tx1"/>
                          </a:solidFill>
                          <a:latin typeface="+mn-lt"/>
                          <a:ea typeface="Tahoma" panose="020B0604030504040204" pitchFamily="34" charset="0"/>
                          <a:cs typeface="Tahoma" panose="020B0604030504040204" pitchFamily="34" charset="0"/>
                        </a:rPr>
                        <a:t>- Optional storage extension with RAID 0/1/5/10</a:t>
                      </a:r>
                    </a:p>
                    <a:p>
                      <a:pPr marL="45720" indent="0" algn="l" defTabSz="685594" rtl="0" eaLnBrk="1" fontAlgn="ctr" latinLnBrk="0" hangingPunct="1">
                        <a:buFontTx/>
                        <a:buNone/>
                      </a:pPr>
                      <a:r>
                        <a:rPr lang="en-US" altLang="zh-TW" sz="950" b="0" kern="1200" dirty="0">
                          <a:solidFill>
                            <a:schemeClr val="tx1"/>
                          </a:solidFill>
                          <a:latin typeface="+mn-lt"/>
                          <a:ea typeface="Tahoma" panose="020B0604030504040204" pitchFamily="34" charset="0"/>
                          <a:cs typeface="Tahoma" panose="020B0604030504040204" pitchFamily="34" charset="0"/>
                        </a:rPr>
                        <a:t>- Optional military grade connectors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sz="950" b="0" kern="1200" baseline="0" dirty="0">
                          <a:solidFill>
                            <a:schemeClr val="tx1"/>
                          </a:solidFill>
                          <a:latin typeface="Calibri "/>
                          <a:ea typeface="Tahoma" panose="020B0604030504040204" pitchFamily="34" charset="0"/>
                          <a:cs typeface="Tahoma" panose="020B0604030504040204" pitchFamily="34" charset="0"/>
                        </a:rPr>
                        <a:t>- Smart card reader x 1</a:t>
                      </a:r>
                      <a:br>
                        <a:rPr lang="en-US" sz="950" b="0" kern="1200" baseline="0" dirty="0">
                          <a:solidFill>
                            <a:schemeClr val="tx1"/>
                          </a:solidFill>
                          <a:latin typeface="Calibri "/>
                          <a:ea typeface="Tahoma" panose="020B0604030504040204" pitchFamily="34" charset="0"/>
                          <a:cs typeface="Tahoma" panose="020B0604030504040204" pitchFamily="34" charset="0"/>
                        </a:rPr>
                      </a:br>
                      <a:r>
                        <a:rPr lang="en-US" sz="950" b="0" kern="1200" baseline="0" dirty="0">
                          <a:solidFill>
                            <a:schemeClr val="tx1"/>
                          </a:solidFill>
                          <a:latin typeface="Calibri "/>
                          <a:ea typeface="Tahoma" panose="020B0604030504040204" pitchFamily="34" charset="0"/>
                          <a:cs typeface="Tahoma" panose="020B0604030504040204" pitchFamily="34" charset="0"/>
                        </a:rPr>
                        <a:t>- Optional: SD card reader x 1</a:t>
                      </a:r>
                      <a:br>
                        <a:rPr lang="en-US" sz="950" b="0" kern="1200" baseline="0" dirty="0">
                          <a:solidFill>
                            <a:schemeClr val="tx1"/>
                          </a:solidFill>
                          <a:latin typeface="Calibri "/>
                          <a:ea typeface="Tahoma" panose="020B0604030504040204" pitchFamily="34" charset="0"/>
                          <a:cs typeface="Tahoma" panose="020B0604030504040204" pitchFamily="34" charset="0"/>
                        </a:rPr>
                      </a:br>
                      <a:r>
                        <a:rPr lang="en-US" sz="950" b="0" kern="1200" baseline="0" dirty="0">
                          <a:solidFill>
                            <a:schemeClr val="tx1"/>
                          </a:solidFill>
                          <a:latin typeface="Calibri "/>
                          <a:ea typeface="Tahoma" panose="020B0604030504040204" pitchFamily="34" charset="0"/>
                          <a:cs typeface="Tahoma" panose="020B0604030504040204" pitchFamily="34" charset="0"/>
                        </a:rPr>
                        <a:t>- Optional: Discrete graphics controller, or PCMCIA Type II, or ExpressCard54</a:t>
                      </a:r>
                      <a:br>
                        <a:rPr lang="en-US" sz="950" b="0" kern="1200" baseline="0" dirty="0">
                          <a:solidFill>
                            <a:schemeClr val="tx1"/>
                          </a:solidFill>
                          <a:latin typeface="Calibri "/>
                          <a:ea typeface="Tahoma" panose="020B0604030504040204" pitchFamily="34" charset="0"/>
                          <a:cs typeface="Tahoma" panose="020B0604030504040204" pitchFamily="34" charset="0"/>
                        </a:rPr>
                      </a:br>
                      <a:r>
                        <a:rPr lang="en-US" sz="950" b="0" kern="1200" baseline="0" dirty="0">
                          <a:solidFill>
                            <a:schemeClr val="tx1"/>
                          </a:solidFill>
                          <a:latin typeface="Calibri "/>
                          <a:ea typeface="Tahoma" panose="020B0604030504040204" pitchFamily="34" charset="0"/>
                          <a:cs typeface="Tahoma" panose="020B0604030504040204" pitchFamily="34" charset="0"/>
                        </a:rPr>
                        <a:t>- Optional: 1D/2D imager barcode reader'</a:t>
                      </a:r>
                      <a:br>
                        <a:rPr lang="en-US" sz="950" b="0" kern="1200" baseline="0" dirty="0">
                          <a:solidFill>
                            <a:schemeClr val="tx1"/>
                          </a:solidFill>
                          <a:latin typeface="Calibri "/>
                          <a:ea typeface="Tahoma" panose="020B0604030504040204" pitchFamily="34" charset="0"/>
                          <a:cs typeface="Tahoma" panose="020B0604030504040204" pitchFamily="34" charset="0"/>
                        </a:rPr>
                      </a:br>
                      <a:r>
                        <a:rPr lang="en-US" sz="950" b="0" kern="1200" baseline="0" dirty="0">
                          <a:solidFill>
                            <a:schemeClr val="tx1"/>
                          </a:solidFill>
                          <a:latin typeface="Calibri "/>
                          <a:ea typeface="Tahoma" panose="020B0604030504040204" pitchFamily="34" charset="0"/>
                          <a:cs typeface="Tahoma" panose="020B0604030504040204" pitchFamily="34" charset="0"/>
                        </a:rPr>
                        <a:t>- Optional: DVD super multi drive, or Blu-Ray super multi drive, or 3rd storage</a:t>
                      </a:r>
                      <a:br>
                        <a:rPr lang="en-US" sz="950" b="0" kern="1200" baseline="0" dirty="0">
                          <a:solidFill>
                            <a:schemeClr val="tx1"/>
                          </a:solidFill>
                          <a:latin typeface="Calibri "/>
                          <a:ea typeface="Tahoma" panose="020B0604030504040204" pitchFamily="34" charset="0"/>
                          <a:cs typeface="Tahoma" panose="020B0604030504040204" pitchFamily="34" charset="0"/>
                        </a:rPr>
                      </a:br>
                      <a:r>
                        <a:rPr lang="en-US" sz="950" b="0" kern="1200" baseline="0" dirty="0">
                          <a:solidFill>
                            <a:schemeClr val="tx1"/>
                          </a:solidFill>
                          <a:latin typeface="Calibri "/>
                          <a:ea typeface="Tahoma" panose="020B0604030504040204" pitchFamily="34" charset="0"/>
                          <a:cs typeface="Tahoma" panose="020B0604030504040204" pitchFamily="34" charset="0"/>
                        </a:rPr>
                        <a:t>- Optional: 3rd battery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mn-lt"/>
                          <a:ea typeface="Tahoma" panose="020B0604030504040204" pitchFamily="34" charset="0"/>
                          <a:cs typeface="Tahoma" panose="020B0604030504040204" pitchFamily="34" charset="0"/>
                        </a:rPr>
                        <a:t>- 2nd Battery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2278428"/>
                  </a:ext>
                </a:extLst>
              </a:tr>
              <a:tr h="549104">
                <a:tc>
                  <a:txBody>
                    <a:bodyPr/>
                    <a:lstStyle/>
                    <a:p>
                      <a:pPr algn="ctr" fontAlgn="ctr"/>
                      <a:r>
                        <a:rPr lang="en-US" sz="1200" b="1" i="0" u="none" strike="noStrike" dirty="0">
                          <a:solidFill>
                            <a:schemeClr val="bg1"/>
                          </a:solidFill>
                          <a:effectLst/>
                          <a:latin typeface="+mn-lt"/>
                        </a:rPr>
                        <a:t>Wireless</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altLang="zh-TW" sz="950" b="0" kern="1200" dirty="0">
                          <a:solidFill>
                            <a:schemeClr val="tx1"/>
                          </a:solidFill>
                          <a:latin typeface="Calibri "/>
                          <a:ea typeface="Tahoma" panose="020B0604030504040204" pitchFamily="34" charset="0"/>
                          <a:cs typeface="Tahoma" panose="020B0604030504040204" pitchFamily="34" charset="0"/>
                        </a:rPr>
                        <a:t>- Intel Wi-Fi 7 BE200</a:t>
                      </a:r>
                    </a:p>
                    <a:p>
                      <a:pPr marL="45720" indent="0" algn="l" defTabSz="685594" rtl="0" eaLnBrk="1" fontAlgn="ctr" latinLnBrk="0" hangingPunct="1">
                        <a:buFontTx/>
                        <a:buNone/>
                      </a:pPr>
                      <a:r>
                        <a:rPr lang="en-US" altLang="zh-TW" sz="950" b="0" kern="1200" dirty="0">
                          <a:solidFill>
                            <a:schemeClr val="tx1"/>
                          </a:solidFill>
                          <a:latin typeface="Calibri "/>
                          <a:ea typeface="Tahoma" panose="020B0604030504040204" pitchFamily="34" charset="0"/>
                          <a:cs typeface="Tahoma" panose="020B0604030504040204" pitchFamily="34" charset="0"/>
                        </a:rPr>
                        <a:t>- Bluetooth v5.4</a:t>
                      </a:r>
                    </a:p>
                    <a:p>
                      <a:pPr marL="45720" indent="0" algn="l" defTabSz="685594" rtl="0" eaLnBrk="1" fontAlgn="ctr" latinLnBrk="0" hangingPunct="1">
                        <a:buFontTx/>
                        <a:buNone/>
                      </a:pPr>
                      <a:r>
                        <a:rPr lang="en-US" altLang="zh-TW" sz="950" kern="1200" dirty="0">
                          <a:solidFill>
                            <a:srgbClr val="292929"/>
                          </a:solidFill>
                          <a:latin typeface="Calibri "/>
                          <a:ea typeface="Tahoma" panose="020B0604030504040204" pitchFamily="34" charset="0"/>
                          <a:cs typeface="Tahoma" panose="020B0604030504040204" pitchFamily="34" charset="0"/>
                        </a:rPr>
                        <a:t>- Optional 4G LTE</a:t>
                      </a:r>
                      <a:r>
                        <a:rPr lang="en-US" altLang="zh-TW" sz="950" b="0" kern="1200" dirty="0">
                          <a:solidFill>
                            <a:schemeClr val="tx1"/>
                          </a:solidFill>
                          <a:latin typeface="Calibri "/>
                          <a:ea typeface="Tahoma" panose="020B0604030504040204" pitchFamily="34" charset="0"/>
                          <a:cs typeface="Tahoma" panose="020B0604030504040204" pitchFamily="34" charset="0"/>
                        </a:rPr>
                        <a:t> &amp; </a:t>
                      </a:r>
                      <a:r>
                        <a:rPr lang="en-US" altLang="zh-TW" sz="950" b="1" kern="1200" dirty="0">
                          <a:solidFill>
                            <a:srgbClr val="FF0000"/>
                          </a:solidFill>
                          <a:latin typeface="Calibri "/>
                          <a:ea typeface="Tahoma" panose="020B0604030504040204" pitchFamily="34" charset="0"/>
                          <a:cs typeface="Tahoma" panose="020B0604030504040204" pitchFamily="34" charset="0"/>
                        </a:rPr>
                        <a:t>5G</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en-US" altLang="zh-TW" sz="950" b="0" kern="1200" dirty="0">
                          <a:solidFill>
                            <a:schemeClr val="tx1"/>
                          </a:solidFill>
                          <a:latin typeface="Calibri "/>
                          <a:ea typeface="Tahoma" panose="020B0604030504040204" pitchFamily="34" charset="0"/>
                          <a:cs typeface="Tahoma" panose="020B0604030504040204" pitchFamily="34" charset="0"/>
                        </a:rPr>
                        <a:t>- Intel W-Fi 6E AX211, 802.11ax</a:t>
                      </a:r>
                    </a:p>
                    <a:p>
                      <a:pPr marL="45720" indent="0" algn="l" defTabSz="685594" rtl="0" eaLnBrk="1" fontAlgn="ctr" latinLnBrk="0" hangingPunct="1">
                        <a:buFontTx/>
                        <a:buNone/>
                      </a:pPr>
                      <a:r>
                        <a:rPr lang="en-US" altLang="zh-TW" sz="950" b="0" kern="1200" dirty="0">
                          <a:solidFill>
                            <a:schemeClr val="tx1"/>
                          </a:solidFill>
                          <a:latin typeface="Calibri "/>
                          <a:ea typeface="Tahoma" panose="020B0604030504040204" pitchFamily="34" charset="0"/>
                          <a:cs typeface="Tahoma" panose="020B0604030504040204" pitchFamily="34" charset="0"/>
                        </a:rPr>
                        <a:t>- Bluetooth v5.3</a:t>
                      </a:r>
                    </a:p>
                    <a:p>
                      <a:pPr marL="45720" indent="0" algn="l" defTabSz="685594" rtl="0" eaLnBrk="1" fontAlgn="ctr" latinLnBrk="0" hangingPunct="1">
                        <a:buFontTx/>
                        <a:buNone/>
                      </a:pPr>
                      <a:r>
                        <a:rPr lang="en-US" altLang="zh-TW" sz="950" b="0" kern="1200" dirty="0">
                          <a:solidFill>
                            <a:schemeClr val="tx1"/>
                          </a:solidFill>
                          <a:latin typeface="Calibri "/>
                          <a:ea typeface="Tahoma" panose="020B0604030504040204" pitchFamily="34" charset="0"/>
                          <a:cs typeface="Tahoma" panose="020B0604030504040204" pitchFamily="34" charset="0"/>
                        </a:rPr>
                        <a:t>- Optional 4G LTE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de-DE" altLang="zh-TW" sz="950" b="0" kern="1200" baseline="0" dirty="0">
                          <a:solidFill>
                            <a:schemeClr val="tx1"/>
                          </a:solidFill>
                          <a:latin typeface="+mn-lt"/>
                          <a:ea typeface="Tahoma" panose="020B0604030504040204" pitchFamily="34" charset="0"/>
                          <a:cs typeface="Tahoma" panose="020B0604030504040204" pitchFamily="34" charset="0"/>
                        </a:rPr>
                        <a:t>- Intel® Wi-Fi 6 AX201, </a:t>
                      </a:r>
                      <a:r>
                        <a:rPr lang="en-US" altLang="zh-TW" sz="950" b="0" kern="1200" baseline="0" dirty="0">
                          <a:solidFill>
                            <a:schemeClr val="tx1"/>
                          </a:solidFill>
                          <a:latin typeface="+mn-lt"/>
                          <a:ea typeface="Tahoma" panose="020B0604030504040204" pitchFamily="34" charset="0"/>
                          <a:cs typeface="Tahoma" panose="020B0604030504040204" pitchFamily="34" charset="0"/>
                        </a:rPr>
                        <a:t>Bluetooth v5.1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50" b="0" kern="1200" baseline="0" dirty="0">
                          <a:solidFill>
                            <a:schemeClr val="tx1"/>
                          </a:solidFill>
                          <a:latin typeface="+mn-lt"/>
                          <a:ea typeface="Tahoma" panose="020B0604030504040204" pitchFamily="34" charset="0"/>
                          <a:cs typeface="Tahoma" panose="020B0604030504040204" pitchFamily="34" charset="0"/>
                        </a:rPr>
                        <a:t>- Optional 4G LTE &amp; 5G</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91662">
                <a:tc>
                  <a:txBody>
                    <a:bodyPr/>
                    <a:lstStyle/>
                    <a:p>
                      <a:pPr algn="ctr" fontAlgn="ctr"/>
                      <a:r>
                        <a:rPr lang="en-US" sz="1200" b="1" i="0" u="none" strike="noStrike" dirty="0">
                          <a:solidFill>
                            <a:schemeClr val="bg1"/>
                          </a:solidFill>
                          <a:effectLst/>
                          <a:latin typeface="+mn-lt"/>
                        </a:rPr>
                        <a:t>Battery </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914400" rtl="0" eaLnBrk="1" fontAlgn="ctr" latinLnBrk="0" hangingPunct="1">
                        <a:buFontTx/>
                        <a:buNone/>
                      </a:pPr>
                      <a:r>
                        <a:rPr lang="en-US" sz="900" b="1" kern="1200" dirty="0">
                          <a:solidFill>
                            <a:srgbClr val="FF0000"/>
                          </a:solidFill>
                          <a:latin typeface="Calibri "/>
                          <a:ea typeface="Tahoma" panose="020B0604030504040204" pitchFamily="34" charset="0"/>
                          <a:cs typeface="Tahoma" panose="020B0604030504040204" pitchFamily="34" charset="0"/>
                        </a:rPr>
                        <a:t>12.5 </a:t>
                      </a:r>
                      <a:r>
                        <a:rPr lang="en-US" sz="900" b="1" kern="1200" dirty="0" err="1">
                          <a:solidFill>
                            <a:srgbClr val="FF0000"/>
                          </a:solidFill>
                          <a:latin typeface="Calibri "/>
                          <a:ea typeface="Tahoma" panose="020B0604030504040204" pitchFamily="34" charset="0"/>
                          <a:cs typeface="Tahoma" panose="020B0604030504040204" pitchFamily="34" charset="0"/>
                        </a:rPr>
                        <a:t>hrs</a:t>
                      </a:r>
                      <a:r>
                        <a:rPr lang="en-US" sz="900" b="1" kern="1200" dirty="0">
                          <a:solidFill>
                            <a:srgbClr val="FF0000"/>
                          </a:solidFill>
                          <a:latin typeface="Calibri "/>
                          <a:ea typeface="Tahoma" panose="020B0604030504040204" pitchFamily="34" charset="0"/>
                          <a:cs typeface="Tahoma" panose="020B0604030504040204" pitchFamily="34" charset="0"/>
                        </a:rPr>
                        <a:t> (up to 21.5 </a:t>
                      </a:r>
                      <a:r>
                        <a:rPr lang="en-US" sz="900" b="1" kern="1200" dirty="0" err="1">
                          <a:solidFill>
                            <a:srgbClr val="FF0000"/>
                          </a:solidFill>
                          <a:latin typeface="Calibri "/>
                          <a:ea typeface="Tahoma" panose="020B0604030504040204" pitchFamily="34" charset="0"/>
                          <a:cs typeface="Tahoma" panose="020B0604030504040204" pitchFamily="34" charset="0"/>
                        </a:rPr>
                        <a:t>hrs</a:t>
                      </a:r>
                      <a:r>
                        <a:rPr lang="en-US" sz="900" b="1" kern="1200" dirty="0">
                          <a:solidFill>
                            <a:srgbClr val="FF0000"/>
                          </a:solidFill>
                          <a:latin typeface="Calibri "/>
                          <a:ea typeface="Tahoma" panose="020B0604030504040204" pitchFamily="34" charset="0"/>
                          <a:cs typeface="Tahoma" panose="020B0604030504040204" pitchFamily="34" charset="0"/>
                        </a:rPr>
                        <a: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50" b="0" i="0" u="none" strike="noStrike" dirty="0">
                          <a:solidFill>
                            <a:schemeClr val="tx1"/>
                          </a:solidFill>
                          <a:effectLst/>
                          <a:latin typeface="Calibri "/>
                        </a:rPr>
                        <a:t>NA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sz="950" b="0" kern="1200" baseline="0" dirty="0">
                          <a:solidFill>
                            <a:schemeClr val="tx1"/>
                          </a:solidFill>
                          <a:latin typeface="+mn-lt"/>
                          <a:ea typeface="Tahoma" panose="020B0604030504040204" pitchFamily="34" charset="0"/>
                          <a:cs typeface="Tahoma" panose="020B0604030504040204" pitchFamily="34" charset="0"/>
                        </a:rPr>
                        <a:t>18 </a:t>
                      </a:r>
                      <a:r>
                        <a:rPr lang="en-US" sz="950" b="0" kern="1200" baseline="0" dirty="0" err="1">
                          <a:solidFill>
                            <a:schemeClr val="tx1"/>
                          </a:solidFill>
                          <a:latin typeface="+mn-lt"/>
                          <a:ea typeface="Tahoma" panose="020B0604030504040204" pitchFamily="34" charset="0"/>
                          <a:cs typeface="Tahoma" panose="020B0604030504040204" pitchFamily="34" charset="0"/>
                        </a:rPr>
                        <a:t>hrs</a:t>
                      </a:r>
                      <a:r>
                        <a:rPr lang="en-US" sz="950" b="0" kern="1200" baseline="0" dirty="0">
                          <a:solidFill>
                            <a:schemeClr val="tx1"/>
                          </a:solidFill>
                          <a:latin typeface="+mn-lt"/>
                          <a:ea typeface="Tahoma" panose="020B0604030504040204" pitchFamily="34" charset="0"/>
                          <a:cs typeface="Tahoma" panose="020B0604030504040204" pitchFamily="34" charset="0"/>
                        </a:rPr>
                        <a:t> up to 36 </a:t>
                      </a:r>
                      <a:r>
                        <a:rPr lang="en-US" sz="950" b="0" kern="1200" baseline="0" dirty="0" err="1">
                          <a:solidFill>
                            <a:schemeClr val="tx1"/>
                          </a:solidFill>
                          <a:latin typeface="+mn-lt"/>
                          <a:ea typeface="Tahoma" panose="020B0604030504040204" pitchFamily="34" charset="0"/>
                          <a:cs typeface="Tahoma" panose="020B0604030504040204" pitchFamily="34" charset="0"/>
                        </a:rPr>
                        <a:t>hrs</a:t>
                      </a:r>
                      <a:endParaRPr lang="en-US" sz="950" b="0" kern="1200" baseline="0" dirty="0">
                        <a:solidFill>
                          <a:schemeClr val="tx1"/>
                        </a:solidFill>
                        <a:latin typeface="+mn-lt"/>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566170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592140"/>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F72745-A9BF-416D-931E-A3CF127FF3B1}"/>
              </a:ext>
            </a:extLst>
          </p:cNvPr>
          <p:cNvSpPr/>
          <p:nvPr/>
        </p:nvSpPr>
        <p:spPr>
          <a:xfrm>
            <a:off x="914400" y="1372470"/>
            <a:ext cx="5781040" cy="2431435"/>
          </a:xfrm>
          <a:prstGeom prst="rect">
            <a:avLst/>
          </a:prstGeom>
          <a:noFill/>
        </p:spPr>
        <p:txBody>
          <a:bodyPr wrap="square" rtlCol="0">
            <a:spAutoFit/>
          </a:bodyPr>
          <a:lstStyle/>
          <a:p>
            <a:pPr marL="285750" indent="-285750">
              <a:buClr>
                <a:srgbClr val="00529C"/>
              </a:buClr>
              <a:buFont typeface="Arial" panose="020B0604020202020204" pitchFamily="34" charset="0"/>
              <a:buChar cha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Z14’s </a:t>
            </a:r>
            <a:r>
              <a:rPr lang="en-US" altLang="zh-TW" sz="2200" b="1" dirty="0">
                <a:solidFill>
                  <a:srgbClr val="00499D"/>
                </a:solidFill>
                <a:ea typeface="Arial Unicode MS" panose="020B0604020202020204" pitchFamily="34" charset="-128"/>
              </a:rPr>
              <a:t>Meteor Lake Core</a:t>
            </a:r>
            <a:r>
              <a:rPr lang="en-US" sz="2000" b="1" dirty="0">
                <a:solidFill>
                  <a:srgbClr val="00529C"/>
                </a:solidFill>
                <a:ea typeface="Arial Unicode MS" panose="020B0604020202020204" pitchFamily="34" charset="-120"/>
              </a:rPr>
              <a:t>™</a:t>
            </a:r>
            <a:r>
              <a:rPr lang="en-US" altLang="zh-TW" sz="2200" b="1" dirty="0">
                <a:solidFill>
                  <a:srgbClr val="00499D"/>
                </a:solidFill>
                <a:ea typeface="Arial Unicode MS" panose="020B0604020202020204" pitchFamily="34" charset="-128"/>
              </a:rPr>
              <a:t> Ultra Processor</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 with 3 types of performance-tailored cores</a:t>
            </a:r>
            <a:r>
              <a:rPr lang="en-US" altLang="zh-TW" sz="2200" b="1" dirty="0">
                <a:solidFill>
                  <a:srgbClr val="00499D"/>
                </a:solidFill>
                <a:ea typeface="Arial Unicode MS" panose="020B0604020202020204" pitchFamily="34" charset="-128"/>
                <a:cs typeface="Arial Unicode MS" panose="020B0604020202020204" pitchFamily="34" charset="-128"/>
              </a:rPr>
              <a:t> totaling to 12 cores, boasts a </a:t>
            </a:r>
            <a:r>
              <a:rPr lang="en-US" altLang="zh-TW" sz="2200" b="1" dirty="0">
                <a:solidFill>
                  <a:srgbClr val="00499D"/>
                </a:solidFill>
                <a:ea typeface="Arial Unicode MS" panose="020B0604020202020204" pitchFamily="34" charset="-128"/>
              </a:rPr>
              <a:t>12MB cache</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 achieving </a:t>
            </a:r>
            <a:r>
              <a:rPr lang="en-US" altLang="zh-TW" sz="2200" b="1" dirty="0">
                <a:solidFill>
                  <a:srgbClr val="00499D"/>
                </a:solidFill>
                <a:ea typeface="Arial Unicode MS" panose="020B0604020202020204" pitchFamily="34" charset="-128"/>
              </a:rPr>
              <a:t>37% higher </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performance than previous generation. Intel® Meteor Lake processor also offers true </a:t>
            </a:r>
            <a:r>
              <a:rPr lang="en-US" altLang="zh-TW" sz="2200" b="1" dirty="0">
                <a:solidFill>
                  <a:srgbClr val="00499D"/>
                </a:solidFill>
                <a:ea typeface="Arial Unicode MS" panose="020B0604020202020204" pitchFamily="34" charset="-128"/>
              </a:rPr>
              <a:t>Hardware AI Acceleration </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with multi-compute engines, </a:t>
            </a:r>
            <a:r>
              <a:rPr lang="en-US" altLang="zh-TW" sz="2200" b="1" dirty="0">
                <a:solidFill>
                  <a:srgbClr val="00499D"/>
                </a:solidFill>
                <a:ea typeface="Arial Unicode MS" panose="020B0604020202020204" pitchFamily="34" charset="-128"/>
              </a:rPr>
              <a:t>CPU + GPU + AI Boost NPU</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a:t>
            </a:r>
            <a:endParaRPr lang="en-US" altLang="zh-TW" sz="2000" dirty="0">
              <a:solidFill>
                <a:srgbClr val="141212"/>
              </a:solidFill>
              <a:ea typeface="Arial Unicode MS" panose="020B0604020202020204" pitchFamily="34" charset="-128"/>
              <a:cs typeface="Arial Unicode MS" panose="020B0604020202020204" pitchFamily="34" charset="-128"/>
            </a:endParaRPr>
          </a:p>
        </p:txBody>
      </p:sp>
      <p:graphicFrame>
        <p:nvGraphicFramePr>
          <p:cNvPr id="4" name="Table 3">
            <a:extLst>
              <a:ext uri="{FF2B5EF4-FFF2-40B4-BE49-F238E27FC236}">
                <a16:creationId xmlns:a16="http://schemas.microsoft.com/office/drawing/2014/main" id="{F0C41506-DF94-4872-B3FA-16CA29C0F0AC}"/>
              </a:ext>
            </a:extLst>
          </p:cNvPr>
          <p:cNvGraphicFramePr>
            <a:graphicFrameLocks noGrp="1"/>
          </p:cNvGraphicFramePr>
          <p:nvPr>
            <p:extLst>
              <p:ext uri="{D42A27DB-BD31-4B8C-83A1-F6EECF244321}">
                <p14:modId xmlns:p14="http://schemas.microsoft.com/office/powerpoint/2010/main" val="401013333"/>
              </p:ext>
            </p:extLst>
          </p:nvPr>
        </p:nvGraphicFramePr>
        <p:xfrm>
          <a:off x="6876707" y="3010928"/>
          <a:ext cx="4861406" cy="3306468"/>
        </p:xfrm>
        <a:graphic>
          <a:graphicData uri="http://schemas.openxmlformats.org/drawingml/2006/table">
            <a:tbl>
              <a:tblPr>
                <a:tableStyleId>{8FD4443E-F989-4FC4-A0C8-D5A2AF1F390B}</a:tableStyleId>
              </a:tblPr>
              <a:tblGrid>
                <a:gridCol w="1078284">
                  <a:extLst>
                    <a:ext uri="{9D8B030D-6E8A-4147-A177-3AD203B41FA5}">
                      <a16:colId xmlns:a16="http://schemas.microsoft.com/office/drawing/2014/main" val="20000"/>
                    </a:ext>
                  </a:extLst>
                </a:gridCol>
                <a:gridCol w="1217001">
                  <a:extLst>
                    <a:ext uri="{9D8B030D-6E8A-4147-A177-3AD203B41FA5}">
                      <a16:colId xmlns:a16="http://schemas.microsoft.com/office/drawing/2014/main" val="20001"/>
                    </a:ext>
                  </a:extLst>
                </a:gridCol>
                <a:gridCol w="1315616">
                  <a:extLst>
                    <a:ext uri="{9D8B030D-6E8A-4147-A177-3AD203B41FA5}">
                      <a16:colId xmlns:a16="http://schemas.microsoft.com/office/drawing/2014/main" val="20003"/>
                    </a:ext>
                  </a:extLst>
                </a:gridCol>
                <a:gridCol w="1250505">
                  <a:extLst>
                    <a:ext uri="{9D8B030D-6E8A-4147-A177-3AD203B41FA5}">
                      <a16:colId xmlns:a16="http://schemas.microsoft.com/office/drawing/2014/main" val="20004"/>
                    </a:ext>
                  </a:extLst>
                </a:gridCol>
              </a:tblGrid>
              <a:tr h="969510">
                <a:tc>
                  <a:txBody>
                    <a:bodyPr/>
                    <a:lstStyle/>
                    <a:p>
                      <a:pPr algn="ctr"/>
                      <a:endParaRPr lang="en-US" sz="1600" dirty="0">
                        <a:solidFill>
                          <a:schemeClr val="tx1"/>
                        </a:solidFill>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u="none" strike="noStrike" dirty="0">
                          <a:effectLst/>
                        </a:rPr>
                        <a:t>Intel® Core</a:t>
                      </a:r>
                      <a:r>
                        <a:rPr lang="en-US" sz="1500" u="none" strike="noStrike" baseline="0" dirty="0">
                          <a:effectLst/>
                        </a:rPr>
                        <a:t> i5 </a:t>
                      </a:r>
                      <a:r>
                        <a:rPr lang="en-US" altLang="zh-TW" sz="1500" u="none" strike="noStrike" baseline="0" dirty="0">
                          <a:effectLst/>
                        </a:rPr>
                        <a:t>1135G7</a:t>
                      </a:r>
                      <a:endParaRPr lang="en-US" sz="1500" b="1" u="none" strike="noStrike" dirty="0">
                        <a:solidFill>
                          <a:srgbClr val="00B0F0"/>
                        </a:solidFill>
                        <a:effectLst/>
                        <a:latin typeface="Eras Medium ITC" panose="020B0602030504020804" pitchFamily="34" charset="0"/>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u="none" strike="noStrike" dirty="0">
                          <a:effectLst/>
                        </a:rPr>
                        <a:t>Intel® Ultra 5 125U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u="none" strike="noStrike" dirty="0">
                          <a:solidFill>
                            <a:srgbClr val="00B0F0"/>
                          </a:solidFill>
                          <a:effectLst/>
                        </a:rPr>
                        <a:t>Meteor Lake</a:t>
                      </a:r>
                      <a:endParaRPr lang="en-US" sz="1500" b="1" u="none" strike="noStrike" dirty="0">
                        <a:solidFill>
                          <a:srgbClr val="00B0F0"/>
                        </a:solidFill>
                        <a:effectLst/>
                        <a:latin typeface="Eras Medium ITC" panose="020B0602030504020804" pitchFamily="34" charset="0"/>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u="none" strike="noStrike" dirty="0">
                          <a:effectLst/>
                        </a:rPr>
                        <a:t>Intel® Ultra 7 155U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u="none" strike="noStrike" dirty="0">
                          <a:solidFill>
                            <a:srgbClr val="00B0F0"/>
                          </a:solidFill>
                          <a:effectLst/>
                        </a:rPr>
                        <a:t>Meteor Lake</a:t>
                      </a:r>
                      <a:endParaRPr lang="en-US" sz="1500" b="1" u="none" strike="noStrike" dirty="0">
                        <a:solidFill>
                          <a:srgbClr val="00B0F0"/>
                        </a:solidFill>
                        <a:effectLst/>
                        <a:latin typeface="Eras Medium ITC" panose="020B0602030504020804" pitchFamily="34" charset="0"/>
                      </a:endParaRPr>
                    </a:p>
                  </a:txBody>
                  <a:tcPr marL="89803" marR="89803" marT="26942" marB="26942" anchor="ctr">
                    <a:solidFill>
                      <a:schemeClr val="tx1"/>
                    </a:solidFill>
                  </a:tcPr>
                </a:tc>
                <a:extLst>
                  <a:ext uri="{0D108BD9-81ED-4DB2-BD59-A6C34878D82A}">
                    <a16:rowId xmlns:a16="http://schemas.microsoft.com/office/drawing/2014/main" val="10000"/>
                  </a:ext>
                </a:extLst>
              </a:tr>
              <a:tr h="643820">
                <a:tc>
                  <a:txBody>
                    <a:bodyPr/>
                    <a:lstStyle/>
                    <a:p>
                      <a:pPr algn="ctr"/>
                      <a:r>
                        <a:rPr lang="en-US" sz="1600" u="none" strike="noStrike" kern="1200" dirty="0">
                          <a:effectLst/>
                        </a:rPr>
                        <a:t>Turbo Speed</a:t>
                      </a:r>
                      <a:endParaRPr lang="en-US" sz="1600" u="none" strike="noStrike" kern="1200" dirty="0">
                        <a:solidFill>
                          <a:schemeClr val="tx2"/>
                        </a:solidFill>
                        <a:effectLst/>
                        <a:latin typeface="Eras Medium ITC" panose="020B0602030504020804" pitchFamily="34" charset="0"/>
                        <a:ea typeface="+mn-ea"/>
                        <a:cs typeface="+mn-cs"/>
                      </a:endParaRPr>
                    </a:p>
                  </a:txBody>
                  <a:tcPr marL="89803" marR="89803" marT="26942" marB="26942"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rPr>
                        <a:t>Up to 4.2</a:t>
                      </a:r>
                      <a:r>
                        <a:rPr lang="en-US" altLang="zh-TW" sz="1600" baseline="0" dirty="0">
                          <a:effectLst/>
                        </a:rPr>
                        <a:t> </a:t>
                      </a:r>
                      <a:r>
                        <a:rPr lang="en-US" altLang="zh-TW" sz="1600" dirty="0">
                          <a:effectLst/>
                        </a:rPr>
                        <a:t>GHz</a:t>
                      </a:r>
                      <a:endParaRPr lang="en-US" altLang="zh-TW" sz="1600" b="0" dirty="0">
                        <a:solidFill>
                          <a:srgbClr val="00496B"/>
                        </a:solidFill>
                        <a:effectLst/>
                        <a:latin typeface="Arial" panose="020B0604020202020204" pitchFamily="34" charset="0"/>
                      </a:endParaRPr>
                    </a:p>
                  </a:txBody>
                  <a:tcPr marL="89803" marR="89803" marT="26942" marB="26942"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rPr>
                        <a:t>Up to 4.3</a:t>
                      </a:r>
                      <a:r>
                        <a:rPr lang="en-US" altLang="zh-TW" sz="1600" baseline="0" dirty="0">
                          <a:effectLst/>
                        </a:rPr>
                        <a:t> </a:t>
                      </a:r>
                      <a:r>
                        <a:rPr lang="en-US" altLang="zh-TW" sz="1600" dirty="0">
                          <a:effectLst/>
                        </a:rPr>
                        <a:t>GHz</a:t>
                      </a:r>
                      <a:endParaRPr lang="en-US" altLang="zh-TW" sz="1600" b="0" dirty="0">
                        <a:solidFill>
                          <a:srgbClr val="00496B"/>
                        </a:solidFill>
                        <a:effectLst/>
                        <a:latin typeface="Arial" panose="020B0604020202020204" pitchFamily="34" charset="0"/>
                      </a:endParaRPr>
                    </a:p>
                  </a:txBody>
                  <a:tcPr marL="89803" marR="89803" marT="26942" marB="26942"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Up to 4.8</a:t>
                      </a:r>
                      <a:r>
                        <a:rPr lang="en-US" sz="1600" baseline="0" dirty="0">
                          <a:effectLst/>
                        </a:rPr>
                        <a:t> </a:t>
                      </a:r>
                      <a:r>
                        <a:rPr lang="en-US" sz="1600" dirty="0">
                          <a:effectLst/>
                        </a:rPr>
                        <a:t>GHz</a:t>
                      </a:r>
                      <a:endParaRPr lang="en-US" sz="1600" b="0" dirty="0">
                        <a:solidFill>
                          <a:srgbClr val="00496B"/>
                        </a:solidFill>
                        <a:effectLst/>
                        <a:latin typeface="Arial" panose="020B0604020202020204" pitchFamily="34" charset="0"/>
                      </a:endParaRPr>
                    </a:p>
                  </a:txBody>
                  <a:tcPr marL="89803" marR="89803" marT="26942" marB="26942" anchor="ctr">
                    <a:solidFill>
                      <a:schemeClr val="accent5">
                        <a:lumMod val="75000"/>
                      </a:schemeClr>
                    </a:solidFill>
                  </a:tcPr>
                </a:tc>
                <a:extLst>
                  <a:ext uri="{0D108BD9-81ED-4DB2-BD59-A6C34878D82A}">
                    <a16:rowId xmlns:a16="http://schemas.microsoft.com/office/drawing/2014/main" val="10001"/>
                  </a:ext>
                </a:extLst>
              </a:tr>
              <a:tr h="704392">
                <a:tc>
                  <a:txBody>
                    <a:bodyPr/>
                    <a:lstStyle/>
                    <a:p>
                      <a:pPr algn="ctr"/>
                      <a:r>
                        <a:rPr lang="en-US" sz="1600" u="none" strike="noStrike" kern="1200" dirty="0">
                          <a:effectLst/>
                        </a:rPr>
                        <a:t># of Physical Cores</a:t>
                      </a:r>
                      <a:endParaRPr lang="en-US" sz="1600" u="none" strike="noStrike" kern="1200" dirty="0">
                        <a:solidFill>
                          <a:schemeClr val="tx2"/>
                        </a:solidFill>
                        <a:effectLst/>
                        <a:latin typeface="Eras Medium ITC" panose="020B0602030504020804" pitchFamily="34" charset="0"/>
                        <a:ea typeface="+mn-ea"/>
                        <a:cs typeface="+mn-cs"/>
                      </a:endParaRPr>
                    </a:p>
                  </a:txBody>
                  <a:tcPr marL="89803" marR="89803" marT="26942" marB="26942"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4 Cores</a:t>
                      </a:r>
                      <a:endParaRPr lang="en-US" sz="1600" b="0" dirty="0">
                        <a:solidFill>
                          <a:srgbClr val="00496B"/>
                        </a:solidFill>
                        <a:effectLst/>
                        <a:latin typeface="Arial" panose="020B0604020202020204" pitchFamily="34" charset="0"/>
                      </a:endParaRPr>
                    </a:p>
                  </a:txBody>
                  <a:tcPr marL="89803" marR="89803" marT="26942" marB="26942"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6F98B"/>
                          </a:solidFill>
                          <a:effectLst/>
                        </a:rPr>
                        <a:t>12 Cores</a:t>
                      </a:r>
                      <a:endParaRPr lang="en-US" sz="1600" b="1" dirty="0">
                        <a:solidFill>
                          <a:srgbClr val="F6F98B"/>
                        </a:solidFill>
                        <a:effectLst/>
                        <a:latin typeface="Arial" panose="020B0604020202020204" pitchFamily="34" charset="0"/>
                      </a:endParaRPr>
                    </a:p>
                  </a:txBody>
                  <a:tcPr marL="89803" marR="89803" marT="26942" marB="26942"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6F98B"/>
                          </a:solidFill>
                          <a:effectLst/>
                        </a:rPr>
                        <a:t>12 Cores</a:t>
                      </a:r>
                      <a:endParaRPr lang="en-US" sz="1600" b="1" dirty="0">
                        <a:solidFill>
                          <a:srgbClr val="F6F98B"/>
                        </a:solidFill>
                        <a:effectLst/>
                        <a:latin typeface="Arial" panose="020B0604020202020204" pitchFamily="34" charset="0"/>
                      </a:endParaRPr>
                    </a:p>
                  </a:txBody>
                  <a:tcPr marL="89803" marR="89803" marT="26942" marB="26942" anchor="ctr">
                    <a:solidFill>
                      <a:schemeClr val="accent5"/>
                    </a:solidFill>
                  </a:tcPr>
                </a:tc>
                <a:extLst>
                  <a:ext uri="{0D108BD9-81ED-4DB2-BD59-A6C34878D82A}">
                    <a16:rowId xmlns:a16="http://schemas.microsoft.com/office/drawing/2014/main" val="10003"/>
                  </a:ext>
                </a:extLst>
              </a:tr>
              <a:tr h="412248">
                <a:tc>
                  <a:txBody>
                    <a:bodyPr/>
                    <a:lstStyle/>
                    <a:p>
                      <a:pPr algn="ctr"/>
                      <a:r>
                        <a:rPr lang="en-US" sz="1600" u="none" strike="noStrike" kern="1200" dirty="0">
                          <a:effectLst/>
                        </a:rPr>
                        <a:t>Cache</a:t>
                      </a:r>
                      <a:endParaRPr lang="en-US" sz="1600" u="none" strike="noStrike" kern="1200" dirty="0">
                        <a:solidFill>
                          <a:schemeClr val="tx2"/>
                        </a:solidFill>
                        <a:effectLst/>
                        <a:latin typeface="Eras Medium ITC" panose="020B0602030504020804" pitchFamily="34" charset="0"/>
                        <a:ea typeface="+mn-ea"/>
                        <a:cs typeface="+mn-cs"/>
                      </a:endParaRPr>
                    </a:p>
                  </a:txBody>
                  <a:tcPr marL="91442" marR="91442" marT="45724" marB="45724" anchor="ctr">
                    <a:solidFill>
                      <a:schemeClr val="accent5">
                        <a:lumMod val="75000"/>
                      </a:schemeClr>
                    </a:solidFill>
                  </a:tcPr>
                </a:tc>
                <a:tc>
                  <a:txBody>
                    <a:bodyPr/>
                    <a:lstStyle/>
                    <a:p>
                      <a:pPr algn="ctr" fontAlgn="t"/>
                      <a:r>
                        <a:rPr lang="en-US" sz="1600" dirty="0">
                          <a:effectLst/>
                        </a:rPr>
                        <a:t>8MB</a:t>
                      </a:r>
                      <a:endParaRPr lang="en-US" sz="1600" dirty="0">
                        <a:solidFill>
                          <a:srgbClr val="252525"/>
                        </a:solidFill>
                        <a:effectLst/>
                      </a:endParaRPr>
                    </a:p>
                  </a:txBody>
                  <a:tcPr marL="91442" marR="91442" marT="45724" marB="45724" anchor="ctr">
                    <a:solidFill>
                      <a:schemeClr val="accent5">
                        <a:lumMod val="75000"/>
                      </a:schemeClr>
                    </a:solidFill>
                  </a:tcPr>
                </a:tc>
                <a:tc>
                  <a:txBody>
                    <a:bodyPr/>
                    <a:lstStyle/>
                    <a:p>
                      <a:pPr algn="ctr" fontAlgn="t"/>
                      <a:r>
                        <a:rPr lang="en-US" sz="1600" dirty="0">
                          <a:effectLst/>
                        </a:rPr>
                        <a:t>12MB</a:t>
                      </a:r>
                      <a:endParaRPr lang="en-US" sz="1600" dirty="0">
                        <a:solidFill>
                          <a:srgbClr val="252525"/>
                        </a:solidFill>
                        <a:effectLst/>
                      </a:endParaRPr>
                    </a:p>
                  </a:txBody>
                  <a:tcPr marL="91442" marR="91442" marT="45724" marB="45724" anchor="ctr">
                    <a:solidFill>
                      <a:schemeClr val="accent5">
                        <a:lumMod val="75000"/>
                      </a:schemeClr>
                    </a:solidFill>
                  </a:tcPr>
                </a:tc>
                <a:tc>
                  <a:txBody>
                    <a:bodyPr/>
                    <a:lstStyle/>
                    <a:p>
                      <a:pPr algn="ctr" fontAlgn="t"/>
                      <a:r>
                        <a:rPr lang="en-US" sz="1600">
                          <a:effectLst/>
                        </a:rPr>
                        <a:t>1</a:t>
                      </a:r>
                      <a:r>
                        <a:rPr lang="en-US" sz="1600" dirty="0">
                          <a:effectLst/>
                        </a:rPr>
                        <a:t>2</a:t>
                      </a:r>
                      <a:r>
                        <a:rPr lang="en-US" sz="1600">
                          <a:effectLst/>
                        </a:rPr>
                        <a:t>MB</a:t>
                      </a:r>
                      <a:endParaRPr lang="en-US" sz="1600" dirty="0">
                        <a:solidFill>
                          <a:srgbClr val="252525"/>
                        </a:solidFill>
                        <a:effectLst/>
                      </a:endParaRPr>
                    </a:p>
                  </a:txBody>
                  <a:tcPr marL="91442" marR="91442" marT="45724" marB="45724" anchor="ctr">
                    <a:solidFill>
                      <a:schemeClr val="accent5">
                        <a:lumMod val="75000"/>
                      </a:schemeClr>
                    </a:solidFill>
                  </a:tcPr>
                </a:tc>
                <a:extLst>
                  <a:ext uri="{0D108BD9-81ED-4DB2-BD59-A6C34878D82A}">
                    <a16:rowId xmlns:a16="http://schemas.microsoft.com/office/drawing/2014/main" val="10004"/>
                  </a:ext>
                </a:extLst>
              </a:tr>
              <a:tr h="495486">
                <a:tc>
                  <a:txBody>
                    <a:bodyPr/>
                    <a:lstStyle/>
                    <a:p>
                      <a:pPr algn="ctr"/>
                      <a:r>
                        <a:rPr lang="en-US" sz="1600" u="none" strike="noStrike" kern="1200" dirty="0">
                          <a:effectLst/>
                        </a:rPr>
                        <a:t>CPU Mark</a:t>
                      </a:r>
                      <a:endParaRPr lang="en-US" sz="1600" u="none" strike="noStrike" kern="1200" dirty="0">
                        <a:solidFill>
                          <a:schemeClr val="tx2"/>
                        </a:solidFill>
                        <a:effectLst/>
                        <a:latin typeface="Eras Medium ITC" panose="020B0602030504020804" pitchFamily="34" charset="0"/>
                        <a:ea typeface="+mn-ea"/>
                        <a:cs typeface="+mn-cs"/>
                      </a:endParaRPr>
                    </a:p>
                  </a:txBody>
                  <a:tcPr marL="89803" marR="89803" marT="26942" marB="26942" anchor="ctr">
                    <a:solidFill>
                      <a:schemeClr val="accent5"/>
                    </a:solidFill>
                  </a:tcPr>
                </a:tc>
                <a:tc>
                  <a:txBody>
                    <a:bodyPr/>
                    <a:lstStyle/>
                    <a:p>
                      <a:pPr algn="ctr"/>
                      <a:r>
                        <a:rPr lang="en-US" altLang="zh-TW" sz="1600" b="1" dirty="0">
                          <a:solidFill>
                            <a:srgbClr val="F6F98B"/>
                          </a:solidFill>
                          <a:effectLst>
                            <a:outerShdw blurRad="38100" dist="38100" dir="2700000" algn="tl">
                              <a:srgbClr val="000000">
                                <a:alpha val="43137"/>
                              </a:srgbClr>
                            </a:outerShdw>
                          </a:effectLst>
                          <a:latin typeface="Arial" panose="020B0604020202020204" pitchFamily="34" charset="0"/>
                        </a:rPr>
                        <a:t>9,834</a:t>
                      </a:r>
                    </a:p>
                  </a:txBody>
                  <a:tcPr marL="95250" marR="95250" marT="28572" marB="28572" anchor="ctr">
                    <a:solidFill>
                      <a:schemeClr val="accent5"/>
                    </a:solidFill>
                  </a:tcPr>
                </a:tc>
                <a:tc>
                  <a:txBody>
                    <a:bodyPr/>
                    <a:lstStyle/>
                    <a:p>
                      <a:pPr algn="ctr"/>
                      <a:r>
                        <a:rPr lang="en-US" sz="1800" b="1" dirty="0">
                          <a:solidFill>
                            <a:srgbClr val="F6F98B"/>
                          </a:solidFill>
                          <a:effectLst>
                            <a:outerShdw blurRad="38100" dist="38100" dir="2700000" algn="tl">
                              <a:srgbClr val="000000">
                                <a:alpha val="43137"/>
                              </a:srgbClr>
                            </a:outerShdw>
                          </a:effectLst>
                          <a:latin typeface="Arial" panose="020B0604020202020204" pitchFamily="34" charset="0"/>
                        </a:rPr>
                        <a:t>13,561</a:t>
                      </a:r>
                    </a:p>
                  </a:txBody>
                  <a:tcPr marL="95250" marR="95250" marT="28572" marB="28572" anchor="ctr">
                    <a:solidFill>
                      <a:schemeClr val="accent5"/>
                    </a:solidFill>
                  </a:tcPr>
                </a:tc>
                <a:tc>
                  <a:txBody>
                    <a:bodyPr/>
                    <a:lstStyle/>
                    <a:p>
                      <a:pPr algn="ctr"/>
                      <a:r>
                        <a:rPr lang="en-US" altLang="zh-TW" sz="1800" b="1" dirty="0">
                          <a:solidFill>
                            <a:srgbClr val="F6F98B"/>
                          </a:solidFill>
                          <a:effectLst>
                            <a:outerShdw blurRad="38100" dist="38100" dir="2700000" algn="tl">
                              <a:srgbClr val="000000">
                                <a:alpha val="43137"/>
                              </a:srgbClr>
                            </a:outerShdw>
                          </a:effectLst>
                          <a:latin typeface="Arial" panose="020B0604020202020204" pitchFamily="34" charset="0"/>
                        </a:rPr>
                        <a:t>14,973</a:t>
                      </a:r>
                    </a:p>
                  </a:txBody>
                  <a:tcPr marL="95250" marR="95250" marT="28572" marB="28572" anchor="ctr">
                    <a:solidFill>
                      <a:schemeClr val="accent5"/>
                    </a:solidFill>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672B35E8-875D-4138-BA11-7DB092CADD85}"/>
              </a:ext>
            </a:extLst>
          </p:cNvPr>
          <p:cNvSpPr/>
          <p:nvPr/>
        </p:nvSpPr>
        <p:spPr>
          <a:xfrm>
            <a:off x="9216018" y="3062670"/>
            <a:ext cx="2475239" cy="3188632"/>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0D8121-C70A-495F-9A96-03C1A023B3C9}"/>
              </a:ext>
            </a:extLst>
          </p:cNvPr>
          <p:cNvSpPr/>
          <p:nvPr/>
        </p:nvSpPr>
        <p:spPr>
          <a:xfrm>
            <a:off x="7021902" y="1391339"/>
            <a:ext cx="4812208" cy="1415772"/>
          </a:xfrm>
          <a:prstGeom prst="rect">
            <a:avLst/>
          </a:prstGeom>
        </p:spPr>
        <p:txBody>
          <a:bodyPr wrap="square">
            <a:spAutoFit/>
          </a:bodyPr>
          <a:lstStyle/>
          <a:p>
            <a:pPr marL="285750" lvl="0" indent="-285750">
              <a:buClr>
                <a:srgbClr val="00529C"/>
              </a:buClr>
              <a:buFont typeface="Arial" panose="020B0604020202020204" pitchFamily="34" charset="0"/>
              <a:buChar char="•"/>
            </a:pP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Manufactured with Intel 4 </a:t>
            </a:r>
            <a:r>
              <a:rPr lang="en-US" altLang="zh-TW" sz="2200" b="1" dirty="0">
                <a:solidFill>
                  <a:srgbClr val="00499D"/>
                </a:solidFill>
                <a:ea typeface="Arial Unicode MS" panose="020B0604020202020204" pitchFamily="34" charset="-128"/>
                <a:cs typeface="Arial Unicode MS" panose="020B0604020202020204" pitchFamily="34" charset="-128"/>
              </a:rPr>
              <a:t>(7nm) </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semiconductor process, Core Ultra CPU offers </a:t>
            </a:r>
            <a:r>
              <a:rPr lang="en-US" altLang="zh-TW" sz="2200" b="1" dirty="0">
                <a:solidFill>
                  <a:srgbClr val="00499D"/>
                </a:solidFill>
                <a:ea typeface="Arial Unicode MS" panose="020B0604020202020204" pitchFamily="34" charset="-128"/>
              </a:rPr>
              <a:t>20% higher performance per watt </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than 11</a:t>
            </a:r>
            <a:r>
              <a:rPr lang="en-US" altLang="zh-TW" sz="2000" baseline="30000" dirty="0">
                <a:solidFill>
                  <a:schemeClr val="tx1">
                    <a:lumMod val="75000"/>
                    <a:lumOff val="25000"/>
                  </a:schemeClr>
                </a:solidFill>
                <a:ea typeface="Arial Unicode MS" panose="020B0604020202020204" pitchFamily="34" charset="-128"/>
                <a:cs typeface="Arial Unicode MS" panose="020B0604020202020204" pitchFamily="34" charset="-128"/>
              </a:rPr>
              <a:t>th </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Gen Tiger Lake </a:t>
            </a:r>
            <a:r>
              <a:rPr lang="en-US" altLang="zh-TW" sz="2200" b="1" dirty="0">
                <a:solidFill>
                  <a:srgbClr val="00499D"/>
                </a:solidFill>
                <a:ea typeface="Arial Unicode MS" panose="020B0604020202020204" pitchFamily="34" charset="-128"/>
              </a:rPr>
              <a:t>10nm</a:t>
            </a:r>
            <a:r>
              <a:rPr lang="en-US" altLang="zh-TW" sz="2000" dirty="0">
                <a:solidFill>
                  <a:schemeClr val="tx1">
                    <a:lumMod val="75000"/>
                    <a:lumOff val="25000"/>
                  </a:schemeClr>
                </a:solidFill>
                <a:ea typeface="Arial Unicode MS" panose="020B0604020202020204" pitchFamily="34" charset="-128"/>
                <a:cs typeface="Arial Unicode MS" panose="020B0604020202020204" pitchFamily="34" charset="-128"/>
              </a:rPr>
              <a:t> CPU. </a:t>
            </a:r>
          </a:p>
        </p:txBody>
      </p:sp>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1737"/>
          <a:stretch/>
        </p:blipFill>
        <p:spPr bwMode="auto">
          <a:xfrm>
            <a:off x="1763376" y="3992102"/>
            <a:ext cx="4698959" cy="23252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19873" y="873454"/>
            <a:ext cx="2873415" cy="369332"/>
          </a:xfrm>
          <a:prstGeom prst="rect">
            <a:avLst/>
          </a:prstGeom>
        </p:spPr>
        <p:txBody>
          <a:bodyPr wrap="none">
            <a:spAutoFit/>
          </a:bodyPr>
          <a:lstStyle/>
          <a:p>
            <a:r>
              <a:rPr lang="en-US" altLang="zh-TW" cap="all" dirty="0">
                <a:solidFill>
                  <a:srgbClr val="00499D"/>
                </a:solidFill>
                <a:latin typeface="Arial Unicode MS" panose="020B0604020202020204" pitchFamily="34" charset="-128"/>
                <a:ea typeface="Arial Unicode MS" panose="020B0604020202020204" pitchFamily="34" charset="-128"/>
                <a:cs typeface="Arial Unicode MS" panose="020B0604020202020204" pitchFamily="34" charset="-128"/>
              </a:rPr>
              <a:t>14</a:t>
            </a:r>
            <a:r>
              <a:rPr lang="en-US" altLang="zh-TW" cap="all" baseline="30000" dirty="0">
                <a:solidFill>
                  <a:srgbClr val="00499D"/>
                </a:solidFill>
                <a:latin typeface="Arial Unicode MS" panose="020B0604020202020204" pitchFamily="34" charset="-128"/>
                <a:ea typeface="Arial Unicode MS" panose="020B0604020202020204" pitchFamily="34" charset="-128"/>
                <a:cs typeface="Arial Unicode MS" panose="020B0604020202020204" pitchFamily="34" charset="-128"/>
              </a:rPr>
              <a:t>th</a:t>
            </a:r>
            <a:r>
              <a:rPr lang="en-US" altLang="zh-TW" cap="all" dirty="0">
                <a:solidFill>
                  <a:srgbClr val="00499D"/>
                </a:solidFill>
                <a:latin typeface="Arial Unicode MS" panose="020B0604020202020204" pitchFamily="34" charset="-128"/>
                <a:ea typeface="Arial Unicode MS" panose="020B0604020202020204" pitchFamily="34" charset="-128"/>
                <a:cs typeface="Arial Unicode MS" panose="020B0604020202020204" pitchFamily="34" charset="-128"/>
              </a:rPr>
              <a:t> generation CPU</a:t>
            </a:r>
            <a:endParaRPr lang="en-US" dirty="0">
              <a:solidFill>
                <a:srgbClr val="00499D"/>
              </a:solidFill>
            </a:endParaRPr>
          </a:p>
        </p:txBody>
      </p:sp>
      <p:sp>
        <p:nvSpPr>
          <p:cNvPr id="13" name="Content Placeholder 1"/>
          <p:cNvSpPr>
            <a:spLocks noGrp="1"/>
          </p:cNvSpPr>
          <p:nvPr>
            <p:ph sz="quarter" idx="10"/>
          </p:nvPr>
        </p:nvSpPr>
        <p:spPr>
          <a:xfrm>
            <a:off x="998059" y="330916"/>
            <a:ext cx="10195883" cy="571500"/>
          </a:xfrm>
        </p:spPr>
        <p:txBody>
          <a:bodyPr/>
          <a:lstStyle/>
          <a:p>
            <a:r>
              <a:rPr lang="en-US" dirty="0">
                <a:solidFill>
                  <a:schemeClr val="tx1"/>
                </a:solidFill>
              </a:rPr>
              <a:t>COMPUTING </a:t>
            </a:r>
            <a:r>
              <a:rPr lang="en-US" dirty="0"/>
              <a:t>POWER</a:t>
            </a:r>
            <a:r>
              <a:rPr lang="en-US" dirty="0">
                <a:solidFill>
                  <a:schemeClr val="tx1"/>
                </a:solidFill>
              </a:rPr>
              <a:t> WITH </a:t>
            </a:r>
            <a:r>
              <a:rPr lang="en-US" dirty="0"/>
              <a:t>AI</a:t>
            </a:r>
          </a:p>
        </p:txBody>
      </p:sp>
      <p:sp>
        <p:nvSpPr>
          <p:cNvPr id="14" name="文字方塊 1"/>
          <p:cNvSpPr txBox="1"/>
          <p:nvPr/>
        </p:nvSpPr>
        <p:spPr>
          <a:xfrm>
            <a:off x="10429465" y="283741"/>
            <a:ext cx="1404645" cy="919401"/>
          </a:xfrm>
          <a:prstGeom prst="roundRect">
            <a:avLst/>
          </a:prstGeom>
          <a:solidFill>
            <a:schemeClr val="tx2">
              <a:lumMod val="20000"/>
              <a:lumOff val="80000"/>
            </a:schemeClr>
          </a:solidFill>
        </p:spPr>
        <p:txBody>
          <a:bodyPr wrap="none" rtlCol="0">
            <a:spAutoFit/>
          </a:bodyPr>
          <a:lstStyle/>
          <a:p>
            <a:r>
              <a:rPr lang="en-US" altLang="zh-TW" sz="4800" b="1" dirty="0"/>
              <a:t>7nm</a:t>
            </a:r>
            <a:endParaRPr lang="zh-TW" altLang="en-US" sz="4800" b="1" dirty="0"/>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040464" y="292900"/>
            <a:ext cx="1585885" cy="8921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024000" y="283741"/>
            <a:ext cx="1602164" cy="90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64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450FBD4E-69FF-BEAF-5765-764082A99FA8}"/>
              </a:ext>
            </a:extLst>
          </p:cNvPr>
          <p:cNvSpPr>
            <a:spLocks noGrp="1"/>
          </p:cNvSpPr>
          <p:nvPr>
            <p:ph sz="quarter" idx="10"/>
          </p:nvPr>
        </p:nvSpPr>
        <p:spPr>
          <a:xfrm>
            <a:off x="998059" y="465826"/>
            <a:ext cx="10195883" cy="571500"/>
          </a:xfrm>
        </p:spPr>
        <p:txBody>
          <a:bodyPr anchor="ctr">
            <a:noAutofit/>
          </a:bodyPr>
          <a:lstStyle/>
          <a:p>
            <a:pPr>
              <a:lnSpc>
                <a:spcPct val="90000"/>
              </a:lnSpc>
            </a:pPr>
            <a:r>
              <a:rPr lang="en-US" altLang="zh-TW" dirty="0">
                <a:solidFill>
                  <a:schemeClr val="tx1"/>
                </a:solidFill>
              </a:rPr>
              <a:t>NEW PC LEVEL - </a:t>
            </a:r>
            <a:r>
              <a:rPr lang="en-US" altLang="zh-TW" dirty="0"/>
              <a:t>INCREDIBLE AI </a:t>
            </a:r>
          </a:p>
        </p:txBody>
      </p:sp>
      <p:sp>
        <p:nvSpPr>
          <p:cNvPr id="7" name="Content Placeholder 2">
            <a:extLst>
              <a:ext uri="{FF2B5EF4-FFF2-40B4-BE49-F238E27FC236}">
                <a16:creationId xmlns:a16="http://schemas.microsoft.com/office/drawing/2014/main" id="{31EBE3F9-5569-81F5-FDFE-F5C91D0E7A91}"/>
              </a:ext>
            </a:extLst>
          </p:cNvPr>
          <p:cNvSpPr>
            <a:spLocks noGrp="1"/>
          </p:cNvSpPr>
          <p:nvPr>
            <p:ph sz="quarter" idx="11"/>
          </p:nvPr>
        </p:nvSpPr>
        <p:spPr>
          <a:xfrm>
            <a:off x="882154" y="1037326"/>
            <a:ext cx="5409912" cy="5148823"/>
          </a:xfrm>
        </p:spPr>
        <p:txBody>
          <a:bodyPr/>
          <a:lstStyle/>
          <a:p>
            <a:pPr marL="342900" indent="-342900">
              <a:buClr>
                <a:srgbClr val="00499D"/>
              </a:buClr>
              <a:buFont typeface="Arial" panose="020B0604020202020204" pitchFamily="34" charset="0"/>
              <a:buChar char="•"/>
            </a:pPr>
            <a:r>
              <a:rPr lang="en-US" dirty="0"/>
              <a:t>Z14I with an Intel® Core™ Ultra processor, is </a:t>
            </a:r>
            <a:r>
              <a:rPr lang="en-US" dirty="0" err="1"/>
              <a:t>Durabook’s</a:t>
            </a:r>
            <a:r>
              <a:rPr lang="en-US" altLang="zh-TW" sz="2600" b="1" dirty="0">
                <a:solidFill>
                  <a:srgbClr val="00499D"/>
                </a:solidFill>
                <a:ea typeface="Arial Unicode MS" panose="020B0604020202020204" pitchFamily="34" charset="-128"/>
              </a:rPr>
              <a:t> f</a:t>
            </a:r>
            <a:r>
              <a:rPr lang="en-US" sz="2600" b="1" dirty="0">
                <a:solidFill>
                  <a:srgbClr val="00499D"/>
                </a:solidFill>
                <a:ea typeface="Arial Unicode MS" panose="020B0604020202020204" pitchFamily="34" charset="-128"/>
              </a:rPr>
              <a:t>irst AI Ready PC</a:t>
            </a:r>
            <a:r>
              <a:rPr lang="en-US" sz="2800" dirty="0"/>
              <a:t> </a:t>
            </a:r>
            <a:r>
              <a:rPr lang="en-US" dirty="0"/>
              <a:t>with three distinct AI engines:</a:t>
            </a:r>
            <a:br>
              <a:rPr lang="en-US" dirty="0"/>
            </a:br>
            <a:r>
              <a:rPr lang="en-US" dirty="0"/>
              <a:t>a NPU (Neural Processing Unit) optimized for AI operations, a GPU, and a CPU.</a:t>
            </a:r>
          </a:p>
          <a:p>
            <a:pPr marL="342900" indent="-342900">
              <a:buClr>
                <a:srgbClr val="00499D"/>
              </a:buClr>
              <a:buFont typeface="Arial" panose="020B0604020202020204" pitchFamily="34" charset="0"/>
              <a:buChar char="•"/>
            </a:pPr>
            <a:r>
              <a:rPr lang="en-US" altLang="zh-TW" dirty="0"/>
              <a:t>AI intensive computations are offload to dedicated NPU processor, freeing up CPU and GPU’s computing power to enhanced total platform performance.</a:t>
            </a:r>
          </a:p>
          <a:p>
            <a:pPr marL="342900" indent="-342900">
              <a:buClr>
                <a:srgbClr val="00499D"/>
              </a:buClr>
              <a:buFont typeface="Arial" panose="020B0604020202020204" pitchFamily="34" charset="0"/>
              <a:buChar char="•"/>
            </a:pPr>
            <a:r>
              <a:rPr lang="en-US" dirty="0"/>
              <a:t>Combined AI engines of CPU, NPU and GPU offering unprecedented AI computing power opens unlimited possibilities. </a:t>
            </a:r>
          </a:p>
        </p:txBody>
      </p:sp>
      <p:pic>
        <p:nvPicPr>
          <p:cNvPr id="2050" name="Picture 2" descr="2023-12-14_19-47-09">
            <a:extLst>
              <a:ext uri="{FF2B5EF4-FFF2-40B4-BE49-F238E27FC236}">
                <a16:creationId xmlns:a16="http://schemas.microsoft.com/office/drawing/2014/main" id="{69258FE1-4D89-1C42-6D79-17BBA8ED5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720" y="1764953"/>
            <a:ext cx="5320238" cy="2992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365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CB72806E-29FF-0D27-1732-E3B6C251EC01}"/>
              </a:ext>
            </a:extLst>
          </p:cNvPr>
          <p:cNvSpPr>
            <a:spLocks noGrp="1"/>
          </p:cNvSpPr>
          <p:nvPr>
            <p:ph sz="quarter" idx="10"/>
          </p:nvPr>
        </p:nvSpPr>
        <p:spPr/>
        <p:txBody>
          <a:bodyPr/>
          <a:lstStyle/>
          <a:p>
            <a:r>
              <a:rPr lang="en-US" altLang="zh-TW" dirty="0"/>
              <a:t>AI PC </a:t>
            </a:r>
            <a:r>
              <a:rPr lang="en-US" altLang="zh-TW" dirty="0">
                <a:solidFill>
                  <a:schemeClr val="tx1"/>
                </a:solidFill>
              </a:rPr>
              <a:t>RIGHT AT YOUR FRONT</a:t>
            </a:r>
            <a:endParaRPr lang="zh-TW" altLang="en-US" dirty="0">
              <a:solidFill>
                <a:schemeClr val="tx1"/>
              </a:solidFill>
            </a:endParaRPr>
          </a:p>
        </p:txBody>
      </p:sp>
      <p:sp>
        <p:nvSpPr>
          <p:cNvPr id="4" name="AutoShape 6" descr="AI PC 是什麼？跟一般PC 有何不同？哪些台廠吃得到這波商機？|經理人">
            <a:extLst>
              <a:ext uri="{FF2B5EF4-FFF2-40B4-BE49-F238E27FC236}">
                <a16:creationId xmlns:a16="http://schemas.microsoft.com/office/drawing/2014/main" id="{FF456570-87A7-EF3C-EE95-3820194C79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2" name="TextBox 11">
            <a:extLst>
              <a:ext uri="{FF2B5EF4-FFF2-40B4-BE49-F238E27FC236}">
                <a16:creationId xmlns:a16="http://schemas.microsoft.com/office/drawing/2014/main" id="{6A00BAE1-8BF8-5275-2D57-69209C9F20FC}"/>
              </a:ext>
            </a:extLst>
          </p:cNvPr>
          <p:cNvSpPr txBox="1"/>
          <p:nvPr/>
        </p:nvSpPr>
        <p:spPr>
          <a:xfrm>
            <a:off x="7487085" y="1259175"/>
            <a:ext cx="4176595" cy="4693593"/>
          </a:xfrm>
          <a:prstGeom prst="rect">
            <a:avLst/>
          </a:prstGeom>
          <a:noFill/>
        </p:spPr>
        <p:txBody>
          <a:bodyPr wrap="square">
            <a:spAutoFit/>
          </a:bodyPr>
          <a:lstStyle/>
          <a:p>
            <a:pPr marL="285750" indent="-285750">
              <a:buFont typeface="Arial" panose="020B0604020202020204" pitchFamily="34" charset="0"/>
              <a:buChar char="•"/>
            </a:pPr>
            <a:r>
              <a:rPr lang="en-US" altLang="zh-TW" sz="2300" dirty="0"/>
              <a:t>Intel® Core</a:t>
            </a:r>
            <a:r>
              <a:rPr lang="en-US" sz="2300" dirty="0"/>
              <a:t>™</a:t>
            </a:r>
            <a:r>
              <a:rPr lang="en-US" altLang="zh-TW" sz="2300" dirty="0"/>
              <a:t> Ultra Processors run the latest LLMs, transformers and text-to-image workloads, helping you be more productive and creative.</a:t>
            </a:r>
          </a:p>
          <a:p>
            <a:pPr marL="285750" indent="-285750">
              <a:buFont typeface="Arial" panose="020B0604020202020204" pitchFamily="34" charset="0"/>
              <a:buChar char="•"/>
            </a:pPr>
            <a:r>
              <a:rPr lang="en-US" altLang="zh-TW" sz="2300" dirty="0"/>
              <a:t>Users may fully exploit AI on their PCs with Intel's support for </a:t>
            </a:r>
            <a:r>
              <a:rPr lang="en-US" altLang="zh-TW" sz="2300" b="1" dirty="0">
                <a:solidFill>
                  <a:srgbClr val="00499D"/>
                </a:solidFill>
                <a:ea typeface="Arial Unicode MS" panose="020B0604020202020204" pitchFamily="34" charset="-128"/>
              </a:rPr>
              <a:t>hundreds of programs</a:t>
            </a:r>
            <a:r>
              <a:rPr lang="en-US" altLang="zh-TW" sz="2300" dirty="0"/>
              <a:t> that already make use of it, making it the most expansive ISV ecosystem in the PC CPU market.</a:t>
            </a:r>
          </a:p>
        </p:txBody>
      </p:sp>
      <p:pic>
        <p:nvPicPr>
          <p:cNvPr id="14" name="Picture 13">
            <a:extLst>
              <a:ext uri="{FF2B5EF4-FFF2-40B4-BE49-F238E27FC236}">
                <a16:creationId xmlns:a16="http://schemas.microsoft.com/office/drawing/2014/main" id="{9DD0F5F7-3972-96E1-0AEC-7E5166CE698C}"/>
              </a:ext>
            </a:extLst>
          </p:cNvPr>
          <p:cNvPicPr>
            <a:picLocks noChangeAspect="1"/>
          </p:cNvPicPr>
          <p:nvPr/>
        </p:nvPicPr>
        <p:blipFill>
          <a:blip r:embed="rId2"/>
          <a:stretch>
            <a:fillRect/>
          </a:stretch>
        </p:blipFill>
        <p:spPr>
          <a:xfrm>
            <a:off x="783771" y="1169066"/>
            <a:ext cx="6542182" cy="4807191"/>
          </a:xfrm>
          <a:prstGeom prst="rect">
            <a:avLst/>
          </a:prstGeom>
        </p:spPr>
      </p:pic>
    </p:spTree>
    <p:extLst>
      <p:ext uri="{BB962C8B-B14F-4D97-AF65-F5344CB8AC3E}">
        <p14:creationId xmlns:p14="http://schemas.microsoft.com/office/powerpoint/2010/main" val="2372545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with a black case&#10;&#10;Description automatically generated">
            <a:extLst>
              <a:ext uri="{FF2B5EF4-FFF2-40B4-BE49-F238E27FC236}">
                <a16:creationId xmlns:a16="http://schemas.microsoft.com/office/drawing/2014/main" id="{17492FD4-43B4-D741-28B0-424C265A1AA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941977" y="1090577"/>
            <a:ext cx="5250024" cy="5432101"/>
          </a:xfrm>
          <a:prstGeom prst="rect">
            <a:avLst/>
          </a:prstGeom>
        </p:spPr>
      </p:pic>
      <p:sp>
        <p:nvSpPr>
          <p:cNvPr id="2" name="內容版面配置區 1">
            <a:extLst>
              <a:ext uri="{FF2B5EF4-FFF2-40B4-BE49-F238E27FC236}">
                <a16:creationId xmlns:a16="http://schemas.microsoft.com/office/drawing/2014/main" id="{6B630079-30A3-6078-20B7-CAEAB0611465}"/>
              </a:ext>
            </a:extLst>
          </p:cNvPr>
          <p:cNvSpPr>
            <a:spLocks noGrp="1"/>
          </p:cNvSpPr>
          <p:nvPr>
            <p:ph sz="quarter" idx="10"/>
          </p:nvPr>
        </p:nvSpPr>
        <p:spPr/>
        <p:txBody>
          <a:bodyPr/>
          <a:lstStyle/>
          <a:p>
            <a:r>
              <a:rPr lang="en-US" altLang="zh-TW" dirty="0"/>
              <a:t>COPILOT </a:t>
            </a:r>
            <a:r>
              <a:rPr lang="en-US" altLang="zh-TW" dirty="0">
                <a:solidFill>
                  <a:schemeClr val="tx1"/>
                </a:solidFill>
              </a:rPr>
              <a:t>- THE AI ASSISTANT AT WORK</a:t>
            </a:r>
            <a:endParaRPr lang="zh-TW" altLang="en-US" dirty="0">
              <a:solidFill>
                <a:schemeClr val="tx1"/>
              </a:solidFill>
            </a:endParaRPr>
          </a:p>
        </p:txBody>
      </p:sp>
      <p:sp>
        <p:nvSpPr>
          <p:cNvPr id="3" name="內容版面配置區 2">
            <a:extLst>
              <a:ext uri="{FF2B5EF4-FFF2-40B4-BE49-F238E27FC236}">
                <a16:creationId xmlns:a16="http://schemas.microsoft.com/office/drawing/2014/main" id="{27E2D8BA-9810-5176-F404-8C312DAB9C71}"/>
              </a:ext>
            </a:extLst>
          </p:cNvPr>
          <p:cNvSpPr>
            <a:spLocks noGrp="1"/>
          </p:cNvSpPr>
          <p:nvPr>
            <p:ph sz="quarter" idx="11"/>
          </p:nvPr>
        </p:nvSpPr>
        <p:spPr>
          <a:xfrm>
            <a:off x="998539" y="1715478"/>
            <a:ext cx="5943437" cy="3427043"/>
          </a:xfrm>
        </p:spPr>
        <p:txBody>
          <a:bodyPr/>
          <a:lstStyle/>
          <a:p>
            <a:r>
              <a:rPr lang="en-US" altLang="zh-TW" sz="2800" b="1" dirty="0">
                <a:solidFill>
                  <a:srgbClr val="00499D"/>
                </a:solidFill>
                <a:ea typeface="Arial Unicode MS" panose="020B0604020202020204" pitchFamily="34" charset="-128"/>
              </a:rPr>
              <a:t>Microsoft Copilot</a:t>
            </a:r>
            <a:r>
              <a:rPr lang="en-US" altLang="zh-TW" b="1" dirty="0">
                <a:solidFill>
                  <a:srgbClr val="00499D"/>
                </a:solidFill>
                <a:ea typeface="Arial Unicode MS" panose="020B0604020202020204" pitchFamily="34" charset="-128"/>
              </a:rPr>
              <a:t> </a:t>
            </a:r>
            <a:r>
              <a:rPr lang="en-US" altLang="zh-TW" dirty="0"/>
              <a:t>is an AI-powered assistant available in Windows 11.</a:t>
            </a:r>
          </a:p>
          <a:p>
            <a:r>
              <a:rPr lang="en-US" altLang="zh-TW" dirty="0"/>
              <a:t>It leverages the power of AI to boost productivity and unlock creativity.</a:t>
            </a:r>
          </a:p>
          <a:p>
            <a:pPr marL="342900" indent="-342900">
              <a:buFont typeface="Arial" panose="020B0604020202020204" pitchFamily="34" charset="0"/>
              <a:buChar char="•"/>
            </a:pPr>
            <a:r>
              <a:rPr lang="en-US" altLang="zh-TW" sz="2200" dirty="0"/>
              <a:t>Find answers and inspiration from the web.</a:t>
            </a:r>
          </a:p>
          <a:p>
            <a:pPr marL="342900" indent="-342900">
              <a:buFont typeface="Arial" panose="020B0604020202020204" pitchFamily="34" charset="0"/>
              <a:buChar char="•"/>
            </a:pPr>
            <a:r>
              <a:rPr lang="en-US" altLang="zh-TW" sz="2200" dirty="0"/>
              <a:t>Works within Microsoft 365 apps, documents, and conversations.</a:t>
            </a:r>
          </a:p>
          <a:p>
            <a:pPr marL="342900" indent="-342900">
              <a:buFont typeface="Arial" panose="020B0604020202020204" pitchFamily="34" charset="0"/>
              <a:buChar char="•"/>
            </a:pPr>
            <a:r>
              <a:rPr lang="en-US" altLang="zh-TW" sz="2200" dirty="0"/>
              <a:t>Integrates with security systems, data analysis, and business applications.</a:t>
            </a:r>
          </a:p>
          <a:p>
            <a:endParaRPr lang="en-US" altLang="zh-TW" dirty="0"/>
          </a:p>
          <a:p>
            <a:endParaRPr lang="zh-TW" altLang="en-US" dirty="0"/>
          </a:p>
        </p:txBody>
      </p:sp>
      <p:sp>
        <p:nvSpPr>
          <p:cNvPr id="12" name="TextBox 11">
            <a:extLst>
              <a:ext uri="{FF2B5EF4-FFF2-40B4-BE49-F238E27FC236}">
                <a16:creationId xmlns:a16="http://schemas.microsoft.com/office/drawing/2014/main" id="{D1E56183-972E-C778-3597-B7F010DEAF7E}"/>
              </a:ext>
            </a:extLst>
          </p:cNvPr>
          <p:cNvSpPr txBox="1"/>
          <p:nvPr/>
        </p:nvSpPr>
        <p:spPr>
          <a:xfrm>
            <a:off x="997571" y="999344"/>
            <a:ext cx="6097554" cy="369332"/>
          </a:xfrm>
          <a:prstGeom prst="rect">
            <a:avLst/>
          </a:prstGeom>
          <a:noFill/>
        </p:spPr>
        <p:txBody>
          <a:bodyPr wrap="square">
            <a:spAutoFit/>
          </a:bodyPr>
          <a:lstStyle/>
          <a:p>
            <a:r>
              <a:rPr lang="en-US"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Your everyday AI companion</a:t>
            </a:r>
          </a:p>
        </p:txBody>
      </p:sp>
      <p:pic>
        <p:nvPicPr>
          <p:cNvPr id="10" name="Picture 9" descr="A picture containing text&#10;&#10;Description automatically generated">
            <a:extLst>
              <a:ext uri="{FF2B5EF4-FFF2-40B4-BE49-F238E27FC236}">
                <a16:creationId xmlns:a16="http://schemas.microsoft.com/office/drawing/2014/main" id="{EAEF37DD-79FF-3ED5-DAAE-CF3119EE55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035306" y="4308490"/>
            <a:ext cx="1185697" cy="2933940"/>
          </a:xfrm>
          <a:prstGeom prst="rect">
            <a:avLst/>
          </a:prstGeom>
        </p:spPr>
      </p:pic>
      <p:cxnSp>
        <p:nvCxnSpPr>
          <p:cNvPr id="15" name="Straight Arrow Connector 14">
            <a:extLst>
              <a:ext uri="{FF2B5EF4-FFF2-40B4-BE49-F238E27FC236}">
                <a16:creationId xmlns:a16="http://schemas.microsoft.com/office/drawing/2014/main" id="{E3842824-2048-B5A2-BF8F-5C9B4634A418}"/>
              </a:ext>
            </a:extLst>
          </p:cNvPr>
          <p:cNvCxnSpPr>
            <a:cxnSpLocks/>
          </p:cNvCxnSpPr>
          <p:nvPr/>
        </p:nvCxnSpPr>
        <p:spPr>
          <a:xfrm flipH="1" flipV="1">
            <a:off x="8028965" y="3048000"/>
            <a:ext cx="1569750" cy="157988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C5197B-4B06-3FDE-9F86-3E3175AAA300}"/>
              </a:ext>
            </a:extLst>
          </p:cNvPr>
          <p:cNvSpPr txBox="1"/>
          <p:nvPr/>
        </p:nvSpPr>
        <p:spPr>
          <a:xfrm>
            <a:off x="7095125" y="2664275"/>
            <a:ext cx="1516441" cy="400110"/>
          </a:xfrm>
          <a:prstGeom prst="rect">
            <a:avLst/>
          </a:prstGeom>
          <a:noFill/>
        </p:spPr>
        <p:txBody>
          <a:bodyPr wrap="none" rtlCol="0">
            <a:spAutoFit/>
          </a:bodyPr>
          <a:lstStyle/>
          <a:p>
            <a:r>
              <a:rPr lang="en-US" sz="2000" dirty="0">
                <a:solidFill>
                  <a:schemeClr val="tx1">
                    <a:lumMod val="75000"/>
                    <a:lumOff val="25000"/>
                  </a:schemeClr>
                </a:solidFill>
              </a:rPr>
              <a:t>COPILOT KEY</a:t>
            </a:r>
          </a:p>
        </p:txBody>
      </p:sp>
      <p:pic>
        <p:nvPicPr>
          <p:cNvPr id="18" name="Picture 17" descr="A close up of a keyboard&#10;&#10;Description automatically generated">
            <a:extLst>
              <a:ext uri="{FF2B5EF4-FFF2-40B4-BE49-F238E27FC236}">
                <a16:creationId xmlns:a16="http://schemas.microsoft.com/office/drawing/2014/main" id="{9E514F1E-F85D-0103-1C42-9E1436AEBA7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20844" y="1546858"/>
            <a:ext cx="1065001" cy="939236"/>
          </a:xfrm>
          <a:prstGeom prst="flowChartConnector">
            <a:avLst/>
          </a:prstGeom>
          <a:noFill/>
          <a:ln w="38100">
            <a:solidFill>
              <a:srgbClr val="00499D"/>
            </a:solidFill>
          </a:ln>
        </p:spPr>
      </p:pic>
    </p:spTree>
    <p:extLst>
      <p:ext uri="{BB962C8B-B14F-4D97-AF65-F5344CB8AC3E}">
        <p14:creationId xmlns:p14="http://schemas.microsoft.com/office/powerpoint/2010/main" val="254463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8059" y="345906"/>
            <a:ext cx="10195883" cy="571500"/>
          </a:xfrm>
        </p:spPr>
        <p:txBody>
          <a:bodyPr/>
          <a:lstStyle/>
          <a:p>
            <a:r>
              <a:rPr lang="en-US" dirty="0">
                <a:solidFill>
                  <a:schemeClr val="tx1"/>
                </a:solidFill>
              </a:rPr>
              <a:t>GRAPHICS </a:t>
            </a:r>
            <a:r>
              <a:rPr lang="en-US" altLang="en-US" dirty="0"/>
              <a:t>PERFORMANCE</a:t>
            </a:r>
            <a:endParaRPr lang="en-US" dirty="0"/>
          </a:p>
        </p:txBody>
      </p:sp>
      <p:sp>
        <p:nvSpPr>
          <p:cNvPr id="3" name="Rectangle 2"/>
          <p:cNvSpPr/>
          <p:nvPr/>
        </p:nvSpPr>
        <p:spPr>
          <a:xfrm>
            <a:off x="1019873" y="873454"/>
            <a:ext cx="5820055"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Intel® Iris Xe-LGA Graphics + NVIDIA RTX</a:t>
            </a:r>
            <a:r>
              <a:rPr lang="zh-TW" altLang="en-US"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A500</a:t>
            </a:r>
            <a:endParaRPr lang="en-US" dirty="0">
              <a:solidFill>
                <a:srgbClr val="00499D"/>
              </a:solidFill>
            </a:endParaRPr>
          </a:p>
        </p:txBody>
      </p:sp>
      <p:sp>
        <p:nvSpPr>
          <p:cNvPr id="6" name="Content Placeholder 6">
            <a:extLst>
              <a:ext uri="{FF2B5EF4-FFF2-40B4-BE49-F238E27FC236}">
                <a16:creationId xmlns:a16="http://schemas.microsoft.com/office/drawing/2014/main" id="{5DECE31A-D1DC-4D79-986E-9AFFED0BA3B5}"/>
              </a:ext>
            </a:extLst>
          </p:cNvPr>
          <p:cNvSpPr txBox="1">
            <a:spLocks/>
          </p:cNvSpPr>
          <p:nvPr/>
        </p:nvSpPr>
        <p:spPr>
          <a:xfrm>
            <a:off x="783771" y="1408166"/>
            <a:ext cx="5606733" cy="50123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499D"/>
              </a:buClr>
            </a:pPr>
            <a:r>
              <a:rPr lang="en-US" altLang="zh-TW" sz="2400" dirty="0">
                <a:solidFill>
                  <a:schemeClr val="tx1">
                    <a:lumMod val="75000"/>
                    <a:lumOff val="25000"/>
                  </a:schemeClr>
                </a:solidFill>
                <a:ea typeface="Arial Unicode MS" panose="020B0604020202020204" pitchFamily="34" charset="-128"/>
              </a:rPr>
              <a:t>The Z14I comes with enhanced Intel®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Xe-LPG </a:t>
            </a:r>
            <a:r>
              <a:rPr lang="en-US" altLang="zh-TW" sz="2400" dirty="0">
                <a:solidFill>
                  <a:schemeClr val="tx1">
                    <a:lumMod val="75000"/>
                    <a:lumOff val="25000"/>
                  </a:schemeClr>
                </a:solidFill>
                <a:ea typeface="Arial Unicode MS" panose="020B0604020202020204" pitchFamily="34" charset="-128"/>
              </a:rPr>
              <a:t>Graphics with </a:t>
            </a:r>
            <a:r>
              <a:rPr lang="en-US" altLang="zh-TW" sz="2400" b="1" dirty="0">
                <a:solidFill>
                  <a:srgbClr val="00499D"/>
                </a:solidFill>
                <a:ea typeface="Arial Unicode MS" panose="020B0604020202020204" pitchFamily="34" charset="-128"/>
              </a:rPr>
              <a:t>4 Xe cores</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a:t>
            </a:r>
            <a:r>
              <a:rPr lang="en-US" altLang="zh-TW" sz="2400" b="1" dirty="0">
                <a:solidFill>
                  <a:srgbClr val="00499D"/>
                </a:solidFill>
                <a:ea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rPr>
              <a:t>delivering a </a:t>
            </a:r>
            <a:r>
              <a:rPr lang="en-US" altLang="zh-TW" sz="2400" b="1" dirty="0">
                <a:solidFill>
                  <a:srgbClr val="00499D"/>
                </a:solidFill>
                <a:ea typeface="Arial Unicode MS" panose="020B0604020202020204" pitchFamily="34" charset="-128"/>
              </a:rPr>
              <a:t>200% higher </a:t>
            </a:r>
            <a:r>
              <a:rPr lang="en-US" altLang="zh-TW" sz="2400" dirty="0">
                <a:solidFill>
                  <a:schemeClr val="tx1">
                    <a:lumMod val="75000"/>
                    <a:lumOff val="25000"/>
                  </a:schemeClr>
                </a:solidFill>
                <a:ea typeface="Arial Unicode MS" panose="020B0604020202020204" pitchFamily="34" charset="-128"/>
              </a:rPr>
              <a:t>performance/watt result comparing to IRIS Xe graphics. Its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3D rendering performance is also</a:t>
            </a:r>
            <a:r>
              <a:rPr lang="en-US" altLang="zh-TW" sz="2400" dirty="0">
                <a:solidFill>
                  <a:schemeClr val="tx1">
                    <a:lumMod val="75000"/>
                    <a:lumOff val="25000"/>
                  </a:schemeClr>
                </a:solidFill>
                <a:ea typeface="Arial Unicode MS" panose="020B0604020202020204" pitchFamily="34" charset="-128"/>
              </a:rPr>
              <a:t> </a:t>
            </a:r>
            <a:r>
              <a:rPr lang="en-US" altLang="zh-TW" sz="2400" b="1" dirty="0">
                <a:solidFill>
                  <a:srgbClr val="00499D"/>
                </a:solidFill>
                <a:ea typeface="Arial Unicode MS" panose="020B0604020202020204" pitchFamily="34" charset="-128"/>
              </a:rPr>
              <a:t>2.5x faster</a:t>
            </a:r>
            <a:r>
              <a:rPr lang="en-US" altLang="zh-TW" sz="2400" dirty="0">
                <a:solidFill>
                  <a:schemeClr val="tx1">
                    <a:lumMod val="75000"/>
                    <a:lumOff val="25000"/>
                  </a:schemeClr>
                </a:solidFill>
                <a:ea typeface="Arial Unicode MS" panose="020B0604020202020204" pitchFamily="34" charset="-128"/>
              </a:rPr>
              <a:t> than UHD 620.</a:t>
            </a:r>
          </a:p>
          <a:p>
            <a:pPr>
              <a:buClr>
                <a:srgbClr val="00499D"/>
              </a:buClr>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For professionals who run massive graphic computing, the Z14I can also be built with optional discrete NVIDIA RTX A500, </a:t>
            </a:r>
            <a:r>
              <a:rPr lang="en-US" altLang="zh-TW" sz="2400" b="1" dirty="0">
                <a:solidFill>
                  <a:srgbClr val="00499D"/>
                </a:solidFill>
                <a:ea typeface="Arial Unicode MS" panose="020B0604020202020204" pitchFamily="34" charset="-128"/>
              </a:rPr>
              <a:t>6.5x</a:t>
            </a:r>
            <a:r>
              <a:rPr lang="en-US" altLang="zh-TW" sz="2400" b="1" dirty="0">
                <a:solidFill>
                  <a:srgbClr val="FF0000"/>
                </a:solidFill>
                <a:ea typeface="Arial Unicode MS" panose="020B0604020202020204" pitchFamily="34" charset="-128"/>
                <a:cs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tremendously faster 3D effective speed than UHD 620, delivering </a:t>
            </a:r>
            <a:r>
              <a:rPr lang="en-US" altLang="zh-TW" sz="2400" b="1" dirty="0">
                <a:solidFill>
                  <a:srgbClr val="00499D"/>
                </a:solidFill>
                <a:latin typeface="Arial Unicode MS" panose="020B0604020202020204" pitchFamily="34" charset="-128"/>
                <a:ea typeface="Arial Unicode MS" panose="020B0604020202020204" pitchFamily="34" charset="-128"/>
                <a:cs typeface="Arial Unicode MS" panose="020B0604020202020204" pitchFamily="34" charset="-128"/>
              </a:rPr>
              <a:t>100</a:t>
            </a:r>
            <a:r>
              <a:rPr lang="en-US" altLang="zh-TW" sz="2400" b="1" dirty="0">
                <a:solidFill>
                  <a:srgbClr val="00499D"/>
                </a:solidFill>
                <a:ea typeface="Arial Unicode MS" panose="020B0604020202020204" pitchFamily="34" charset="-128"/>
              </a:rPr>
              <a:t> TOPS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in AI acceleration.</a:t>
            </a:r>
          </a:p>
        </p:txBody>
      </p:sp>
      <p:graphicFrame>
        <p:nvGraphicFramePr>
          <p:cNvPr id="9" name="Chart 8">
            <a:extLst>
              <a:ext uri="{FF2B5EF4-FFF2-40B4-BE49-F238E27FC236}">
                <a16:creationId xmlns:a16="http://schemas.microsoft.com/office/drawing/2014/main" id="{D10D65A9-CACE-46B2-A6C0-5877A6F8555C}"/>
              </a:ext>
            </a:extLst>
          </p:cNvPr>
          <p:cNvGraphicFramePr/>
          <p:nvPr>
            <p:extLst>
              <p:ext uri="{D42A27DB-BD31-4B8C-83A1-F6EECF244321}">
                <p14:modId xmlns:p14="http://schemas.microsoft.com/office/powerpoint/2010/main" val="382376184"/>
              </p:ext>
            </p:extLst>
          </p:nvPr>
        </p:nvGraphicFramePr>
        <p:xfrm>
          <a:off x="6189401" y="3850776"/>
          <a:ext cx="5955440" cy="2352744"/>
        </p:xfrm>
        <a:graphic>
          <a:graphicData uri="http://schemas.openxmlformats.org/drawingml/2006/chart">
            <c:chart xmlns:c="http://schemas.openxmlformats.org/drawingml/2006/chart" xmlns:r="http://schemas.openxmlformats.org/officeDocument/2006/relationships" r:id="rId3"/>
          </a:graphicData>
        </a:graphic>
      </p:graphicFrame>
      <p:sp>
        <p:nvSpPr>
          <p:cNvPr id="10" name="文字方塊 4">
            <a:extLst>
              <a:ext uri="{FF2B5EF4-FFF2-40B4-BE49-F238E27FC236}">
                <a16:creationId xmlns:a16="http://schemas.microsoft.com/office/drawing/2014/main" id="{7FEE5DAB-3686-44C1-987E-158211B9AD75}"/>
              </a:ext>
            </a:extLst>
          </p:cNvPr>
          <p:cNvSpPr txBox="1"/>
          <p:nvPr/>
        </p:nvSpPr>
        <p:spPr>
          <a:xfrm>
            <a:off x="6574105" y="6143560"/>
            <a:ext cx="1336776" cy="276999"/>
          </a:xfrm>
          <a:prstGeom prst="rect">
            <a:avLst/>
          </a:prstGeom>
          <a:noFill/>
        </p:spPr>
        <p:txBody>
          <a:bodyPr wrap="none" rtlCol="0">
            <a:spAutoFit/>
          </a:bodyPr>
          <a:lstStyle/>
          <a:p>
            <a:r>
              <a:rPr lang="en-US" altLang="zh-TW" sz="1200" dirty="0"/>
              <a:t> Source: </a:t>
            </a:r>
            <a:r>
              <a:rPr lang="en-US" altLang="zh-TW" sz="1200" b="1" dirty="0">
                <a:hlinkClick r:id="rId4"/>
              </a:rPr>
              <a:t>PassMark</a:t>
            </a:r>
            <a:endParaRPr lang="zh-TW" altLang="en-US" sz="1200" dirty="0"/>
          </a:p>
        </p:txBody>
      </p:sp>
      <p:pic>
        <p:nvPicPr>
          <p:cNvPr id="12" name="Picture 9">
            <a:extLst>
              <a:ext uri="{FF2B5EF4-FFF2-40B4-BE49-F238E27FC236}">
                <a16:creationId xmlns:a16="http://schemas.microsoft.com/office/drawing/2014/main" id="{781541D6-F020-4E4F-BDA1-4DC63F5C2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39928" y="1356978"/>
            <a:ext cx="5003812" cy="2863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C:\Users\iwi_lin\Desktop\S14I (NEW)\Images\Intel_Iris_Xe_graphics_Bad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1315" y="5367221"/>
            <a:ext cx="914838" cy="914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NVIDIA AI - NVIDIA AI 添加了1 张新照片。">
            <a:extLst>
              <a:ext uri="{FF2B5EF4-FFF2-40B4-BE49-F238E27FC236}">
                <a16:creationId xmlns:a16="http://schemas.microsoft.com/office/drawing/2014/main" id="{7CDCECD0-14C8-7A36-463D-3B1A5BB74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6401" y="5367221"/>
            <a:ext cx="914839" cy="91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947295"/>
      </p:ext>
    </p:extLst>
  </p:cSld>
  <p:clrMapOvr>
    <a:masterClrMapping/>
  </p:clrMapOvr>
</p:sld>
</file>

<file path=ppt/theme/theme1.xml><?xml version="1.0" encoding="utf-8"?>
<a:theme xmlns:a="http://schemas.openxmlformats.org/drawingml/2006/main" name="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13715</TotalTime>
  <Words>5041</Words>
  <Application>Microsoft Office PowerPoint</Application>
  <PresentationFormat>Widescreen</PresentationFormat>
  <Paragraphs>662</Paragraphs>
  <Slides>42</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 Unicode MS</vt:lpstr>
      <vt:lpstr>Calibri </vt:lpstr>
      <vt:lpstr>微軟正黑體</vt:lpstr>
      <vt:lpstr>Arial</vt:lpstr>
      <vt:lpstr>Calibri</vt:lpstr>
      <vt:lpstr>Century Gothic</vt:lpstr>
      <vt:lpstr>Eras Medium ITC</vt:lpstr>
      <vt:lpstr>Tahoma</vt:lpstr>
      <vt:lpstr>Wingdings</vt:lpstr>
      <vt:lpstr>White Template</vt:lpstr>
      <vt:lpstr>Black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Z14I Laptop AI PC Sales Kit</dc:title>
  <dc:creator>Zoe Lo</dc:creator>
  <cp:lastModifiedBy>Iwi Lin</cp:lastModifiedBy>
  <cp:revision>396</cp:revision>
  <dcterms:created xsi:type="dcterms:W3CDTF">2019-04-08T02:58:12Z</dcterms:created>
  <dcterms:modified xsi:type="dcterms:W3CDTF">2025-02-10T10:33:18Z</dcterms:modified>
</cp:coreProperties>
</file>