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5" r:id="rId2"/>
    <p:sldMasterId id="2147483697" r:id="rId3"/>
    <p:sldMasterId id="2147483707" r:id="rId4"/>
  </p:sldMasterIdLst>
  <p:notesMasterIdLst>
    <p:notesMasterId r:id="rId36"/>
  </p:notesMasterIdLst>
  <p:handoutMasterIdLst>
    <p:handoutMasterId r:id="rId37"/>
  </p:handoutMasterIdLst>
  <p:sldIdLst>
    <p:sldId id="293" r:id="rId5"/>
    <p:sldId id="315" r:id="rId6"/>
    <p:sldId id="322" r:id="rId7"/>
    <p:sldId id="340" r:id="rId8"/>
    <p:sldId id="351" r:id="rId9"/>
    <p:sldId id="456" r:id="rId10"/>
    <p:sldId id="464" r:id="rId11"/>
    <p:sldId id="459" r:id="rId12"/>
    <p:sldId id="465" r:id="rId13"/>
    <p:sldId id="335" r:id="rId14"/>
    <p:sldId id="344" r:id="rId15"/>
    <p:sldId id="347" r:id="rId16"/>
    <p:sldId id="395" r:id="rId17"/>
    <p:sldId id="327" r:id="rId18"/>
    <p:sldId id="468" r:id="rId19"/>
    <p:sldId id="460" r:id="rId20"/>
    <p:sldId id="385" r:id="rId21"/>
    <p:sldId id="457" r:id="rId22"/>
    <p:sldId id="314" r:id="rId23"/>
    <p:sldId id="329" r:id="rId24"/>
    <p:sldId id="331" r:id="rId25"/>
    <p:sldId id="333" r:id="rId26"/>
    <p:sldId id="396" r:id="rId27"/>
    <p:sldId id="405" r:id="rId28"/>
    <p:sldId id="469" r:id="rId29"/>
    <p:sldId id="491" r:id="rId30"/>
    <p:sldId id="467" r:id="rId31"/>
    <p:sldId id="337" r:id="rId32"/>
    <p:sldId id="447" r:id="rId33"/>
    <p:sldId id="350" r:id="rId34"/>
    <p:sldId id="299" r:id="rId3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ADFA"/>
    <a:srgbClr val="FFFFFF"/>
    <a:srgbClr val="4770A2"/>
    <a:srgbClr val="00499D"/>
    <a:srgbClr val="FFFF00"/>
    <a:srgbClr val="A6A6A6"/>
    <a:srgbClr val="DEA90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96" autoAdjust="0"/>
    <p:restoredTop sz="92692" autoAdjust="0"/>
  </p:normalViewPr>
  <p:slideViewPr>
    <p:cSldViewPr snapToGrid="0">
      <p:cViewPr>
        <p:scale>
          <a:sx n="66" d="100"/>
          <a:sy n="66" d="100"/>
        </p:scale>
        <p:origin x="475" y="178"/>
      </p:cViewPr>
      <p:guideLst>
        <p:guide orient="horz" pos="2160"/>
        <p:guide pos="3840"/>
      </p:guideLst>
    </p:cSldViewPr>
  </p:slideViewPr>
  <p:outlineViewPr>
    <p:cViewPr>
      <p:scale>
        <a:sx n="33" d="100"/>
        <a:sy n="33" d="100"/>
      </p:scale>
      <p:origin x="0" y="4620"/>
    </p:cViewPr>
  </p:outlin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9108311056779"/>
          <c:y val="0.24471425705474117"/>
          <c:w val="0.83171638031782702"/>
          <c:h val="0.71210212415800445"/>
        </c:manualLayout>
      </c:layout>
      <c:barChart>
        <c:barDir val="bar"/>
        <c:grouping val="clustered"/>
        <c:varyColors val="0"/>
        <c:ser>
          <c:idx val="0"/>
          <c:order val="0"/>
          <c:tx>
            <c:strRef>
              <c:f>Sheet1!$B$1</c:f>
              <c:strCache>
                <c:ptCount val="1"/>
                <c:pt idx="0">
                  <c:v>Intel UHD 620</c:v>
                </c:pt>
              </c:strCache>
            </c:strRef>
          </c:tx>
          <c:spPr>
            <a:solidFill>
              <a:schemeClr val="bg2">
                <a:lumMod val="50000"/>
              </a:schemeClr>
            </a:solidFill>
            <a:ln>
              <a:noFill/>
            </a:ln>
            <a:effectLst>
              <a:outerShdw blurRad="57150" dist="19050" dir="5400000" algn="ctr" rotWithShape="0">
                <a:srgbClr val="000000">
                  <a:alpha val="63000"/>
                </a:srgbClr>
              </a:outerShdw>
            </a:effectLst>
          </c:spPr>
          <c:invertIfNegative val="0"/>
          <c:dLbls>
            <c:dLbl>
              <c:idx val="0"/>
              <c:tx>
                <c:rich>
                  <a:bodyPr/>
                  <a:lstStyle/>
                  <a:p>
                    <a:r>
                      <a:rPr lang="en-US" altLang="zh-TW"/>
                      <a:t>1043</a:t>
                    </a:r>
                    <a:endParaRPr lang="en-US" altLang="zh-TW"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51-4384-8F42-993BFAF65663}"/>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Sheet1!$B$2</c:f>
              <c:numCache>
                <c:formatCode>General</c:formatCode>
                <c:ptCount val="1"/>
                <c:pt idx="0">
                  <c:v>1048</c:v>
                </c:pt>
              </c:numCache>
            </c:numRef>
          </c:val>
          <c:extLst>
            <c:ext xmlns:c16="http://schemas.microsoft.com/office/drawing/2014/chart" uri="{C3380CC4-5D6E-409C-BE32-E72D297353CC}">
              <c16:uniqueId val="{00000000-560C-49E8-9029-6C1CC5F50F75}"/>
            </c:ext>
          </c:extLst>
        </c:ser>
        <c:ser>
          <c:idx val="1"/>
          <c:order val="1"/>
          <c:tx>
            <c:strRef>
              <c:f>Sheet1!$C$1</c:f>
              <c:strCache>
                <c:ptCount val="1"/>
                <c:pt idx="0">
                  <c:v>Intel Iris Xe</c:v>
                </c:pt>
              </c:strCache>
            </c:strRef>
          </c:tx>
          <c:spPr>
            <a:solidFill>
              <a:srgbClr val="00529C"/>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tx>
                <c:rich>
                  <a:bodyPr rot="0" spcFirstLastPara="1" vertOverflow="ellipsis" vert="horz" wrap="square" lIns="38100" tIns="19050" rIns="38100" bIns="19050" anchor="ctr" anchorCtr="1">
                    <a:spAutoFit/>
                  </a:bodyPr>
                  <a:lstStyle/>
                  <a:p>
                    <a:pPr>
                      <a:defRPr sz="1600" b="1" i="0" u="none" strike="noStrike" kern="1200" baseline="0">
                        <a:solidFill>
                          <a:srgbClr val="FF0000"/>
                        </a:solidFill>
                        <a:latin typeface="+mn-lt"/>
                        <a:ea typeface="+mn-ea"/>
                        <a:cs typeface="+mn-cs"/>
                      </a:defRPr>
                    </a:pPr>
                    <a:r>
                      <a:rPr lang="en-US" altLang="en-US" dirty="0">
                        <a:solidFill>
                          <a:srgbClr val="FF0000"/>
                        </a:solidFill>
                      </a:rPr>
                      <a:t>2686</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C44-445E-85F4-7C032067FE6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6F98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Sheet1!$C$2</c:f>
              <c:numCache>
                <c:formatCode>General</c:formatCode>
                <c:ptCount val="1"/>
                <c:pt idx="0">
                  <c:v>2686</c:v>
                </c:pt>
              </c:numCache>
            </c:numRef>
          </c:val>
          <c:extLst>
            <c:ext xmlns:c16="http://schemas.microsoft.com/office/drawing/2014/chart" uri="{C3380CC4-5D6E-409C-BE32-E72D297353CC}">
              <c16:uniqueId val="{00000001-560C-49E8-9029-6C1CC5F50F75}"/>
            </c:ext>
          </c:extLst>
        </c:ser>
        <c:ser>
          <c:idx val="2"/>
          <c:order val="2"/>
          <c:tx>
            <c:strRef>
              <c:f>Sheet1!$D$1</c:f>
              <c:strCache>
                <c:ptCount val="1"/>
                <c:pt idx="0">
                  <c:v>RTX A500</c:v>
                </c:pt>
              </c:strCache>
            </c:strRef>
          </c:tx>
          <c:spPr>
            <a:solidFill>
              <a:srgbClr val="93CA4E"/>
            </a:soli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A805-4801-900E-580D0F1671E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G3D Mark</c:v>
                </c:pt>
              </c:strCache>
            </c:strRef>
          </c:cat>
          <c:val>
            <c:numRef>
              <c:f>Sheet1!$D$2</c:f>
              <c:numCache>
                <c:formatCode>General</c:formatCode>
                <c:ptCount val="1"/>
                <c:pt idx="0">
                  <c:v>6817</c:v>
                </c:pt>
              </c:numCache>
            </c:numRef>
          </c:val>
          <c:extLst>
            <c:ext xmlns:c16="http://schemas.microsoft.com/office/drawing/2014/chart" uri="{C3380CC4-5D6E-409C-BE32-E72D297353CC}">
              <c16:uniqueId val="{00000003-560C-49E8-9029-6C1CC5F50F75}"/>
            </c:ext>
          </c:extLst>
        </c:ser>
        <c:dLbls>
          <c:showLegendKey val="0"/>
          <c:showVal val="1"/>
          <c:showCatName val="0"/>
          <c:showSerName val="0"/>
          <c:showPercent val="0"/>
          <c:showBubbleSize val="0"/>
        </c:dLbls>
        <c:gapWidth val="150"/>
        <c:overlap val="-25"/>
        <c:axId val="415892992"/>
        <c:axId val="220244224"/>
      </c:barChart>
      <c:catAx>
        <c:axId val="41589299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20244224"/>
        <c:crosses val="autoZero"/>
        <c:auto val="1"/>
        <c:lblAlgn val="ctr"/>
        <c:lblOffset val="100"/>
        <c:noMultiLvlLbl val="0"/>
      </c:catAx>
      <c:valAx>
        <c:axId val="220244224"/>
        <c:scaling>
          <c:orientation val="minMax"/>
        </c:scaling>
        <c:delete val="1"/>
        <c:axPos val="b"/>
        <c:numFmt formatCode="General" sourceLinked="1"/>
        <c:majorTickMark val="none"/>
        <c:minorTickMark val="none"/>
        <c:tickLblPos val="nextTo"/>
        <c:crossAx val="415892992"/>
        <c:crosses val="autoZero"/>
        <c:crossBetween val="between"/>
      </c:valAx>
      <c:spPr>
        <a:noFill/>
        <a:ln>
          <a:noFill/>
        </a:ln>
        <a:effectLst/>
      </c:spPr>
    </c:plotArea>
    <c:legend>
      <c:legendPos val="t"/>
      <c:layout>
        <c:manualLayout>
          <c:xMode val="edge"/>
          <c:yMode val="edge"/>
          <c:x val="0.12843014118184382"/>
          <c:y val="0.11335699931654272"/>
          <c:w val="0.74313954972260654"/>
          <c:h val="0.1367552100866052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A218C-8A37-4E41-A47E-03C4CAD400F6}" type="doc">
      <dgm:prSet loTypeId="urn:microsoft.com/office/officeart/2005/8/layout/matrix3" loCatId="matrix" qsTypeId="urn:microsoft.com/office/officeart/2005/8/quickstyle/simple5" qsCatId="simple" csTypeId="urn:microsoft.com/office/officeart/2005/8/colors/accent1_5" csCatId="accent1" phldr="1"/>
      <dgm:spPr/>
      <dgm:t>
        <a:bodyPr/>
        <a:lstStyle/>
        <a:p>
          <a:endParaRPr lang="zh-TW" altLang="en-US"/>
        </a:p>
      </dgm:t>
    </dgm:pt>
    <dgm:pt modelId="{39202F1B-D895-40B2-8523-752A59D18330}">
      <dgm:prSet phldrT="[文字]"/>
      <dgm:spPr>
        <a:xfrm>
          <a:off x="2893695" y="579120"/>
          <a:ext cx="2377440" cy="2377440"/>
        </a:xfr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dgm:spPr>
      <dgm:t>
        <a:bodyPr/>
        <a:lstStyle/>
        <a:p>
          <a:r>
            <a:rPr lang="en-US" altLang="zh-TW" b="1" dirty="0">
              <a:latin typeface="Calibri" panose="020F0502020204030204"/>
              <a:ea typeface="新細明體"/>
              <a:cs typeface="+mn-cs"/>
            </a:rPr>
            <a:t>Extraordinary Computing Performance</a:t>
          </a:r>
        </a:p>
      </dgm:t>
    </dgm:pt>
    <dgm:pt modelId="{14986207-6EF6-42FE-B753-0FA48445A60A}" type="parTrans" cxnId="{119F9B2F-5D4B-491D-8DA7-E04602F6C47F}">
      <dgm:prSet/>
      <dgm:spPr/>
      <dgm:t>
        <a:bodyPr/>
        <a:lstStyle/>
        <a:p>
          <a:endParaRPr lang="zh-TW" altLang="en-US"/>
        </a:p>
      </dgm:t>
    </dgm:pt>
    <dgm:pt modelId="{F50A160F-0A5D-4BBA-BB75-B145BDDB0099}" type="sibTrans" cxnId="{119F9B2F-5D4B-491D-8DA7-E04602F6C47F}">
      <dgm:prSet/>
      <dgm:spPr/>
      <dgm:t>
        <a:bodyPr/>
        <a:lstStyle/>
        <a:p>
          <a:endParaRPr lang="zh-TW" altLang="en-US"/>
        </a:p>
      </dgm:t>
    </dgm:pt>
    <dgm:pt modelId="{18163F5C-82C7-4263-A17F-61206C46CA11}">
      <dgm:prSet phldrT="[文字]"/>
      <dgm:spPr>
        <a:xfrm>
          <a:off x="5454015" y="579120"/>
          <a:ext cx="2377440" cy="2377440"/>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altLang="zh-TW" b="1" dirty="0">
              <a:latin typeface="Calibri" panose="020F0502020204030204"/>
              <a:ea typeface="新細明體"/>
              <a:cs typeface="+mn-cs"/>
            </a:rPr>
            <a:t>Robust and Secure Inside Out</a:t>
          </a:r>
        </a:p>
      </dgm:t>
    </dgm:pt>
    <dgm:pt modelId="{585B67BD-2339-4DDA-8D19-001AE4314ECD}" type="parTrans" cxnId="{66B54C4E-6713-4CC1-9C80-DC06AB338BE9}">
      <dgm:prSet/>
      <dgm:spPr/>
      <dgm:t>
        <a:bodyPr/>
        <a:lstStyle/>
        <a:p>
          <a:endParaRPr lang="zh-TW" altLang="en-US"/>
        </a:p>
      </dgm:t>
    </dgm:pt>
    <dgm:pt modelId="{69EB9FF7-3F99-489F-9B36-98F2F4532027}" type="sibTrans" cxnId="{66B54C4E-6713-4CC1-9C80-DC06AB338BE9}">
      <dgm:prSet/>
      <dgm:spPr/>
      <dgm:t>
        <a:bodyPr/>
        <a:lstStyle/>
        <a:p>
          <a:endParaRPr lang="zh-TW" altLang="en-US"/>
        </a:p>
      </dgm:t>
    </dgm:pt>
    <dgm:pt modelId="{58DAA9E7-5865-4613-9E29-889D64D43945}">
      <dgm:prSet phldrT="[文字]"/>
      <dgm:spPr>
        <a:xfrm>
          <a:off x="5454015" y="3139440"/>
          <a:ext cx="2377440" cy="2377440"/>
        </a:xfr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r="100000" b="100000"/>
          </a:path>
          <a:tileRect l="-100000" t="-100000"/>
        </a:gradFill>
      </dgm:spPr>
      <dgm:t>
        <a:bodyPr/>
        <a:lstStyle/>
        <a:p>
          <a:r>
            <a:rPr lang="en-US" altLang="zh-TW" b="1" dirty="0">
              <a:latin typeface="Calibri" panose="020F0502020204030204"/>
              <a:ea typeface="新細明體"/>
              <a:cs typeface="+mn-cs"/>
            </a:rPr>
            <a:t>Endless Configuration Possibilities</a:t>
          </a:r>
        </a:p>
      </dgm:t>
    </dgm:pt>
    <dgm:pt modelId="{61500AC6-B228-45A6-A77F-0485D0F0EDF7}" type="parTrans" cxnId="{0FDB45FE-2015-4345-A364-E53DD8F312D0}">
      <dgm:prSet/>
      <dgm:spPr/>
      <dgm:t>
        <a:bodyPr/>
        <a:lstStyle/>
        <a:p>
          <a:endParaRPr lang="zh-TW" altLang="en-US"/>
        </a:p>
      </dgm:t>
    </dgm:pt>
    <dgm:pt modelId="{BDE81891-3078-4011-897A-8C915D651166}" type="sibTrans" cxnId="{0FDB45FE-2015-4345-A364-E53DD8F312D0}">
      <dgm:prSet/>
      <dgm:spPr/>
      <dgm:t>
        <a:bodyPr/>
        <a:lstStyle/>
        <a:p>
          <a:endParaRPr lang="zh-TW" altLang="en-US"/>
        </a:p>
      </dgm:t>
    </dgm:pt>
    <dgm:pt modelId="{65CE46D8-BEFE-40C7-AAEE-3EC48CC10D4A}">
      <dgm:prSet/>
      <dgm:spPr/>
      <dgm:t>
        <a:bodyPr/>
        <a:lstStyle/>
        <a:p>
          <a:endParaRPr lang="zh-TW" altLang="en-US"/>
        </a:p>
      </dgm:t>
    </dgm:pt>
    <dgm:pt modelId="{FD9B8451-059F-4B6E-A294-BF813C114A38}" type="parTrans" cxnId="{4D13497E-3050-4CEE-AF77-94FC2076063D}">
      <dgm:prSet/>
      <dgm:spPr/>
      <dgm:t>
        <a:bodyPr/>
        <a:lstStyle/>
        <a:p>
          <a:endParaRPr lang="zh-TW" altLang="en-US"/>
        </a:p>
      </dgm:t>
    </dgm:pt>
    <dgm:pt modelId="{1A9AE976-6219-451F-87FD-93CA6CF424B4}" type="sibTrans" cxnId="{4D13497E-3050-4CEE-AF77-94FC2076063D}">
      <dgm:prSet/>
      <dgm:spPr/>
      <dgm:t>
        <a:bodyPr/>
        <a:lstStyle/>
        <a:p>
          <a:endParaRPr lang="zh-TW" altLang="en-US"/>
        </a:p>
      </dgm:t>
    </dgm:pt>
    <dgm:pt modelId="{BE3A428C-0C4C-4FE1-ACF1-BE23849458CB}">
      <dgm:prSet phldrT="[文字]"/>
      <dgm:spPr>
        <a:xfrm>
          <a:off x="2858603" y="3131737"/>
          <a:ext cx="2447622" cy="2392845"/>
        </a:xfr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altLang="zh-TW" b="1" dirty="0">
              <a:latin typeface="Calibri"/>
              <a:ea typeface="Microsoft YaHei"/>
              <a:cs typeface="+mn-cs"/>
            </a:rPr>
            <a:t>Best For Outdoor Use</a:t>
          </a:r>
        </a:p>
      </dgm:t>
    </dgm:pt>
    <dgm:pt modelId="{56637D91-5796-4CB3-8AF2-C6766EBB972C}" type="sibTrans" cxnId="{B2509D4D-321F-4F85-B030-BD8708596082}">
      <dgm:prSet/>
      <dgm:spPr/>
      <dgm:t>
        <a:bodyPr/>
        <a:lstStyle/>
        <a:p>
          <a:endParaRPr lang="zh-TW" altLang="en-US"/>
        </a:p>
      </dgm:t>
    </dgm:pt>
    <dgm:pt modelId="{B8660A6C-D324-47AA-9DDF-92842DAC30EC}" type="parTrans" cxnId="{B2509D4D-321F-4F85-B030-BD8708596082}">
      <dgm:prSet/>
      <dgm:spPr/>
      <dgm:t>
        <a:bodyPr/>
        <a:lstStyle/>
        <a:p>
          <a:endParaRPr lang="zh-TW" altLang="en-US"/>
        </a:p>
      </dgm:t>
    </dgm:pt>
    <dgm:pt modelId="{DA482BCC-0AB8-4245-B4B9-7CDD8E2A7C73}" type="pres">
      <dgm:prSet presAssocID="{0BDA218C-8A37-4E41-A47E-03C4CAD400F6}" presName="matrix" presStyleCnt="0">
        <dgm:presLayoutVars>
          <dgm:chMax val="1"/>
          <dgm:dir/>
          <dgm:resizeHandles val="exact"/>
        </dgm:presLayoutVars>
      </dgm:prSet>
      <dgm:spPr/>
    </dgm:pt>
    <dgm:pt modelId="{CF9B2BE2-0279-4F9E-9522-709B09782E56}" type="pres">
      <dgm:prSet presAssocID="{0BDA218C-8A37-4E41-A47E-03C4CAD400F6}" presName="diamond" presStyleLbl="bgShp" presStyleIdx="0" presStyleCnt="1" custLinFactNeighborX="-576"/>
      <dgm:spPr>
        <a:xfrm>
          <a:off x="2279462" y="0"/>
          <a:ext cx="6096000" cy="6096000"/>
        </a:xfrm>
        <a:prstGeom prst="diamond">
          <a:avLst/>
        </a:prstGeom>
      </dgm:spPr>
    </dgm:pt>
    <dgm:pt modelId="{4C80CC47-EFF5-4248-B714-4361B48F7DAD}" type="pres">
      <dgm:prSet presAssocID="{0BDA218C-8A37-4E41-A47E-03C4CAD400F6}" presName="quad1" presStyleLbl="node1" presStyleIdx="0" presStyleCnt="4">
        <dgm:presLayoutVars>
          <dgm:chMax val="0"/>
          <dgm:chPref val="0"/>
          <dgm:bulletEnabled val="1"/>
        </dgm:presLayoutVars>
      </dgm:prSet>
      <dgm:spPr>
        <a:prstGeom prst="roundRect">
          <a:avLst/>
        </a:prstGeom>
      </dgm:spPr>
    </dgm:pt>
    <dgm:pt modelId="{34F00642-B215-4131-B015-68ED47989F1B}" type="pres">
      <dgm:prSet presAssocID="{0BDA218C-8A37-4E41-A47E-03C4CAD400F6}" presName="quad2" presStyleLbl="node1" presStyleIdx="1" presStyleCnt="4">
        <dgm:presLayoutVars>
          <dgm:chMax val="0"/>
          <dgm:chPref val="0"/>
          <dgm:bulletEnabled val="1"/>
        </dgm:presLayoutVars>
      </dgm:prSet>
      <dgm:spPr>
        <a:prstGeom prst="roundRect">
          <a:avLst/>
        </a:prstGeom>
      </dgm:spPr>
    </dgm:pt>
    <dgm:pt modelId="{4B632C30-2D63-4E0C-9021-15D4DE05A56C}" type="pres">
      <dgm:prSet presAssocID="{0BDA218C-8A37-4E41-A47E-03C4CAD400F6}" presName="quad3" presStyleLbl="node1" presStyleIdx="2" presStyleCnt="4" custScaleX="102952" custScaleY="100648">
        <dgm:presLayoutVars>
          <dgm:chMax val="0"/>
          <dgm:chPref val="0"/>
          <dgm:bulletEnabled val="1"/>
        </dgm:presLayoutVars>
      </dgm:prSet>
      <dgm:spPr>
        <a:prstGeom prst="roundRect">
          <a:avLst/>
        </a:prstGeom>
      </dgm:spPr>
    </dgm:pt>
    <dgm:pt modelId="{3FD5356A-47CB-4175-B09E-3560DFA3E25C}" type="pres">
      <dgm:prSet presAssocID="{0BDA218C-8A37-4E41-A47E-03C4CAD400F6}" presName="quad4" presStyleLbl="node1" presStyleIdx="3" presStyleCnt="4">
        <dgm:presLayoutVars>
          <dgm:chMax val="0"/>
          <dgm:chPref val="0"/>
          <dgm:bulletEnabled val="1"/>
        </dgm:presLayoutVars>
      </dgm:prSet>
      <dgm:spPr>
        <a:prstGeom prst="roundRect">
          <a:avLst/>
        </a:prstGeom>
      </dgm:spPr>
    </dgm:pt>
  </dgm:ptLst>
  <dgm:cxnLst>
    <dgm:cxn modelId="{119F9B2F-5D4B-491D-8DA7-E04602F6C47F}" srcId="{0BDA218C-8A37-4E41-A47E-03C4CAD400F6}" destId="{39202F1B-D895-40B2-8523-752A59D18330}" srcOrd="0" destOrd="0" parTransId="{14986207-6EF6-42FE-B753-0FA48445A60A}" sibTransId="{F50A160F-0A5D-4BBA-BB75-B145BDDB0099}"/>
    <dgm:cxn modelId="{DD67CB31-D28B-43F9-B3AB-BB78024759E2}" type="presOf" srcId="{58DAA9E7-5865-4613-9E29-889D64D43945}" destId="{3FD5356A-47CB-4175-B09E-3560DFA3E25C}" srcOrd="0" destOrd="0" presId="urn:microsoft.com/office/officeart/2005/8/layout/matrix3"/>
    <dgm:cxn modelId="{7401CD3B-5271-44B9-9E1D-FACD68F11521}" type="presOf" srcId="{39202F1B-D895-40B2-8523-752A59D18330}" destId="{4C80CC47-EFF5-4248-B714-4361B48F7DAD}" srcOrd="0" destOrd="0" presId="urn:microsoft.com/office/officeart/2005/8/layout/matrix3"/>
    <dgm:cxn modelId="{B2509D4D-321F-4F85-B030-BD8708596082}" srcId="{0BDA218C-8A37-4E41-A47E-03C4CAD400F6}" destId="{BE3A428C-0C4C-4FE1-ACF1-BE23849458CB}" srcOrd="2" destOrd="0" parTransId="{B8660A6C-D324-47AA-9DDF-92842DAC30EC}" sibTransId="{56637D91-5796-4CB3-8AF2-C6766EBB972C}"/>
    <dgm:cxn modelId="{66B54C4E-6713-4CC1-9C80-DC06AB338BE9}" srcId="{0BDA218C-8A37-4E41-A47E-03C4CAD400F6}" destId="{18163F5C-82C7-4263-A17F-61206C46CA11}" srcOrd="1" destOrd="0" parTransId="{585B67BD-2339-4DDA-8D19-001AE4314ECD}" sibTransId="{69EB9FF7-3F99-489F-9B36-98F2F4532027}"/>
    <dgm:cxn modelId="{4D13497E-3050-4CEE-AF77-94FC2076063D}" srcId="{0BDA218C-8A37-4E41-A47E-03C4CAD400F6}" destId="{65CE46D8-BEFE-40C7-AAEE-3EC48CC10D4A}" srcOrd="4" destOrd="0" parTransId="{FD9B8451-059F-4B6E-A294-BF813C114A38}" sibTransId="{1A9AE976-6219-451F-87FD-93CA6CF424B4}"/>
    <dgm:cxn modelId="{61930482-DE20-4659-835A-E1AE848EE2CB}" type="presOf" srcId="{BE3A428C-0C4C-4FE1-ACF1-BE23849458CB}" destId="{4B632C30-2D63-4E0C-9021-15D4DE05A56C}" srcOrd="0" destOrd="0" presId="urn:microsoft.com/office/officeart/2005/8/layout/matrix3"/>
    <dgm:cxn modelId="{B61D2DDE-D0D2-44C5-B3E1-F16B2CC6D306}" type="presOf" srcId="{0BDA218C-8A37-4E41-A47E-03C4CAD400F6}" destId="{DA482BCC-0AB8-4245-B4B9-7CDD8E2A7C73}" srcOrd="0" destOrd="0" presId="urn:microsoft.com/office/officeart/2005/8/layout/matrix3"/>
    <dgm:cxn modelId="{3C2256E4-5944-40EE-A16A-2D88704795B6}" type="presOf" srcId="{18163F5C-82C7-4263-A17F-61206C46CA11}" destId="{34F00642-B215-4131-B015-68ED47989F1B}" srcOrd="0" destOrd="0" presId="urn:microsoft.com/office/officeart/2005/8/layout/matrix3"/>
    <dgm:cxn modelId="{0FDB45FE-2015-4345-A364-E53DD8F312D0}" srcId="{0BDA218C-8A37-4E41-A47E-03C4CAD400F6}" destId="{58DAA9E7-5865-4613-9E29-889D64D43945}" srcOrd="3" destOrd="0" parTransId="{61500AC6-B228-45A6-A77F-0485D0F0EDF7}" sibTransId="{BDE81891-3078-4011-897A-8C915D651166}"/>
    <dgm:cxn modelId="{8208C1CA-5DB3-47D6-9C43-4B5128A7B5BF}" type="presParOf" srcId="{DA482BCC-0AB8-4245-B4B9-7CDD8E2A7C73}" destId="{CF9B2BE2-0279-4F9E-9522-709B09782E56}" srcOrd="0" destOrd="0" presId="urn:microsoft.com/office/officeart/2005/8/layout/matrix3"/>
    <dgm:cxn modelId="{8B2A2050-3CFB-4C2B-8DF9-83BD8D6774AE}" type="presParOf" srcId="{DA482BCC-0AB8-4245-B4B9-7CDD8E2A7C73}" destId="{4C80CC47-EFF5-4248-B714-4361B48F7DAD}" srcOrd="1" destOrd="0" presId="urn:microsoft.com/office/officeart/2005/8/layout/matrix3"/>
    <dgm:cxn modelId="{602A0F84-20C0-4F41-B9BF-9DD118D3A156}" type="presParOf" srcId="{DA482BCC-0AB8-4245-B4B9-7CDD8E2A7C73}" destId="{34F00642-B215-4131-B015-68ED47989F1B}" srcOrd="2" destOrd="0" presId="urn:microsoft.com/office/officeart/2005/8/layout/matrix3"/>
    <dgm:cxn modelId="{98A2E16C-D961-4841-B70A-15E4BB6DBC21}" type="presParOf" srcId="{DA482BCC-0AB8-4245-B4B9-7CDD8E2A7C73}" destId="{4B632C30-2D63-4E0C-9021-15D4DE05A56C}" srcOrd="3" destOrd="0" presId="urn:microsoft.com/office/officeart/2005/8/layout/matrix3"/>
    <dgm:cxn modelId="{BB572DF6-EEE3-43F8-BCA9-2FF4A1E6C81C}" type="presParOf" srcId="{DA482BCC-0AB8-4245-B4B9-7CDD8E2A7C73}" destId="{3FD5356A-47CB-4175-B09E-3560DFA3E25C}"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56B4E1-DCED-4DB3-938C-ECFD923BC561}" type="doc">
      <dgm:prSet loTypeId="urn:microsoft.com/office/officeart/2008/layout/VerticalCurvedList" loCatId="list" qsTypeId="urn:microsoft.com/office/officeart/2005/8/quickstyle/3d2" qsCatId="3D" csTypeId="urn:microsoft.com/office/officeart/2005/8/colors/accent1_2" csCatId="accent1" phldr="1"/>
      <dgm:spPr/>
      <dgm:t>
        <a:bodyPr/>
        <a:lstStyle/>
        <a:p>
          <a:endParaRPr lang="en-US"/>
        </a:p>
      </dgm:t>
    </dgm:pt>
    <dgm:pt modelId="{7550BBB2-7204-431D-8482-EAB425798E20}">
      <dgm:prSet phldrT="[Text]" custT="1"/>
      <dgm:spPr/>
      <dgm:t>
        <a:bodyPr/>
        <a:lstStyle/>
        <a:p>
          <a:pPr>
            <a:buClr>
              <a:srgbClr val="00499D"/>
            </a:buClr>
            <a:buFont typeface="Arial" panose="020B0604020202020204" pitchFamily="34" charset="0"/>
            <a:buChar char="•"/>
          </a:pPr>
          <a:r>
            <a:rPr lang="en-US" altLang="zh-TW" sz="2400" b="1" dirty="0">
              <a:solidFill>
                <a:srgbClr val="FF0000"/>
              </a:solidFill>
              <a:ea typeface="微軟正黑體" panose="020B0604030504040204" pitchFamily="34" charset="-120"/>
            </a:rPr>
            <a:t>Dual</a:t>
          </a:r>
          <a:r>
            <a:rPr lang="en-US" altLang="zh-TW" sz="2400" dirty="0">
              <a:solidFill>
                <a:srgbClr val="FF0000"/>
              </a:solidFill>
              <a:ea typeface="微軟正黑體" panose="020B0604030504040204" pitchFamily="34" charset="-120"/>
            </a:rPr>
            <a:t> </a:t>
          </a:r>
          <a:r>
            <a:rPr lang="en-US" altLang="zh-TW" sz="2400" dirty="0">
              <a:ea typeface="微軟正黑體" panose="020B0604030504040204" pitchFamily="34" charset="-120"/>
            </a:rPr>
            <a:t>Thunderbolt 4  </a:t>
          </a:r>
          <a:br>
            <a:rPr lang="en-US" altLang="zh-TW" sz="2400" dirty="0">
              <a:ea typeface="微軟正黑體" panose="020B0604030504040204" pitchFamily="34" charset="-120"/>
            </a:rPr>
          </a:br>
          <a:r>
            <a:rPr lang="en-US" altLang="zh-TW" sz="2000" b="1" dirty="0">
              <a:ea typeface="微軟正黑體" panose="020B0604030504040204" pitchFamily="34" charset="-120"/>
            </a:rPr>
            <a:t>by default</a:t>
          </a:r>
          <a:endParaRPr lang="en-US" sz="2400" dirty="0"/>
        </a:p>
      </dgm:t>
    </dgm:pt>
    <dgm:pt modelId="{A5656F90-AC8D-40DF-8BD1-EFF23D124CD5}" type="parTrans" cxnId="{03F1DED1-3FDA-46A8-B0D4-00254DCDB4AC}">
      <dgm:prSet/>
      <dgm:spPr/>
      <dgm:t>
        <a:bodyPr/>
        <a:lstStyle/>
        <a:p>
          <a:endParaRPr lang="en-US"/>
        </a:p>
      </dgm:t>
    </dgm:pt>
    <dgm:pt modelId="{5252FF6C-5876-444E-A75D-A9BDAC213B0B}" type="sibTrans" cxnId="{03F1DED1-3FDA-46A8-B0D4-00254DCDB4AC}">
      <dgm:prSet/>
      <dgm:spPr/>
      <dgm:t>
        <a:bodyPr/>
        <a:lstStyle/>
        <a:p>
          <a:endParaRPr lang="en-US"/>
        </a:p>
      </dgm:t>
    </dgm:pt>
    <dgm:pt modelId="{22BB2DC0-9D89-42ED-A752-425BC26291CF}">
      <dgm:prSet phldrT="[Text]" custT="1"/>
      <dgm:spPr/>
      <dgm:t>
        <a:bodyPr/>
        <a:lstStyle/>
        <a:p>
          <a:pPr>
            <a:buClr>
              <a:srgbClr val="00499D"/>
            </a:buClr>
            <a:buFont typeface="Arial" panose="020B0604020202020204" pitchFamily="34" charset="0"/>
            <a:buChar char="•"/>
          </a:pPr>
          <a:r>
            <a:rPr lang="en-US" altLang="zh-TW" sz="2400" b="1" dirty="0">
              <a:solidFill>
                <a:srgbClr val="FF0000"/>
              </a:solidFill>
              <a:ea typeface="微軟正黑體" panose="020B0604030504040204" pitchFamily="34" charset="-120"/>
            </a:rPr>
            <a:t>Dual</a:t>
          </a:r>
          <a:r>
            <a:rPr lang="en-US" altLang="zh-TW" sz="2400" dirty="0">
              <a:solidFill>
                <a:srgbClr val="FF0000"/>
              </a:solidFill>
              <a:ea typeface="微軟正黑體" panose="020B0604030504040204" pitchFamily="34" charset="-120"/>
            </a:rPr>
            <a:t> </a:t>
          </a:r>
          <a:r>
            <a:rPr lang="en-US" altLang="zh-TW" sz="2400" dirty="0">
              <a:ea typeface="微軟正黑體" panose="020B0604030504040204" pitchFamily="34" charset="-120"/>
            </a:rPr>
            <a:t>RJ-45 ports </a:t>
          </a:r>
          <a:br>
            <a:rPr lang="en-US" altLang="zh-TW" sz="2400" dirty="0">
              <a:ea typeface="微軟正黑體" panose="020B0604030504040204" pitchFamily="34" charset="-120"/>
            </a:rPr>
          </a:br>
          <a:r>
            <a:rPr lang="en-US" altLang="zh-TW" sz="2000" b="1" dirty="0">
              <a:ea typeface="微軟正黑體" panose="020B0604030504040204" pitchFamily="34" charset="-120"/>
            </a:rPr>
            <a:t>by default</a:t>
          </a:r>
          <a:endParaRPr lang="en-US" sz="2400" dirty="0"/>
        </a:p>
      </dgm:t>
    </dgm:pt>
    <dgm:pt modelId="{05D96471-40C2-48DF-8537-5BE3B6B86317}" type="parTrans" cxnId="{14FA6852-008C-47EB-B1A0-498D11DA43ED}">
      <dgm:prSet/>
      <dgm:spPr/>
      <dgm:t>
        <a:bodyPr/>
        <a:lstStyle/>
        <a:p>
          <a:endParaRPr lang="en-US"/>
        </a:p>
      </dgm:t>
    </dgm:pt>
    <dgm:pt modelId="{C9FC0D8A-2EFB-46AD-B9A5-35CD6E80E792}" type="sibTrans" cxnId="{14FA6852-008C-47EB-B1A0-498D11DA43ED}">
      <dgm:prSet/>
      <dgm:spPr/>
      <dgm:t>
        <a:bodyPr/>
        <a:lstStyle/>
        <a:p>
          <a:endParaRPr lang="en-US"/>
        </a:p>
      </dgm:t>
    </dgm:pt>
    <dgm:pt modelId="{29E1C064-BA37-446C-B7A4-3521C44F9D77}">
      <dgm:prSet phldrT="[Text]" custT="1"/>
      <dgm:spPr/>
      <dgm:t>
        <a:bodyPr/>
        <a:lstStyle/>
        <a:p>
          <a:pPr>
            <a:buClr>
              <a:srgbClr val="00499D"/>
            </a:buClr>
            <a:buFont typeface="Arial" panose="020B0604020202020204" pitchFamily="34" charset="0"/>
            <a:buChar char="•"/>
          </a:pPr>
          <a:r>
            <a:rPr lang="en-US" altLang="zh-TW" sz="2400" b="1" dirty="0">
              <a:solidFill>
                <a:srgbClr val="FF0000"/>
              </a:solidFill>
              <a:ea typeface="微軟正黑體" panose="020B0604030504040204" pitchFamily="34" charset="-120"/>
            </a:rPr>
            <a:t>Dual </a:t>
          </a:r>
          <a:r>
            <a:rPr lang="en-US" altLang="zh-TW" sz="2400" dirty="0">
              <a:ea typeface="微軟正黑體" panose="020B0604030504040204" pitchFamily="34" charset="-120"/>
            </a:rPr>
            <a:t>RS-232 ports </a:t>
          </a:r>
          <a:br>
            <a:rPr lang="en-US" altLang="zh-TW" sz="2400" dirty="0">
              <a:ea typeface="微軟正黑體" panose="020B0604030504040204" pitchFamily="34" charset="-120"/>
            </a:rPr>
          </a:br>
          <a:r>
            <a:rPr lang="en-US" altLang="zh-TW" sz="2000" dirty="0">
              <a:ea typeface="微軟正黑體" panose="020B0604030504040204" pitchFamily="34" charset="-120"/>
            </a:rPr>
            <a:t>(support 422/485)*</a:t>
          </a:r>
          <a:endParaRPr lang="en-US" sz="2400" dirty="0"/>
        </a:p>
      </dgm:t>
    </dgm:pt>
    <dgm:pt modelId="{BDABF069-9784-438D-A701-64FB32929CE1}" type="parTrans" cxnId="{506815C9-D029-490B-8769-E18DAA811816}">
      <dgm:prSet/>
      <dgm:spPr/>
      <dgm:t>
        <a:bodyPr/>
        <a:lstStyle/>
        <a:p>
          <a:endParaRPr lang="en-US"/>
        </a:p>
      </dgm:t>
    </dgm:pt>
    <dgm:pt modelId="{971822EB-6812-494B-9C3C-851D3010D8AA}" type="sibTrans" cxnId="{506815C9-D029-490B-8769-E18DAA811816}">
      <dgm:prSet/>
      <dgm:spPr/>
      <dgm:t>
        <a:bodyPr/>
        <a:lstStyle/>
        <a:p>
          <a:endParaRPr lang="en-US"/>
        </a:p>
      </dgm:t>
    </dgm:pt>
    <dgm:pt modelId="{E299D50B-BEC4-4A23-8C45-770B2AF80D8B}" type="pres">
      <dgm:prSet presAssocID="{9056B4E1-DCED-4DB3-938C-ECFD923BC561}" presName="Name0" presStyleCnt="0">
        <dgm:presLayoutVars>
          <dgm:chMax val="7"/>
          <dgm:chPref val="7"/>
          <dgm:dir/>
        </dgm:presLayoutVars>
      </dgm:prSet>
      <dgm:spPr/>
    </dgm:pt>
    <dgm:pt modelId="{BFF8FB79-8362-4E21-B7E5-1F81E3B29D0C}" type="pres">
      <dgm:prSet presAssocID="{9056B4E1-DCED-4DB3-938C-ECFD923BC561}" presName="Name1" presStyleCnt="0"/>
      <dgm:spPr/>
    </dgm:pt>
    <dgm:pt modelId="{47126378-6249-404E-8563-7B7B7A2B5AEF}" type="pres">
      <dgm:prSet presAssocID="{9056B4E1-DCED-4DB3-938C-ECFD923BC561}" presName="cycle" presStyleCnt="0"/>
      <dgm:spPr/>
    </dgm:pt>
    <dgm:pt modelId="{A0A97A44-B8E7-4DED-81EA-FF07D6637C0C}" type="pres">
      <dgm:prSet presAssocID="{9056B4E1-DCED-4DB3-938C-ECFD923BC561}" presName="srcNode" presStyleLbl="node1" presStyleIdx="0" presStyleCnt="3"/>
      <dgm:spPr/>
    </dgm:pt>
    <dgm:pt modelId="{C5CDCADF-E22D-4507-ACB2-EC3C12720D74}" type="pres">
      <dgm:prSet presAssocID="{9056B4E1-DCED-4DB3-938C-ECFD923BC561}" presName="conn" presStyleLbl="parChTrans1D2" presStyleIdx="0" presStyleCnt="1"/>
      <dgm:spPr/>
    </dgm:pt>
    <dgm:pt modelId="{FBC54D88-D357-4FEA-8BEE-1B2FF6C704CF}" type="pres">
      <dgm:prSet presAssocID="{9056B4E1-DCED-4DB3-938C-ECFD923BC561}" presName="extraNode" presStyleLbl="node1" presStyleIdx="0" presStyleCnt="3"/>
      <dgm:spPr/>
    </dgm:pt>
    <dgm:pt modelId="{3EA2E4C7-B82D-49C6-8C20-F4DB19FEDD7C}" type="pres">
      <dgm:prSet presAssocID="{9056B4E1-DCED-4DB3-938C-ECFD923BC561}" presName="dstNode" presStyleLbl="node1" presStyleIdx="0" presStyleCnt="3"/>
      <dgm:spPr/>
    </dgm:pt>
    <dgm:pt modelId="{837CCCEB-DA74-4F8E-B970-CFAF1FE6EDF0}" type="pres">
      <dgm:prSet presAssocID="{7550BBB2-7204-431D-8482-EAB425798E20}" presName="text_1" presStyleLbl="node1" presStyleIdx="0" presStyleCnt="3" custScaleX="95428">
        <dgm:presLayoutVars>
          <dgm:bulletEnabled val="1"/>
        </dgm:presLayoutVars>
      </dgm:prSet>
      <dgm:spPr/>
    </dgm:pt>
    <dgm:pt modelId="{4FC9605A-3B8B-457B-A514-FAF37E2744C3}" type="pres">
      <dgm:prSet presAssocID="{7550BBB2-7204-431D-8482-EAB425798E20}" presName="accent_1" presStyleCnt="0"/>
      <dgm:spPr/>
    </dgm:pt>
    <dgm:pt modelId="{06CA4587-89AD-4DBE-9A87-834A0E804929}" type="pres">
      <dgm:prSet presAssocID="{7550BBB2-7204-431D-8482-EAB425798E20}" presName="accentRepeatNode" presStyleLbl="solidFgAcc1" presStyleIdx="0" presStyleCnt="3"/>
      <dgm:spPr/>
    </dgm:pt>
    <dgm:pt modelId="{14217ABF-A87D-4CBF-9ECA-C6853A1DDAEB}" type="pres">
      <dgm:prSet presAssocID="{22BB2DC0-9D89-42ED-A752-425BC26291CF}" presName="text_2" presStyleLbl="node1" presStyleIdx="1" presStyleCnt="3" custScaleX="95428">
        <dgm:presLayoutVars>
          <dgm:bulletEnabled val="1"/>
        </dgm:presLayoutVars>
      </dgm:prSet>
      <dgm:spPr/>
    </dgm:pt>
    <dgm:pt modelId="{10EFECE6-7538-4839-BF7D-F573EB2DE179}" type="pres">
      <dgm:prSet presAssocID="{22BB2DC0-9D89-42ED-A752-425BC26291CF}" presName="accent_2" presStyleCnt="0"/>
      <dgm:spPr/>
    </dgm:pt>
    <dgm:pt modelId="{73AB5009-2EA4-41D9-AB0C-90A9728888BA}" type="pres">
      <dgm:prSet presAssocID="{22BB2DC0-9D89-42ED-A752-425BC26291CF}" presName="accentRepeatNode" presStyleLbl="solidFgAcc1" presStyleIdx="1" presStyleCnt="3"/>
      <dgm:spPr/>
    </dgm:pt>
    <dgm:pt modelId="{66691678-5B7D-41C5-9690-0FE4A87237DF}" type="pres">
      <dgm:prSet presAssocID="{29E1C064-BA37-446C-B7A4-3521C44F9D77}" presName="text_3" presStyleLbl="node1" presStyleIdx="2" presStyleCnt="3" custScaleX="95428">
        <dgm:presLayoutVars>
          <dgm:bulletEnabled val="1"/>
        </dgm:presLayoutVars>
      </dgm:prSet>
      <dgm:spPr/>
    </dgm:pt>
    <dgm:pt modelId="{CB63B49A-9A5F-4912-82CB-4EE079C5623E}" type="pres">
      <dgm:prSet presAssocID="{29E1C064-BA37-446C-B7A4-3521C44F9D77}" presName="accent_3" presStyleCnt="0"/>
      <dgm:spPr/>
    </dgm:pt>
    <dgm:pt modelId="{11D33265-5991-4714-BE1E-462D2B47BDC1}" type="pres">
      <dgm:prSet presAssocID="{29E1C064-BA37-446C-B7A4-3521C44F9D77}" presName="accentRepeatNode" presStyleLbl="solidFgAcc1" presStyleIdx="2" presStyleCnt="3"/>
      <dgm:spPr/>
    </dgm:pt>
  </dgm:ptLst>
  <dgm:cxnLst>
    <dgm:cxn modelId="{29AA0B32-B865-4AE6-BB4B-EA298BABC626}" type="presOf" srcId="{9056B4E1-DCED-4DB3-938C-ECFD923BC561}" destId="{E299D50B-BEC4-4A23-8C45-770B2AF80D8B}" srcOrd="0" destOrd="0" presId="urn:microsoft.com/office/officeart/2008/layout/VerticalCurvedList"/>
    <dgm:cxn modelId="{14FA6852-008C-47EB-B1A0-498D11DA43ED}" srcId="{9056B4E1-DCED-4DB3-938C-ECFD923BC561}" destId="{22BB2DC0-9D89-42ED-A752-425BC26291CF}" srcOrd="1" destOrd="0" parTransId="{05D96471-40C2-48DF-8537-5BE3B6B86317}" sibTransId="{C9FC0D8A-2EFB-46AD-B9A5-35CD6E80E792}"/>
    <dgm:cxn modelId="{0A0B3184-AE8D-4244-A49C-CE25C55DD396}" type="presOf" srcId="{29E1C064-BA37-446C-B7A4-3521C44F9D77}" destId="{66691678-5B7D-41C5-9690-0FE4A87237DF}" srcOrd="0" destOrd="0" presId="urn:microsoft.com/office/officeart/2008/layout/VerticalCurvedList"/>
    <dgm:cxn modelId="{F5CAD5AC-BEDE-4ABE-9747-501018B1EA69}" type="presOf" srcId="{5252FF6C-5876-444E-A75D-A9BDAC213B0B}" destId="{C5CDCADF-E22D-4507-ACB2-EC3C12720D74}" srcOrd="0" destOrd="0" presId="urn:microsoft.com/office/officeart/2008/layout/VerticalCurvedList"/>
    <dgm:cxn modelId="{4225E8AE-1687-404F-B0EE-0E14F10FA508}" type="presOf" srcId="{22BB2DC0-9D89-42ED-A752-425BC26291CF}" destId="{14217ABF-A87D-4CBF-9ECA-C6853A1DDAEB}" srcOrd="0" destOrd="0" presId="urn:microsoft.com/office/officeart/2008/layout/VerticalCurvedList"/>
    <dgm:cxn modelId="{506815C9-D029-490B-8769-E18DAA811816}" srcId="{9056B4E1-DCED-4DB3-938C-ECFD923BC561}" destId="{29E1C064-BA37-446C-B7A4-3521C44F9D77}" srcOrd="2" destOrd="0" parTransId="{BDABF069-9784-438D-A701-64FB32929CE1}" sibTransId="{971822EB-6812-494B-9C3C-851D3010D8AA}"/>
    <dgm:cxn modelId="{03F1DED1-3FDA-46A8-B0D4-00254DCDB4AC}" srcId="{9056B4E1-DCED-4DB3-938C-ECFD923BC561}" destId="{7550BBB2-7204-431D-8482-EAB425798E20}" srcOrd="0" destOrd="0" parTransId="{A5656F90-AC8D-40DF-8BD1-EFF23D124CD5}" sibTransId="{5252FF6C-5876-444E-A75D-A9BDAC213B0B}"/>
    <dgm:cxn modelId="{41E5CAFF-B7E7-43E7-9ACF-28EC5B8EADA8}" type="presOf" srcId="{7550BBB2-7204-431D-8482-EAB425798E20}" destId="{837CCCEB-DA74-4F8E-B970-CFAF1FE6EDF0}" srcOrd="0" destOrd="0" presId="urn:microsoft.com/office/officeart/2008/layout/VerticalCurvedList"/>
    <dgm:cxn modelId="{559AF908-AB81-4E89-BFC8-35648E57F6E1}" type="presParOf" srcId="{E299D50B-BEC4-4A23-8C45-770B2AF80D8B}" destId="{BFF8FB79-8362-4E21-B7E5-1F81E3B29D0C}" srcOrd="0" destOrd="0" presId="urn:microsoft.com/office/officeart/2008/layout/VerticalCurvedList"/>
    <dgm:cxn modelId="{0DF6152D-45FF-453D-807B-E77691B1A88E}" type="presParOf" srcId="{BFF8FB79-8362-4E21-B7E5-1F81E3B29D0C}" destId="{47126378-6249-404E-8563-7B7B7A2B5AEF}" srcOrd="0" destOrd="0" presId="urn:microsoft.com/office/officeart/2008/layout/VerticalCurvedList"/>
    <dgm:cxn modelId="{B46C67FB-0832-4DE0-9CDF-3679C58914C8}" type="presParOf" srcId="{47126378-6249-404E-8563-7B7B7A2B5AEF}" destId="{A0A97A44-B8E7-4DED-81EA-FF07D6637C0C}" srcOrd="0" destOrd="0" presId="urn:microsoft.com/office/officeart/2008/layout/VerticalCurvedList"/>
    <dgm:cxn modelId="{3CECB2E5-0C1F-49D2-9914-B8D1DFBA64C3}" type="presParOf" srcId="{47126378-6249-404E-8563-7B7B7A2B5AEF}" destId="{C5CDCADF-E22D-4507-ACB2-EC3C12720D74}" srcOrd="1" destOrd="0" presId="urn:microsoft.com/office/officeart/2008/layout/VerticalCurvedList"/>
    <dgm:cxn modelId="{06B380FD-7A94-4B31-9322-1597AFA6B3C4}" type="presParOf" srcId="{47126378-6249-404E-8563-7B7B7A2B5AEF}" destId="{FBC54D88-D357-4FEA-8BEE-1B2FF6C704CF}" srcOrd="2" destOrd="0" presId="urn:microsoft.com/office/officeart/2008/layout/VerticalCurvedList"/>
    <dgm:cxn modelId="{0476A368-1697-49C9-BB9A-CBFD36824918}" type="presParOf" srcId="{47126378-6249-404E-8563-7B7B7A2B5AEF}" destId="{3EA2E4C7-B82D-49C6-8C20-F4DB19FEDD7C}" srcOrd="3" destOrd="0" presId="urn:microsoft.com/office/officeart/2008/layout/VerticalCurvedList"/>
    <dgm:cxn modelId="{F201312B-C343-498F-9F92-7A3D9D1950B5}" type="presParOf" srcId="{BFF8FB79-8362-4E21-B7E5-1F81E3B29D0C}" destId="{837CCCEB-DA74-4F8E-B970-CFAF1FE6EDF0}" srcOrd="1" destOrd="0" presId="urn:microsoft.com/office/officeart/2008/layout/VerticalCurvedList"/>
    <dgm:cxn modelId="{269FA06A-66F3-4224-9DAF-9ADE24A1EFA1}" type="presParOf" srcId="{BFF8FB79-8362-4E21-B7E5-1F81E3B29D0C}" destId="{4FC9605A-3B8B-457B-A514-FAF37E2744C3}" srcOrd="2" destOrd="0" presId="urn:microsoft.com/office/officeart/2008/layout/VerticalCurvedList"/>
    <dgm:cxn modelId="{5A60A94F-26A2-4AFD-9B78-16E8304F06AC}" type="presParOf" srcId="{4FC9605A-3B8B-457B-A514-FAF37E2744C3}" destId="{06CA4587-89AD-4DBE-9A87-834A0E804929}" srcOrd="0" destOrd="0" presId="urn:microsoft.com/office/officeart/2008/layout/VerticalCurvedList"/>
    <dgm:cxn modelId="{85E40758-AA20-4A3A-AEC6-24AA9209A7ED}" type="presParOf" srcId="{BFF8FB79-8362-4E21-B7E5-1F81E3B29D0C}" destId="{14217ABF-A87D-4CBF-9ECA-C6853A1DDAEB}" srcOrd="3" destOrd="0" presId="urn:microsoft.com/office/officeart/2008/layout/VerticalCurvedList"/>
    <dgm:cxn modelId="{E959E9FD-9F11-4CAD-8863-E5C1C3DB0170}" type="presParOf" srcId="{BFF8FB79-8362-4E21-B7E5-1F81E3B29D0C}" destId="{10EFECE6-7538-4839-BF7D-F573EB2DE179}" srcOrd="4" destOrd="0" presId="urn:microsoft.com/office/officeart/2008/layout/VerticalCurvedList"/>
    <dgm:cxn modelId="{04D06856-F42E-4D4D-BC53-84B28E041A39}" type="presParOf" srcId="{10EFECE6-7538-4839-BF7D-F573EB2DE179}" destId="{73AB5009-2EA4-41D9-AB0C-90A9728888BA}" srcOrd="0" destOrd="0" presId="urn:microsoft.com/office/officeart/2008/layout/VerticalCurvedList"/>
    <dgm:cxn modelId="{2A50F182-3572-4940-972A-9045F915F943}" type="presParOf" srcId="{BFF8FB79-8362-4E21-B7E5-1F81E3B29D0C}" destId="{66691678-5B7D-41C5-9690-0FE4A87237DF}" srcOrd="5" destOrd="0" presId="urn:microsoft.com/office/officeart/2008/layout/VerticalCurvedList"/>
    <dgm:cxn modelId="{46D0AAD5-C8F0-4474-B2EF-C1E1FFB2B2A5}" type="presParOf" srcId="{BFF8FB79-8362-4E21-B7E5-1F81E3B29D0C}" destId="{CB63B49A-9A5F-4912-82CB-4EE079C5623E}" srcOrd="6" destOrd="0" presId="urn:microsoft.com/office/officeart/2008/layout/VerticalCurvedList"/>
    <dgm:cxn modelId="{095D0116-7B97-49D2-BA92-8C55F605E5C2}" type="presParOf" srcId="{CB63B49A-9A5F-4912-82CB-4EE079C5623E}" destId="{11D33265-5991-4714-BE1E-462D2B47BDC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B2BE2-0279-4F9E-9522-709B09782E56}">
      <dsp:nvSpPr>
        <dsp:cNvPr id="0" name=""/>
        <dsp:cNvSpPr/>
      </dsp:nvSpPr>
      <dsp:spPr>
        <a:xfrm>
          <a:off x="2695863" y="0"/>
          <a:ext cx="5272681" cy="5272681"/>
        </a:xfrm>
        <a:prstGeom prst="diamond">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C80CC47-EFF5-4248-B714-4361B48F7DAD}">
      <dsp:nvSpPr>
        <dsp:cNvPr id="0" name=""/>
        <dsp:cNvSpPr/>
      </dsp:nvSpPr>
      <dsp:spPr>
        <a:xfrm>
          <a:off x="3227139" y="500904"/>
          <a:ext cx="2056345" cy="2056345"/>
        </a:xfrm>
        <a:prstGeom prst="round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l="100000" t="100000"/>
          </a:path>
          <a:tileRect r="-100000" b="-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altLang="zh-TW" sz="2300" b="1" kern="1200" dirty="0">
              <a:latin typeface="Calibri" panose="020F0502020204030204"/>
              <a:ea typeface="新細明體"/>
              <a:cs typeface="+mn-cs"/>
            </a:rPr>
            <a:t>Extraordinary Computing Performance</a:t>
          </a:r>
        </a:p>
      </dsp:txBody>
      <dsp:txXfrm>
        <a:off x="3327521" y="601286"/>
        <a:ext cx="1855581" cy="1855581"/>
      </dsp:txXfrm>
    </dsp:sp>
    <dsp:sp modelId="{34F00642-B215-4131-B015-68ED47989F1B}">
      <dsp:nvSpPr>
        <dsp:cNvPr id="0" name=""/>
        <dsp:cNvSpPr/>
      </dsp:nvSpPr>
      <dsp:spPr>
        <a:xfrm>
          <a:off x="5441665" y="500904"/>
          <a:ext cx="2056345" cy="2056345"/>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300" b="1" kern="1200" dirty="0">
              <a:latin typeface="Calibri" panose="020F0502020204030204"/>
              <a:ea typeface="新細明體"/>
              <a:cs typeface="+mn-cs"/>
            </a:rPr>
            <a:t>Robust and Secure Inside Out</a:t>
          </a:r>
        </a:p>
      </dsp:txBody>
      <dsp:txXfrm>
        <a:off x="5542047" y="601286"/>
        <a:ext cx="1855581" cy="1855581"/>
      </dsp:txXfrm>
    </dsp:sp>
    <dsp:sp modelId="{4B632C30-2D63-4E0C-9021-15D4DE05A56C}">
      <dsp:nvSpPr>
        <dsp:cNvPr id="0" name=""/>
        <dsp:cNvSpPr/>
      </dsp:nvSpPr>
      <dsp:spPr>
        <a:xfrm>
          <a:off x="3196787" y="2708768"/>
          <a:ext cx="2117048" cy="2069670"/>
        </a:xfrm>
        <a:prstGeom prst="roundRect">
          <a:avLst/>
        </a:prstGeom>
        <a:gradFill flip="none"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TW" sz="2300" b="1" kern="1200" dirty="0">
              <a:latin typeface="Calibri"/>
              <a:ea typeface="Microsoft YaHei"/>
              <a:cs typeface="+mn-cs"/>
            </a:rPr>
            <a:t>Best For Outdoor Use</a:t>
          </a:r>
        </a:p>
      </dsp:txBody>
      <dsp:txXfrm>
        <a:off x="3297820" y="2809801"/>
        <a:ext cx="1914982" cy="1867604"/>
      </dsp:txXfrm>
    </dsp:sp>
    <dsp:sp modelId="{3FD5356A-47CB-4175-B09E-3560DFA3E25C}">
      <dsp:nvSpPr>
        <dsp:cNvPr id="0" name=""/>
        <dsp:cNvSpPr/>
      </dsp:nvSpPr>
      <dsp:spPr>
        <a:xfrm>
          <a:off x="5441665" y="2715430"/>
          <a:ext cx="2056345" cy="2056345"/>
        </a:xfrm>
        <a:prstGeom prst="round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path path="circle">
            <a:fillToRect r="100000" b="100000"/>
          </a:path>
          <a:tileRect l="-100000" t="-10000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altLang="zh-TW" sz="2300" b="1" kern="1200" dirty="0">
              <a:latin typeface="Calibri" panose="020F0502020204030204"/>
              <a:ea typeface="新細明體"/>
              <a:cs typeface="+mn-cs"/>
            </a:rPr>
            <a:t>Endless Configuration Possibilities</a:t>
          </a:r>
        </a:p>
      </dsp:txBody>
      <dsp:txXfrm>
        <a:off x="5542047" y="2815812"/>
        <a:ext cx="1855581" cy="1855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DCADF-E22D-4507-ACB2-EC3C12720D74}">
      <dsp:nvSpPr>
        <dsp:cNvPr id="0" name=""/>
        <dsp:cNvSpPr/>
      </dsp:nvSpPr>
      <dsp:spPr>
        <a:xfrm>
          <a:off x="-4493228" y="-695787"/>
          <a:ext cx="5405457" cy="5405457"/>
        </a:xfrm>
        <a:prstGeom prst="blockArc">
          <a:avLst>
            <a:gd name="adj1" fmla="val 18900000"/>
            <a:gd name="adj2" fmla="val 2700000"/>
            <a:gd name="adj3" fmla="val 400"/>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7CCCEB-DA74-4F8E-B970-CFAF1FE6EDF0}">
      <dsp:nvSpPr>
        <dsp:cNvPr id="0" name=""/>
        <dsp:cNvSpPr/>
      </dsp:nvSpPr>
      <dsp:spPr>
        <a:xfrm>
          <a:off x="698007" y="401388"/>
          <a:ext cx="3985747" cy="80277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7204" tIns="60960" rIns="60960" bIns="60960" numCol="1" spcCol="1270" anchor="ctr" anchorCtr="0">
          <a:noAutofit/>
        </a:bodyPr>
        <a:lstStyle/>
        <a:p>
          <a:pPr marL="0" lvl="0" indent="0" algn="l" defTabSz="1066800">
            <a:lnSpc>
              <a:spcPct val="90000"/>
            </a:lnSpc>
            <a:spcBef>
              <a:spcPct val="0"/>
            </a:spcBef>
            <a:spcAft>
              <a:spcPct val="35000"/>
            </a:spcAft>
            <a:buClr>
              <a:srgbClr val="00499D"/>
            </a:buClr>
            <a:buFont typeface="Arial" panose="020B0604020202020204" pitchFamily="34" charset="0"/>
            <a:buNone/>
          </a:pPr>
          <a:r>
            <a:rPr lang="en-US" altLang="zh-TW" sz="2400" b="1" kern="1200" dirty="0">
              <a:solidFill>
                <a:srgbClr val="FF0000"/>
              </a:solidFill>
              <a:ea typeface="微軟正黑體" panose="020B0604030504040204" pitchFamily="34" charset="-120"/>
            </a:rPr>
            <a:t>Dual</a:t>
          </a:r>
          <a:r>
            <a:rPr lang="en-US" altLang="zh-TW" sz="2400" kern="1200" dirty="0">
              <a:solidFill>
                <a:srgbClr val="FF0000"/>
              </a:solidFill>
              <a:ea typeface="微軟正黑體" panose="020B0604030504040204" pitchFamily="34" charset="-120"/>
            </a:rPr>
            <a:t> </a:t>
          </a:r>
          <a:r>
            <a:rPr lang="en-US" altLang="zh-TW" sz="2400" kern="1200" dirty="0">
              <a:ea typeface="微軟正黑體" panose="020B0604030504040204" pitchFamily="34" charset="-120"/>
            </a:rPr>
            <a:t>Thunderbolt 4  </a:t>
          </a:r>
          <a:br>
            <a:rPr lang="en-US" altLang="zh-TW" sz="2400" kern="1200" dirty="0">
              <a:ea typeface="微軟正黑體" panose="020B0604030504040204" pitchFamily="34" charset="-120"/>
            </a:rPr>
          </a:br>
          <a:r>
            <a:rPr lang="en-US" altLang="zh-TW" sz="2000" b="1" kern="1200" dirty="0">
              <a:ea typeface="微軟正黑體" panose="020B0604030504040204" pitchFamily="34" charset="-120"/>
            </a:rPr>
            <a:t>by default</a:t>
          </a:r>
          <a:endParaRPr lang="en-US" sz="2400" kern="1200" dirty="0"/>
        </a:p>
      </dsp:txBody>
      <dsp:txXfrm>
        <a:off x="698007" y="401388"/>
        <a:ext cx="3985747" cy="802776"/>
      </dsp:txXfrm>
    </dsp:sp>
    <dsp:sp modelId="{06CA4587-89AD-4DBE-9A87-834A0E804929}">
      <dsp:nvSpPr>
        <dsp:cNvPr id="0" name=""/>
        <dsp:cNvSpPr/>
      </dsp:nvSpPr>
      <dsp:spPr>
        <a:xfrm>
          <a:off x="100792" y="301041"/>
          <a:ext cx="1003470" cy="100347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4217ABF-A87D-4CBF-9ECA-C6853A1DDAEB}">
      <dsp:nvSpPr>
        <dsp:cNvPr id="0" name=""/>
        <dsp:cNvSpPr/>
      </dsp:nvSpPr>
      <dsp:spPr>
        <a:xfrm>
          <a:off x="983145" y="1605552"/>
          <a:ext cx="3707279" cy="80277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7204" tIns="60960" rIns="60960" bIns="60960" numCol="1" spcCol="1270" anchor="ctr" anchorCtr="0">
          <a:noAutofit/>
        </a:bodyPr>
        <a:lstStyle/>
        <a:p>
          <a:pPr marL="0" lvl="0" indent="0" algn="l" defTabSz="1066800">
            <a:lnSpc>
              <a:spcPct val="90000"/>
            </a:lnSpc>
            <a:spcBef>
              <a:spcPct val="0"/>
            </a:spcBef>
            <a:spcAft>
              <a:spcPct val="35000"/>
            </a:spcAft>
            <a:buClr>
              <a:srgbClr val="00499D"/>
            </a:buClr>
            <a:buFont typeface="Arial" panose="020B0604020202020204" pitchFamily="34" charset="0"/>
            <a:buNone/>
          </a:pPr>
          <a:r>
            <a:rPr lang="en-US" altLang="zh-TW" sz="2400" b="1" kern="1200" dirty="0">
              <a:solidFill>
                <a:srgbClr val="FF0000"/>
              </a:solidFill>
              <a:ea typeface="微軟正黑體" panose="020B0604030504040204" pitchFamily="34" charset="-120"/>
            </a:rPr>
            <a:t>Dual</a:t>
          </a:r>
          <a:r>
            <a:rPr lang="en-US" altLang="zh-TW" sz="2400" kern="1200" dirty="0">
              <a:solidFill>
                <a:srgbClr val="FF0000"/>
              </a:solidFill>
              <a:ea typeface="微軟正黑體" panose="020B0604030504040204" pitchFamily="34" charset="-120"/>
            </a:rPr>
            <a:t> </a:t>
          </a:r>
          <a:r>
            <a:rPr lang="en-US" altLang="zh-TW" sz="2400" kern="1200" dirty="0">
              <a:ea typeface="微軟正黑體" panose="020B0604030504040204" pitchFamily="34" charset="-120"/>
            </a:rPr>
            <a:t>RJ-45 ports </a:t>
          </a:r>
          <a:br>
            <a:rPr lang="en-US" altLang="zh-TW" sz="2400" kern="1200" dirty="0">
              <a:ea typeface="微軟正黑體" panose="020B0604030504040204" pitchFamily="34" charset="-120"/>
            </a:rPr>
          </a:br>
          <a:r>
            <a:rPr lang="en-US" altLang="zh-TW" sz="2000" b="1" kern="1200" dirty="0">
              <a:ea typeface="微軟正黑體" panose="020B0604030504040204" pitchFamily="34" charset="-120"/>
            </a:rPr>
            <a:t>by default</a:t>
          </a:r>
          <a:endParaRPr lang="en-US" sz="2400" kern="1200" dirty="0"/>
        </a:p>
      </dsp:txBody>
      <dsp:txXfrm>
        <a:off x="983145" y="1605552"/>
        <a:ext cx="3707279" cy="802776"/>
      </dsp:txXfrm>
    </dsp:sp>
    <dsp:sp modelId="{73AB5009-2EA4-41D9-AB0C-90A9728888BA}">
      <dsp:nvSpPr>
        <dsp:cNvPr id="0" name=""/>
        <dsp:cNvSpPr/>
      </dsp:nvSpPr>
      <dsp:spPr>
        <a:xfrm>
          <a:off x="392601" y="1505205"/>
          <a:ext cx="1003470" cy="100347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6691678-5B7D-41C5-9690-0FE4A87237DF}">
      <dsp:nvSpPr>
        <dsp:cNvPr id="0" name=""/>
        <dsp:cNvSpPr/>
      </dsp:nvSpPr>
      <dsp:spPr>
        <a:xfrm>
          <a:off x="698007" y="2809717"/>
          <a:ext cx="3985747" cy="80277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7204" tIns="60960" rIns="60960" bIns="60960" numCol="1" spcCol="1270" anchor="ctr" anchorCtr="0">
          <a:noAutofit/>
        </a:bodyPr>
        <a:lstStyle/>
        <a:p>
          <a:pPr marL="0" lvl="0" indent="0" algn="l" defTabSz="1066800">
            <a:lnSpc>
              <a:spcPct val="90000"/>
            </a:lnSpc>
            <a:spcBef>
              <a:spcPct val="0"/>
            </a:spcBef>
            <a:spcAft>
              <a:spcPct val="35000"/>
            </a:spcAft>
            <a:buClr>
              <a:srgbClr val="00499D"/>
            </a:buClr>
            <a:buFont typeface="Arial" panose="020B0604020202020204" pitchFamily="34" charset="0"/>
            <a:buNone/>
          </a:pPr>
          <a:r>
            <a:rPr lang="en-US" altLang="zh-TW" sz="2400" b="1" kern="1200" dirty="0">
              <a:solidFill>
                <a:srgbClr val="FF0000"/>
              </a:solidFill>
              <a:ea typeface="微軟正黑體" panose="020B0604030504040204" pitchFamily="34" charset="-120"/>
            </a:rPr>
            <a:t>Dual </a:t>
          </a:r>
          <a:r>
            <a:rPr lang="en-US" altLang="zh-TW" sz="2400" kern="1200" dirty="0">
              <a:ea typeface="微軟正黑體" panose="020B0604030504040204" pitchFamily="34" charset="-120"/>
            </a:rPr>
            <a:t>RS-232 ports </a:t>
          </a:r>
          <a:br>
            <a:rPr lang="en-US" altLang="zh-TW" sz="2400" kern="1200" dirty="0">
              <a:ea typeface="微軟正黑體" panose="020B0604030504040204" pitchFamily="34" charset="-120"/>
            </a:rPr>
          </a:br>
          <a:r>
            <a:rPr lang="en-US" altLang="zh-TW" sz="2000" kern="1200" dirty="0">
              <a:ea typeface="微軟正黑體" panose="020B0604030504040204" pitchFamily="34" charset="-120"/>
            </a:rPr>
            <a:t>(support 422/485)*</a:t>
          </a:r>
          <a:endParaRPr lang="en-US" sz="2400" kern="1200" dirty="0"/>
        </a:p>
      </dsp:txBody>
      <dsp:txXfrm>
        <a:off x="698007" y="2809717"/>
        <a:ext cx="3985747" cy="802776"/>
      </dsp:txXfrm>
    </dsp:sp>
    <dsp:sp modelId="{11D33265-5991-4714-BE1E-462D2B47BDC1}">
      <dsp:nvSpPr>
        <dsp:cNvPr id="0" name=""/>
        <dsp:cNvSpPr/>
      </dsp:nvSpPr>
      <dsp:spPr>
        <a:xfrm>
          <a:off x="100792" y="2709370"/>
          <a:ext cx="1003470" cy="100347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7F639665-CAD8-4267-8A2F-C22A000D49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F2B576C5-96F8-4930-99DA-9E1D62091F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7F2239-27CB-4283-91E5-9A87E2586958}" type="datetimeFigureOut">
              <a:rPr lang="zh-TW" altLang="en-US" smtClean="0"/>
              <a:t>2025/2/10</a:t>
            </a:fld>
            <a:endParaRPr lang="zh-TW" altLang="en-US"/>
          </a:p>
        </p:txBody>
      </p:sp>
      <p:sp>
        <p:nvSpPr>
          <p:cNvPr id="4" name="頁尾版面配置區 3">
            <a:extLst>
              <a:ext uri="{FF2B5EF4-FFF2-40B4-BE49-F238E27FC236}">
                <a16:creationId xmlns:a16="http://schemas.microsoft.com/office/drawing/2014/main" id="{8D9CCB85-83A3-4671-B1A5-47DA710B882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098C2C82-BC14-42FB-B444-F3A1350090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ACD055-8557-4A5E-9D62-76131FA4F9E6}" type="slidenum">
              <a:rPr lang="zh-TW" altLang="en-US" smtClean="0"/>
              <a:t>‹#›</a:t>
            </a:fld>
            <a:endParaRPr lang="zh-TW" altLang="en-US"/>
          </a:p>
        </p:txBody>
      </p:sp>
    </p:spTree>
    <p:extLst>
      <p:ext uri="{BB962C8B-B14F-4D97-AF65-F5344CB8AC3E}">
        <p14:creationId xmlns:p14="http://schemas.microsoft.com/office/powerpoint/2010/main" val="491116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A070F9-87D1-4DEB-B6C8-83B9CDDF58FE}" type="datetimeFigureOut">
              <a:rPr lang="zh-TW" altLang="en-US" smtClean="0"/>
              <a:t>2025/2/10</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16FF4C-6D7B-42F8-9187-1D31FE208286}" type="slidenum">
              <a:rPr lang="zh-TW" altLang="en-US" smtClean="0"/>
              <a:t>‹#›</a:t>
            </a:fld>
            <a:endParaRPr lang="zh-TW" altLang="en-US"/>
          </a:p>
        </p:txBody>
      </p:sp>
    </p:spTree>
    <p:extLst>
      <p:ext uri="{BB962C8B-B14F-4D97-AF65-F5344CB8AC3E}">
        <p14:creationId xmlns:p14="http://schemas.microsoft.com/office/powerpoint/2010/main" val="240353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FFE9-501A-4311-AADF-D0624ED685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36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6FF4C-6D7B-42F8-9187-1D31FE208286}" type="slidenum">
              <a:rPr lang="zh-TW" altLang="en-US" smtClean="0"/>
              <a:t>4</a:t>
            </a:fld>
            <a:endParaRPr lang="zh-TW" altLang="en-US"/>
          </a:p>
        </p:txBody>
      </p:sp>
    </p:spTree>
    <p:extLst>
      <p:ext uri="{BB962C8B-B14F-4D97-AF65-F5344CB8AC3E}">
        <p14:creationId xmlns:p14="http://schemas.microsoft.com/office/powerpoint/2010/main" val="218835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FFE9-501A-4311-AADF-D0624ED685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03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FFE9-501A-4311-AADF-D0624ED685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432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FFE9-501A-4311-AADF-D0624ED685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63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FFE9-501A-4311-AADF-D0624ED685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19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FFE9-501A-4311-AADF-D0624ED685A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51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B3F2C7-E3A7-46A7-8A81-791A939FD492}" type="slidenum">
              <a:rPr lang="zh-TW" altLang="en-US" smtClean="0"/>
              <a:t>30</a:t>
            </a:fld>
            <a:endParaRPr lang="zh-TW" altLang="en-US"/>
          </a:p>
        </p:txBody>
      </p:sp>
    </p:spTree>
    <p:extLst>
      <p:ext uri="{BB962C8B-B14F-4D97-AF65-F5344CB8AC3E}">
        <p14:creationId xmlns:p14="http://schemas.microsoft.com/office/powerpoint/2010/main" val="4268409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1.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29227" cy="276999"/>
          </a:xfrm>
          <a:prstGeom prst="rect">
            <a:avLst/>
          </a:prstGeom>
        </p:spPr>
        <p:txBody>
          <a:bodyPr wrap="none">
            <a:spAutoFit/>
          </a:bodyPr>
          <a:lstStyle/>
          <a:p>
            <a:pPr defTabSz="914179"/>
            <a:r>
              <a:rPr lang="en-US" altLang="zh-TW" sz="1200" dirty="0">
                <a:solidFill>
                  <a:schemeClr val="bg1">
                    <a:lumMod val="75000"/>
                  </a:schemeClr>
                </a:solidFill>
              </a:rPr>
              <a:t>2025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252694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Page">
    <p:bg bwMode="ltGray">
      <p:bgPr>
        <a:solidFill>
          <a:schemeClr val="tx1"/>
        </a:solidFill>
        <a:effectLst/>
      </p:bgPr>
    </p:bg>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29227" cy="276999"/>
          </a:xfrm>
          <a:prstGeom prst="rect">
            <a:avLst/>
          </a:prstGeom>
        </p:spPr>
        <p:txBody>
          <a:bodyPr wrap="none">
            <a:spAutoFit/>
          </a:bodyPr>
          <a:lstStyle/>
          <a:p>
            <a:pPr defTabSz="914179"/>
            <a:r>
              <a:rPr lang="en-US" altLang="zh-TW" sz="1200" dirty="0">
                <a:solidFill>
                  <a:schemeClr val="bg1">
                    <a:lumMod val="75000"/>
                  </a:schemeClr>
                </a:solidFill>
              </a:rPr>
              <a:t>2025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bg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bg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985192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bg bwMode="ltGray">
      <p:bgPr>
        <a:solidFill>
          <a:schemeClr val="tx1"/>
        </a:solidFill>
        <a:effectLst/>
      </p:bgPr>
    </p:bg>
    <p:spTree>
      <p:nvGrpSpPr>
        <p:cNvPr id="1" name=""/>
        <p:cNvGrpSpPr/>
        <p:nvPr/>
      </p:nvGrpSpPr>
      <p:grpSpPr>
        <a:xfrm>
          <a:off x="0" y="0"/>
          <a:ext cx="0" cy="0"/>
          <a:chOff x="0" y="0"/>
          <a:chExt cx="0" cy="0"/>
        </a:xfrm>
      </p:grpSpPr>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084288"/>
            <a:ext cx="4108450"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28" name="矩形 7">
            <a:extLst>
              <a:ext uri="{FF2B5EF4-FFF2-40B4-BE49-F238E27FC236}">
                <a16:creationId xmlns:a16="http://schemas.microsoft.com/office/drawing/2014/main" id="{7348808D-1B12-4C4B-AEEC-F2123BC67EEE}"/>
              </a:ext>
            </a:extLst>
          </p:cNvPr>
          <p:cNvSpPr/>
          <p:nvPr userDrawn="1"/>
        </p:nvSpPr>
        <p:spPr>
          <a:xfrm>
            <a:off x="10572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30" name="矩形 8">
            <a:extLst>
              <a:ext uri="{FF2B5EF4-FFF2-40B4-BE49-F238E27FC236}">
                <a16:creationId xmlns:a16="http://schemas.microsoft.com/office/drawing/2014/main" id="{821D85CF-8018-490C-A05B-F197DE8AF694}"/>
              </a:ext>
            </a:extLst>
          </p:cNvPr>
          <p:cNvSpPr/>
          <p:nvPr userDrawn="1"/>
        </p:nvSpPr>
        <p:spPr>
          <a:xfrm>
            <a:off x="10572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31" name="矩形 9">
            <a:extLst>
              <a:ext uri="{FF2B5EF4-FFF2-40B4-BE49-F238E27FC236}">
                <a16:creationId xmlns:a16="http://schemas.microsoft.com/office/drawing/2014/main" id="{C12C0331-224A-46A8-A956-2256557F66AF}"/>
              </a:ext>
            </a:extLst>
          </p:cNvPr>
          <p:cNvSpPr/>
          <p:nvPr userDrawn="1"/>
        </p:nvSpPr>
        <p:spPr>
          <a:xfrm>
            <a:off x="10572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53666"/>
            <a:ext cx="4108450"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23044"/>
            <a:ext cx="4108450"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1" y="1084288"/>
            <a:ext cx="4122964"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5" name="矩形 19">
            <a:extLst>
              <a:ext uri="{FF2B5EF4-FFF2-40B4-BE49-F238E27FC236}">
                <a16:creationId xmlns:a16="http://schemas.microsoft.com/office/drawing/2014/main" id="{B5A40759-DA3B-489F-A9B1-36D79900AA8B}"/>
              </a:ext>
            </a:extLst>
          </p:cNvPr>
          <p:cNvSpPr/>
          <p:nvPr userDrawn="1"/>
        </p:nvSpPr>
        <p:spPr>
          <a:xfrm>
            <a:off x="6238875" y="1411514"/>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36" name="矩形 20">
            <a:extLst>
              <a:ext uri="{FF2B5EF4-FFF2-40B4-BE49-F238E27FC236}">
                <a16:creationId xmlns:a16="http://schemas.microsoft.com/office/drawing/2014/main" id="{C0D7C462-7595-45D6-8ADB-31B224D57D41}"/>
              </a:ext>
            </a:extLst>
          </p:cNvPr>
          <p:cNvSpPr/>
          <p:nvPr userDrawn="1"/>
        </p:nvSpPr>
        <p:spPr>
          <a:xfrm>
            <a:off x="6238875" y="2980893"/>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37" name="矩形 21">
            <a:extLst>
              <a:ext uri="{FF2B5EF4-FFF2-40B4-BE49-F238E27FC236}">
                <a16:creationId xmlns:a16="http://schemas.microsoft.com/office/drawing/2014/main" id="{CF4C8DAC-7E5B-49A3-B1FD-6947143D79E1}"/>
              </a:ext>
            </a:extLst>
          </p:cNvPr>
          <p:cNvSpPr/>
          <p:nvPr userDrawn="1"/>
        </p:nvSpPr>
        <p:spPr>
          <a:xfrm>
            <a:off x="6238875" y="455027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1" y="2666366"/>
            <a:ext cx="4122964"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1" y="4223044"/>
            <a:ext cx="4122964" cy="1295400"/>
          </a:xfrm>
          <a:prstGeom prst="rect">
            <a:avLst/>
          </a:prstGeom>
        </p:spPr>
        <p:txBody>
          <a:bodyPr anchor="ctr"/>
          <a:lstStyle>
            <a:lvl1pPr marL="0" indent="0">
              <a:buFontTx/>
              <a:buNone/>
              <a:defRPr sz="2400" b="1">
                <a:solidFill>
                  <a:schemeClr val="bg1">
                    <a:lumMod val="95000"/>
                  </a:schemeClr>
                </a:solidFill>
                <a:latin typeface="+mn-lt"/>
              </a:defRPr>
            </a:lvl1pPr>
            <a:lvl2pPr marL="457200" indent="0">
              <a:buFontTx/>
              <a:buNone/>
              <a:defRPr sz="2000" b="1">
                <a:solidFill>
                  <a:schemeClr val="bg1">
                    <a:lumMod val="9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19"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499D"/>
                </a:solidFill>
              </a:defRPr>
            </a:lvl1pPr>
          </a:lstStyle>
          <a:p>
            <a:pPr marL="0" lvl="0" indent="0">
              <a:spcBef>
                <a:spcPct val="20000"/>
              </a:spcBef>
            </a:pPr>
            <a:r>
              <a:rPr lang="zh-TW" altLang="en-US" dirty="0"/>
              <a:t>標題</a:t>
            </a:r>
          </a:p>
        </p:txBody>
      </p:sp>
      <p:sp>
        <p:nvSpPr>
          <p:cNvPr id="2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2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7"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8587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bwMode="ltGray">
      <p:bgPr>
        <a:solidFill>
          <a:schemeClr val="tx1"/>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3879402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499D"/>
                </a:solidFill>
              </a:defRPr>
            </a:lvl1pPr>
          </a:lstStyle>
          <a:p>
            <a:pPr marL="0" lvl="0" indent="0">
              <a:spcBef>
                <a:spcPct val="20000"/>
              </a:spcBef>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41665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499D"/>
                </a:solidFill>
              </a:defRPr>
            </a:lvl1pPr>
          </a:lstStyle>
          <a:p>
            <a:pPr marL="0" lvl="0" indent="0">
              <a:spcBef>
                <a:spcPct val="20000"/>
              </a:spcBef>
            </a:pPr>
            <a:r>
              <a:rPr lang="zh-TW" altLang="en-US" dirty="0"/>
              <a:t>標題</a:t>
            </a:r>
          </a:p>
        </p:txBody>
      </p:sp>
      <p:sp>
        <p:nvSpPr>
          <p:cNvPr id="8"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3"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5"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73935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499D"/>
                </a:solidFill>
              </a:defRPr>
            </a:lvl1pPr>
          </a:lstStyle>
          <a:p>
            <a:pPr marL="0" lvl="0" indent="0">
              <a:spcBef>
                <a:spcPct val="20000"/>
              </a:spcBef>
            </a:pPr>
            <a:r>
              <a:rPr lang="zh-TW" altLang="en-US" dirty="0"/>
              <a:t>標題</a:t>
            </a:r>
          </a:p>
        </p:txBody>
      </p:sp>
      <p:sp>
        <p:nvSpPr>
          <p:cNvPr id="1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bg1"/>
                </a:solidFill>
                <a:latin typeface="+mn-lt"/>
              </a:defRPr>
            </a:lvl1pPr>
            <a:lvl2pPr marL="457200" indent="0">
              <a:buFontTx/>
              <a:buNone/>
              <a:defRPr sz="2000">
                <a:solidFill>
                  <a:schemeClr val="bg1"/>
                </a:solidFill>
                <a:latin typeface="+mn-lt"/>
              </a:defRPr>
            </a:lvl2pPr>
            <a:lvl3pPr marL="914400" indent="0">
              <a:buFontTx/>
              <a:buNone/>
              <a:defRPr sz="1800">
                <a:solidFill>
                  <a:schemeClr val="bg1"/>
                </a:solidFill>
                <a:latin typeface="+mn-lt"/>
              </a:defRPr>
            </a:lvl3pPr>
            <a:lvl4pPr marL="1371600" indent="0">
              <a:buFontTx/>
              <a:buNone/>
              <a:defRPr sz="1600">
                <a:solidFill>
                  <a:schemeClr val="bg1"/>
                </a:solidFill>
                <a:latin typeface="+mn-lt"/>
              </a:defRPr>
            </a:lvl4pPr>
            <a:lvl5pPr marL="1828800" indent="0">
              <a:buFontTx/>
              <a:buNone/>
              <a:defRPr sz="1600">
                <a:solidFill>
                  <a:schemeClr val="bg1"/>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5"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7"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0"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833961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chemeClr val="tx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228600" indent="-228600">
              <a:buNone/>
              <a:defRPr lang="zh-TW" altLang="en-US" sz="4400" b="1" dirty="0">
                <a:solidFill>
                  <a:srgbClr val="00499D"/>
                </a:solidFill>
              </a:defRPr>
            </a:lvl1pPr>
          </a:lstStyle>
          <a:p>
            <a:pPr marL="0" lvl="0" indent="0">
              <a:spcBef>
                <a:spcPct val="20000"/>
              </a:spcBef>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683887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02892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Page">
    <p:bg bwMode="gray">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199" t="7543" r="16868" b="33721"/>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chemeClr val="tx1">
                  <a:alpha val="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393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29227" cy="276999"/>
          </a:xfrm>
          <a:prstGeom prst="rect">
            <a:avLst/>
          </a:prstGeom>
        </p:spPr>
        <p:txBody>
          <a:bodyPr wrap="none">
            <a:spAutoFit/>
          </a:bodyPr>
          <a:lstStyle/>
          <a:p>
            <a:pPr defTabSz="914179"/>
            <a:r>
              <a:rPr lang="en-US" altLang="zh-TW" sz="1200" dirty="0">
                <a:solidFill>
                  <a:schemeClr val="bg1">
                    <a:lumMod val="75000"/>
                  </a:schemeClr>
                </a:solidFill>
              </a:rPr>
              <a:t>2025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1096556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1"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nchor="ctr"/>
          <a:lstStyle>
            <a:lvl1pPr marL="0" indent="0">
              <a:buFontTx/>
              <a:buNone/>
              <a:defRPr sz="4400" b="1">
                <a:solidFill>
                  <a:srgbClr val="00499D"/>
                </a:solidFill>
                <a:latin typeface="+mn-lt"/>
              </a:defRPr>
            </a:lvl1pPr>
            <a:lvl2pPr marL="457200" indent="0">
              <a:buNone/>
              <a:defRPr/>
            </a:lvl2pPr>
          </a:lstStyle>
          <a:p>
            <a:pPr lvl="0"/>
            <a:r>
              <a:rPr lang="zh-TW" altLang="en-US" dirty="0"/>
              <a:t>標題</a:t>
            </a:r>
          </a:p>
        </p:txBody>
      </p:sp>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096988"/>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66366"/>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35744"/>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0" y="1096988"/>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0" y="2666366"/>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0" y="4235744"/>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62" name="矩形 7">
            <a:extLst>
              <a:ext uri="{FF2B5EF4-FFF2-40B4-BE49-F238E27FC236}">
                <a16:creationId xmlns:a16="http://schemas.microsoft.com/office/drawing/2014/main" id="{7348808D-1B12-4C4B-AEEC-F2123BC67EEE}"/>
              </a:ext>
            </a:extLst>
          </p:cNvPr>
          <p:cNvSpPr/>
          <p:nvPr userDrawn="1"/>
        </p:nvSpPr>
        <p:spPr>
          <a:xfrm>
            <a:off x="10572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63" name="矩形 8">
            <a:extLst>
              <a:ext uri="{FF2B5EF4-FFF2-40B4-BE49-F238E27FC236}">
                <a16:creationId xmlns:a16="http://schemas.microsoft.com/office/drawing/2014/main" id="{821D85CF-8018-490C-A05B-F197DE8AF694}"/>
              </a:ext>
            </a:extLst>
          </p:cNvPr>
          <p:cNvSpPr/>
          <p:nvPr userDrawn="1"/>
        </p:nvSpPr>
        <p:spPr>
          <a:xfrm>
            <a:off x="10572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64" name="矩形 9">
            <a:extLst>
              <a:ext uri="{FF2B5EF4-FFF2-40B4-BE49-F238E27FC236}">
                <a16:creationId xmlns:a16="http://schemas.microsoft.com/office/drawing/2014/main" id="{C12C0331-224A-46A8-A956-2256557F66AF}"/>
              </a:ext>
            </a:extLst>
          </p:cNvPr>
          <p:cNvSpPr/>
          <p:nvPr userDrawn="1"/>
        </p:nvSpPr>
        <p:spPr>
          <a:xfrm>
            <a:off x="10572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65" name="矩形 19">
            <a:extLst>
              <a:ext uri="{FF2B5EF4-FFF2-40B4-BE49-F238E27FC236}">
                <a16:creationId xmlns:a16="http://schemas.microsoft.com/office/drawing/2014/main" id="{B5A40759-DA3B-489F-A9B1-36D79900AA8B}"/>
              </a:ext>
            </a:extLst>
          </p:cNvPr>
          <p:cNvSpPr/>
          <p:nvPr userDrawn="1"/>
        </p:nvSpPr>
        <p:spPr>
          <a:xfrm>
            <a:off x="62388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66" name="矩形 20">
            <a:extLst>
              <a:ext uri="{FF2B5EF4-FFF2-40B4-BE49-F238E27FC236}">
                <a16:creationId xmlns:a16="http://schemas.microsoft.com/office/drawing/2014/main" id="{C0D7C462-7595-45D6-8ADB-31B224D57D41}"/>
              </a:ext>
            </a:extLst>
          </p:cNvPr>
          <p:cNvSpPr/>
          <p:nvPr userDrawn="1"/>
        </p:nvSpPr>
        <p:spPr>
          <a:xfrm>
            <a:off x="62388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67" name="矩形 21">
            <a:extLst>
              <a:ext uri="{FF2B5EF4-FFF2-40B4-BE49-F238E27FC236}">
                <a16:creationId xmlns:a16="http://schemas.microsoft.com/office/drawing/2014/main" id="{CF4C8DAC-7E5B-49A3-B1FD-6947143D79E1}"/>
              </a:ext>
            </a:extLst>
          </p:cNvPr>
          <p:cNvSpPr/>
          <p:nvPr userDrawn="1"/>
        </p:nvSpPr>
        <p:spPr>
          <a:xfrm>
            <a:off x="62388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1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0"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2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2"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69976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1"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lstStyle>
            <a:lvl1pPr marL="0" indent="0">
              <a:buFontTx/>
              <a:buNone/>
              <a:defRPr sz="3200" b="1">
                <a:solidFill>
                  <a:srgbClr val="00499D"/>
                </a:solidFill>
                <a:latin typeface="+mn-lt"/>
              </a:defRPr>
            </a:lvl1pPr>
            <a:lvl2pPr marL="457200" indent="0">
              <a:buNone/>
              <a:defRPr/>
            </a:lvl2pPr>
          </a:lstStyle>
          <a:p>
            <a:pPr lvl="0"/>
            <a:r>
              <a:rPr lang="zh-TW" altLang="en-US" dirty="0"/>
              <a:t>標題</a:t>
            </a:r>
          </a:p>
        </p:txBody>
      </p:sp>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116192"/>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85570"/>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54948"/>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0" y="1116192"/>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0" y="2685570"/>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0" y="4254948"/>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62" name="矩形 7">
            <a:extLst>
              <a:ext uri="{FF2B5EF4-FFF2-40B4-BE49-F238E27FC236}">
                <a16:creationId xmlns:a16="http://schemas.microsoft.com/office/drawing/2014/main" id="{7348808D-1B12-4C4B-AEEC-F2123BC67EEE}"/>
              </a:ext>
            </a:extLst>
          </p:cNvPr>
          <p:cNvSpPr/>
          <p:nvPr userDrawn="1"/>
        </p:nvSpPr>
        <p:spPr>
          <a:xfrm>
            <a:off x="10572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63" name="矩形 8">
            <a:extLst>
              <a:ext uri="{FF2B5EF4-FFF2-40B4-BE49-F238E27FC236}">
                <a16:creationId xmlns:a16="http://schemas.microsoft.com/office/drawing/2014/main" id="{821D85CF-8018-490C-A05B-F197DE8AF694}"/>
              </a:ext>
            </a:extLst>
          </p:cNvPr>
          <p:cNvSpPr/>
          <p:nvPr userDrawn="1"/>
        </p:nvSpPr>
        <p:spPr>
          <a:xfrm>
            <a:off x="10572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64" name="矩形 9">
            <a:extLst>
              <a:ext uri="{FF2B5EF4-FFF2-40B4-BE49-F238E27FC236}">
                <a16:creationId xmlns:a16="http://schemas.microsoft.com/office/drawing/2014/main" id="{C12C0331-224A-46A8-A956-2256557F66AF}"/>
              </a:ext>
            </a:extLst>
          </p:cNvPr>
          <p:cNvSpPr/>
          <p:nvPr userDrawn="1"/>
        </p:nvSpPr>
        <p:spPr>
          <a:xfrm>
            <a:off x="10572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65" name="矩形 19">
            <a:extLst>
              <a:ext uri="{FF2B5EF4-FFF2-40B4-BE49-F238E27FC236}">
                <a16:creationId xmlns:a16="http://schemas.microsoft.com/office/drawing/2014/main" id="{B5A40759-DA3B-489F-A9B1-36D79900AA8B}"/>
              </a:ext>
            </a:extLst>
          </p:cNvPr>
          <p:cNvSpPr/>
          <p:nvPr userDrawn="1"/>
        </p:nvSpPr>
        <p:spPr>
          <a:xfrm>
            <a:off x="62388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66" name="矩形 20">
            <a:extLst>
              <a:ext uri="{FF2B5EF4-FFF2-40B4-BE49-F238E27FC236}">
                <a16:creationId xmlns:a16="http://schemas.microsoft.com/office/drawing/2014/main" id="{C0D7C462-7595-45D6-8ADB-31B224D57D41}"/>
              </a:ext>
            </a:extLst>
          </p:cNvPr>
          <p:cNvSpPr/>
          <p:nvPr userDrawn="1"/>
        </p:nvSpPr>
        <p:spPr>
          <a:xfrm>
            <a:off x="62388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67" name="矩形 21">
            <a:extLst>
              <a:ext uri="{FF2B5EF4-FFF2-40B4-BE49-F238E27FC236}">
                <a16:creationId xmlns:a16="http://schemas.microsoft.com/office/drawing/2014/main" id="{CF4C8DAC-7E5B-49A3-B1FD-6947143D79E1}"/>
              </a:ext>
            </a:extLst>
          </p:cNvPr>
          <p:cNvSpPr/>
          <p:nvPr userDrawn="1"/>
        </p:nvSpPr>
        <p:spPr>
          <a:xfrm>
            <a:off x="62388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1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0"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2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2"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832297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3862014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880199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6"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7819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6"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9"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464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790130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646511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199" t="7543" r="16868" b="33721"/>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rgbClr val="00499D">
                  <a:alpha val="0"/>
                </a:srgbClr>
              </a:gs>
              <a:gs pos="0">
                <a:srgbClr val="0049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833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83668B3A-2132-44E3-9743-E1063932F00B}"/>
              </a:ext>
            </a:extLst>
          </p:cNvPr>
          <p:cNvSpPr/>
          <p:nvPr userDrawn="1"/>
        </p:nvSpPr>
        <p:spPr>
          <a:xfrm>
            <a:off x="-2" y="0"/>
            <a:ext cx="5564039" cy="6858000"/>
          </a:xfrm>
          <a:prstGeom prst="rect">
            <a:avLst/>
          </a:prstGeom>
          <a:solidFill>
            <a:srgbClr val="0049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形 23">
            <a:extLst>
              <a:ext uri="{FF2B5EF4-FFF2-40B4-BE49-F238E27FC236}">
                <a16:creationId xmlns:a16="http://schemas.microsoft.com/office/drawing/2014/main" id="{82DC3665-E0E2-4F10-98AA-249522BE9E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5042" y="1043058"/>
            <a:ext cx="2557783" cy="665230"/>
          </a:xfrm>
          <a:prstGeom prst="rect">
            <a:avLst/>
          </a:prstGeom>
        </p:spPr>
      </p:pic>
      <p:sp>
        <p:nvSpPr>
          <p:cNvPr id="8" name="矩形 7">
            <a:extLst>
              <a:ext uri="{FF2B5EF4-FFF2-40B4-BE49-F238E27FC236}">
                <a16:creationId xmlns:a16="http://schemas.microsoft.com/office/drawing/2014/main" id="{16A8C2CB-F402-437F-B991-11E0E268D5C6}"/>
              </a:ext>
            </a:extLst>
          </p:cNvPr>
          <p:cNvSpPr/>
          <p:nvPr userDrawn="1"/>
        </p:nvSpPr>
        <p:spPr>
          <a:xfrm>
            <a:off x="9053394" y="6464597"/>
            <a:ext cx="2329227" cy="276999"/>
          </a:xfrm>
          <a:prstGeom prst="rect">
            <a:avLst/>
          </a:prstGeom>
        </p:spPr>
        <p:txBody>
          <a:bodyPr wrap="none">
            <a:spAutoFit/>
          </a:bodyPr>
          <a:lstStyle/>
          <a:p>
            <a:pPr defTabSz="914179"/>
            <a:r>
              <a:rPr lang="en-US" altLang="zh-TW" sz="1200" dirty="0">
                <a:solidFill>
                  <a:schemeClr val="bg1">
                    <a:lumMod val="75000"/>
                  </a:schemeClr>
                </a:solidFill>
              </a:rPr>
              <a:t>2025 Durabook - All right reserved</a:t>
            </a:r>
          </a:p>
        </p:txBody>
      </p:sp>
      <p:pic>
        <p:nvPicPr>
          <p:cNvPr id="9" name="圖形 8">
            <a:extLst>
              <a:ext uri="{FF2B5EF4-FFF2-40B4-BE49-F238E27FC236}">
                <a16:creationId xmlns:a16="http://schemas.microsoft.com/office/drawing/2014/main" id="{2F9796C8-DBC4-4726-BB0E-D63757D4F9A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5564038" cy="5816361"/>
          </a:xfrm>
          <a:prstGeom prst="rect">
            <a:avLst/>
          </a:prstGeom>
        </p:spPr>
      </p:pic>
      <p:sp>
        <p:nvSpPr>
          <p:cNvPr id="5" name="文字版面配置區 4">
            <a:extLst>
              <a:ext uri="{FF2B5EF4-FFF2-40B4-BE49-F238E27FC236}">
                <a16:creationId xmlns:a16="http://schemas.microsoft.com/office/drawing/2014/main" id="{DF833D88-4963-4619-BE45-CEA12671A02E}"/>
              </a:ext>
            </a:extLst>
          </p:cNvPr>
          <p:cNvSpPr>
            <a:spLocks noGrp="1"/>
          </p:cNvSpPr>
          <p:nvPr>
            <p:ph type="body" sz="quarter" idx="10" hasCustomPrompt="1"/>
          </p:nvPr>
        </p:nvSpPr>
        <p:spPr>
          <a:xfrm>
            <a:off x="6288657" y="2063174"/>
            <a:ext cx="5058698" cy="1819275"/>
          </a:xfrm>
          <a:prstGeom prst="rect">
            <a:avLst/>
          </a:prstGeom>
        </p:spPr>
        <p:txBody>
          <a:bodyPr anchor="ctr"/>
          <a:lstStyle>
            <a:lvl1pPr marL="0" indent="0" algn="r">
              <a:buFontTx/>
              <a:buNone/>
              <a:defRPr sz="50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標題</a:t>
            </a:r>
          </a:p>
        </p:txBody>
      </p:sp>
      <p:sp>
        <p:nvSpPr>
          <p:cNvPr id="10" name="文字版面配置區 9">
            <a:extLst>
              <a:ext uri="{FF2B5EF4-FFF2-40B4-BE49-F238E27FC236}">
                <a16:creationId xmlns:a16="http://schemas.microsoft.com/office/drawing/2014/main" id="{3C34DA3B-096E-4078-A3DB-054648E66ADA}"/>
              </a:ext>
            </a:extLst>
          </p:cNvPr>
          <p:cNvSpPr>
            <a:spLocks noGrp="1"/>
          </p:cNvSpPr>
          <p:nvPr>
            <p:ph type="body" sz="quarter" idx="11" hasCustomPrompt="1"/>
          </p:nvPr>
        </p:nvSpPr>
        <p:spPr>
          <a:xfrm>
            <a:off x="6288657" y="4416725"/>
            <a:ext cx="5058698" cy="1086928"/>
          </a:xfrm>
          <a:prstGeom prst="rect">
            <a:avLst/>
          </a:prstGeom>
        </p:spPr>
        <p:txBody>
          <a:bodyPr anchor="b"/>
          <a:lstStyle>
            <a:lvl1pPr marL="0" indent="0" algn="r">
              <a:lnSpc>
                <a:spcPct val="100000"/>
              </a:lnSpc>
              <a:spcBef>
                <a:spcPts val="600"/>
              </a:spcBef>
              <a:buFontTx/>
              <a:buNone/>
              <a:defRPr sz="28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單位</a:t>
            </a:r>
          </a:p>
        </p:txBody>
      </p:sp>
      <p:sp>
        <p:nvSpPr>
          <p:cNvPr id="14" name="文字版面配置區 9">
            <a:extLst>
              <a:ext uri="{FF2B5EF4-FFF2-40B4-BE49-F238E27FC236}">
                <a16:creationId xmlns:a16="http://schemas.microsoft.com/office/drawing/2014/main" id="{C9C62A59-9A18-4879-B0FC-C4EA9DA7BC85}"/>
              </a:ext>
            </a:extLst>
          </p:cNvPr>
          <p:cNvSpPr>
            <a:spLocks noGrp="1"/>
          </p:cNvSpPr>
          <p:nvPr>
            <p:ph type="body" sz="quarter" idx="12" hasCustomPrompt="1"/>
          </p:nvPr>
        </p:nvSpPr>
        <p:spPr>
          <a:xfrm>
            <a:off x="6288657" y="5581291"/>
            <a:ext cx="5058698" cy="402480"/>
          </a:xfrm>
          <a:prstGeom prst="rect">
            <a:avLst/>
          </a:prstGeom>
        </p:spPr>
        <p:txBody>
          <a:bodyPr anchor="b"/>
          <a:lstStyle>
            <a:lvl1pPr marL="0" indent="0" algn="r">
              <a:buFontTx/>
              <a:buNone/>
              <a:defRPr sz="20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dirty="0"/>
              <a:t>日期</a:t>
            </a:r>
          </a:p>
        </p:txBody>
      </p:sp>
    </p:spTree>
    <p:extLst>
      <p:ext uri="{BB962C8B-B14F-4D97-AF65-F5344CB8AC3E}">
        <p14:creationId xmlns:p14="http://schemas.microsoft.com/office/powerpoint/2010/main" val="2609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1" name="內容版面配置區 17">
            <a:extLst>
              <a:ext uri="{FF2B5EF4-FFF2-40B4-BE49-F238E27FC236}">
                <a16:creationId xmlns:a16="http://schemas.microsoft.com/office/drawing/2014/main" id="{3CB823A4-A840-4ABF-8ABE-DB39392022DC}"/>
              </a:ext>
            </a:extLst>
          </p:cNvPr>
          <p:cNvSpPr>
            <a:spLocks noGrp="1"/>
          </p:cNvSpPr>
          <p:nvPr>
            <p:ph sz="quarter" idx="15" hasCustomPrompt="1"/>
          </p:nvPr>
        </p:nvSpPr>
        <p:spPr>
          <a:xfrm>
            <a:off x="998059" y="465826"/>
            <a:ext cx="10195883" cy="571500"/>
          </a:xfrm>
          <a:prstGeom prst="rect">
            <a:avLst/>
          </a:prstGeom>
        </p:spPr>
        <p:txBody>
          <a:bodyPr/>
          <a:lstStyle>
            <a:lvl1pPr marL="0" indent="0">
              <a:buFontTx/>
              <a:buNone/>
              <a:defRPr sz="3200" b="1">
                <a:solidFill>
                  <a:srgbClr val="00499D"/>
                </a:solidFill>
                <a:latin typeface="+mn-lt"/>
              </a:defRPr>
            </a:lvl1pPr>
            <a:lvl2pPr marL="457200" indent="0">
              <a:buNone/>
              <a:defRPr/>
            </a:lvl2pPr>
          </a:lstStyle>
          <a:p>
            <a:pPr lvl="0"/>
            <a:r>
              <a:rPr lang="zh-TW" altLang="en-US" dirty="0"/>
              <a:t>標題</a:t>
            </a:r>
          </a:p>
        </p:txBody>
      </p:sp>
      <p:sp>
        <p:nvSpPr>
          <p:cNvPr id="26" name="內容版面配置區 2">
            <a:extLst>
              <a:ext uri="{FF2B5EF4-FFF2-40B4-BE49-F238E27FC236}">
                <a16:creationId xmlns:a16="http://schemas.microsoft.com/office/drawing/2014/main" id="{AED16479-1065-4E20-A718-FA4212A23663}"/>
              </a:ext>
            </a:extLst>
          </p:cNvPr>
          <p:cNvSpPr>
            <a:spLocks noGrp="1"/>
          </p:cNvSpPr>
          <p:nvPr>
            <p:ph idx="1"/>
          </p:nvPr>
        </p:nvSpPr>
        <p:spPr>
          <a:xfrm>
            <a:off x="1885950" y="1116192"/>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2" name="內容版面配置區 2">
            <a:extLst>
              <a:ext uri="{FF2B5EF4-FFF2-40B4-BE49-F238E27FC236}">
                <a16:creationId xmlns:a16="http://schemas.microsoft.com/office/drawing/2014/main" id="{A8FE684F-E4D1-4775-90F0-7A822B35E5A3}"/>
              </a:ext>
            </a:extLst>
          </p:cNvPr>
          <p:cNvSpPr>
            <a:spLocks noGrp="1"/>
          </p:cNvSpPr>
          <p:nvPr>
            <p:ph idx="10"/>
          </p:nvPr>
        </p:nvSpPr>
        <p:spPr>
          <a:xfrm>
            <a:off x="1885950" y="2685570"/>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3" name="內容版面配置區 2">
            <a:extLst>
              <a:ext uri="{FF2B5EF4-FFF2-40B4-BE49-F238E27FC236}">
                <a16:creationId xmlns:a16="http://schemas.microsoft.com/office/drawing/2014/main" id="{BCE45EE5-C9CB-4A26-BE30-6F8BBB7EFE72}"/>
              </a:ext>
            </a:extLst>
          </p:cNvPr>
          <p:cNvSpPr>
            <a:spLocks noGrp="1"/>
          </p:cNvSpPr>
          <p:nvPr>
            <p:ph idx="11"/>
          </p:nvPr>
        </p:nvSpPr>
        <p:spPr>
          <a:xfrm>
            <a:off x="1885950" y="4254948"/>
            <a:ext cx="4138042"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4" name="內容版面配置區 2">
            <a:extLst>
              <a:ext uri="{FF2B5EF4-FFF2-40B4-BE49-F238E27FC236}">
                <a16:creationId xmlns:a16="http://schemas.microsoft.com/office/drawing/2014/main" id="{42F977CC-08CC-4BE0-B3B1-ED770A480404}"/>
              </a:ext>
            </a:extLst>
          </p:cNvPr>
          <p:cNvSpPr>
            <a:spLocks noGrp="1"/>
          </p:cNvSpPr>
          <p:nvPr>
            <p:ph idx="12"/>
          </p:nvPr>
        </p:nvSpPr>
        <p:spPr>
          <a:xfrm>
            <a:off x="7067550" y="1116192"/>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8" name="內容版面配置區 2">
            <a:extLst>
              <a:ext uri="{FF2B5EF4-FFF2-40B4-BE49-F238E27FC236}">
                <a16:creationId xmlns:a16="http://schemas.microsoft.com/office/drawing/2014/main" id="{0587BF87-52A6-4FC1-B6C0-B7A7E7024DBF}"/>
              </a:ext>
            </a:extLst>
          </p:cNvPr>
          <p:cNvSpPr>
            <a:spLocks noGrp="1"/>
          </p:cNvSpPr>
          <p:nvPr>
            <p:ph idx="13"/>
          </p:nvPr>
        </p:nvSpPr>
        <p:spPr>
          <a:xfrm>
            <a:off x="7067550" y="2685570"/>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39" name="內容版面配置區 2">
            <a:extLst>
              <a:ext uri="{FF2B5EF4-FFF2-40B4-BE49-F238E27FC236}">
                <a16:creationId xmlns:a16="http://schemas.microsoft.com/office/drawing/2014/main" id="{2F02AE1C-1E22-4424-B287-9CAE7515FDFC}"/>
              </a:ext>
            </a:extLst>
          </p:cNvPr>
          <p:cNvSpPr>
            <a:spLocks noGrp="1"/>
          </p:cNvSpPr>
          <p:nvPr>
            <p:ph idx="14"/>
          </p:nvPr>
        </p:nvSpPr>
        <p:spPr>
          <a:xfrm>
            <a:off x="7067550" y="4254948"/>
            <a:ext cx="4137479" cy="1295400"/>
          </a:xfrm>
          <a:prstGeom prst="rect">
            <a:avLst/>
          </a:prstGeom>
        </p:spPr>
        <p:txBody>
          <a:bodyPr anchor="ctr"/>
          <a:lstStyle>
            <a:lvl1pPr marL="0" indent="0">
              <a:buFontTx/>
              <a:buNone/>
              <a:defRPr sz="2400" b="1">
                <a:solidFill>
                  <a:schemeClr val="tx1">
                    <a:lumMod val="75000"/>
                    <a:lumOff val="25000"/>
                  </a:schemeClr>
                </a:solidFill>
                <a:latin typeface="+mn-lt"/>
              </a:defRPr>
            </a:lvl1pPr>
            <a:lvl2pPr marL="457200" indent="0">
              <a:buFontTx/>
              <a:buNone/>
              <a:defRPr sz="2000" b="1">
                <a:solidFill>
                  <a:schemeClr val="tx1">
                    <a:lumMod val="75000"/>
                    <a:lumOff val="25000"/>
                  </a:schemeClr>
                </a:solidFill>
                <a:latin typeface="+mn-lt"/>
              </a:defRPr>
            </a:lvl2pPr>
            <a:lvl3pPr>
              <a:defRPr>
                <a:solidFill>
                  <a:schemeClr val="tx1">
                    <a:lumMod val="75000"/>
                    <a:lumOff val="25000"/>
                  </a:schemeClr>
                </a:solidFill>
              </a:defRPr>
            </a:lvl3pPr>
          </a:lstStyle>
          <a:p>
            <a:pPr lvl="0"/>
            <a:r>
              <a:rPr lang="zh-TW" altLang="en-US" dirty="0"/>
              <a:t>按一下以編輯母片文字樣式</a:t>
            </a:r>
          </a:p>
          <a:p>
            <a:pPr lvl="1"/>
            <a:r>
              <a:rPr lang="zh-TW" altLang="en-US" dirty="0"/>
              <a:t>第二層</a:t>
            </a:r>
          </a:p>
        </p:txBody>
      </p:sp>
      <p:sp>
        <p:nvSpPr>
          <p:cNvPr id="62" name="矩形 7">
            <a:extLst>
              <a:ext uri="{FF2B5EF4-FFF2-40B4-BE49-F238E27FC236}">
                <a16:creationId xmlns:a16="http://schemas.microsoft.com/office/drawing/2014/main" id="{7348808D-1B12-4C4B-AEEC-F2123BC67EEE}"/>
              </a:ext>
            </a:extLst>
          </p:cNvPr>
          <p:cNvSpPr/>
          <p:nvPr userDrawn="1"/>
        </p:nvSpPr>
        <p:spPr>
          <a:xfrm>
            <a:off x="10572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1</a:t>
            </a:r>
            <a:endParaRPr lang="zh-TW" altLang="en-US" sz="2800" b="1" dirty="0">
              <a:ln>
                <a:noFill/>
              </a:ln>
              <a:solidFill>
                <a:srgbClr val="00499D"/>
              </a:solidFill>
            </a:endParaRPr>
          </a:p>
        </p:txBody>
      </p:sp>
      <p:sp>
        <p:nvSpPr>
          <p:cNvPr id="63" name="矩形 8">
            <a:extLst>
              <a:ext uri="{FF2B5EF4-FFF2-40B4-BE49-F238E27FC236}">
                <a16:creationId xmlns:a16="http://schemas.microsoft.com/office/drawing/2014/main" id="{821D85CF-8018-490C-A05B-F197DE8AF694}"/>
              </a:ext>
            </a:extLst>
          </p:cNvPr>
          <p:cNvSpPr/>
          <p:nvPr userDrawn="1"/>
        </p:nvSpPr>
        <p:spPr>
          <a:xfrm>
            <a:off x="10572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2</a:t>
            </a:r>
            <a:endParaRPr lang="zh-TW" altLang="en-US" sz="2800" b="1" dirty="0">
              <a:ln>
                <a:noFill/>
              </a:ln>
              <a:solidFill>
                <a:srgbClr val="00499D"/>
              </a:solidFill>
            </a:endParaRPr>
          </a:p>
        </p:txBody>
      </p:sp>
      <p:sp>
        <p:nvSpPr>
          <p:cNvPr id="64" name="矩形 9">
            <a:extLst>
              <a:ext uri="{FF2B5EF4-FFF2-40B4-BE49-F238E27FC236}">
                <a16:creationId xmlns:a16="http://schemas.microsoft.com/office/drawing/2014/main" id="{C12C0331-224A-46A8-A956-2256557F66AF}"/>
              </a:ext>
            </a:extLst>
          </p:cNvPr>
          <p:cNvSpPr/>
          <p:nvPr userDrawn="1"/>
        </p:nvSpPr>
        <p:spPr>
          <a:xfrm>
            <a:off x="10572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3</a:t>
            </a:r>
            <a:endParaRPr lang="zh-TW" altLang="en-US" sz="2800" b="1" dirty="0">
              <a:ln>
                <a:noFill/>
              </a:ln>
              <a:solidFill>
                <a:srgbClr val="00499D"/>
              </a:solidFill>
            </a:endParaRPr>
          </a:p>
        </p:txBody>
      </p:sp>
      <p:sp>
        <p:nvSpPr>
          <p:cNvPr id="65" name="矩形 19">
            <a:extLst>
              <a:ext uri="{FF2B5EF4-FFF2-40B4-BE49-F238E27FC236}">
                <a16:creationId xmlns:a16="http://schemas.microsoft.com/office/drawing/2014/main" id="{B5A40759-DA3B-489F-A9B1-36D79900AA8B}"/>
              </a:ext>
            </a:extLst>
          </p:cNvPr>
          <p:cNvSpPr/>
          <p:nvPr userDrawn="1"/>
        </p:nvSpPr>
        <p:spPr>
          <a:xfrm>
            <a:off x="6238875" y="1440542"/>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4</a:t>
            </a:r>
            <a:endParaRPr lang="zh-TW" altLang="en-US" sz="2800" b="1" dirty="0">
              <a:ln>
                <a:noFill/>
              </a:ln>
              <a:solidFill>
                <a:srgbClr val="00499D"/>
              </a:solidFill>
            </a:endParaRPr>
          </a:p>
        </p:txBody>
      </p:sp>
      <p:sp>
        <p:nvSpPr>
          <p:cNvPr id="66" name="矩形 20">
            <a:extLst>
              <a:ext uri="{FF2B5EF4-FFF2-40B4-BE49-F238E27FC236}">
                <a16:creationId xmlns:a16="http://schemas.microsoft.com/office/drawing/2014/main" id="{C0D7C462-7595-45D6-8ADB-31B224D57D41}"/>
              </a:ext>
            </a:extLst>
          </p:cNvPr>
          <p:cNvSpPr/>
          <p:nvPr userDrawn="1"/>
        </p:nvSpPr>
        <p:spPr>
          <a:xfrm>
            <a:off x="6238875" y="3009921"/>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5</a:t>
            </a:r>
            <a:endParaRPr lang="zh-TW" altLang="en-US" sz="2800" b="1" dirty="0">
              <a:ln>
                <a:noFill/>
              </a:ln>
              <a:solidFill>
                <a:srgbClr val="00499D"/>
              </a:solidFill>
            </a:endParaRPr>
          </a:p>
        </p:txBody>
      </p:sp>
      <p:sp>
        <p:nvSpPr>
          <p:cNvPr id="67" name="矩形 21">
            <a:extLst>
              <a:ext uri="{FF2B5EF4-FFF2-40B4-BE49-F238E27FC236}">
                <a16:creationId xmlns:a16="http://schemas.microsoft.com/office/drawing/2014/main" id="{CF4C8DAC-7E5B-49A3-B1FD-6947143D79E1}"/>
              </a:ext>
            </a:extLst>
          </p:cNvPr>
          <p:cNvSpPr/>
          <p:nvPr userDrawn="1"/>
        </p:nvSpPr>
        <p:spPr>
          <a:xfrm>
            <a:off x="6238875" y="4579300"/>
            <a:ext cx="571500" cy="571500"/>
          </a:xfrm>
          <a:prstGeom prst="rect">
            <a:avLst/>
          </a:prstGeom>
          <a:noFill/>
          <a:ln w="38100">
            <a:solidFill>
              <a:srgbClr val="00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n>
                  <a:noFill/>
                </a:ln>
                <a:solidFill>
                  <a:srgbClr val="00499D"/>
                </a:solidFill>
              </a:rPr>
              <a:t>6</a:t>
            </a:r>
            <a:endParaRPr lang="zh-TW" altLang="en-US" sz="2800" b="1" dirty="0">
              <a:ln>
                <a:noFill/>
              </a:ln>
              <a:solidFill>
                <a:srgbClr val="00499D"/>
              </a:solidFill>
            </a:endParaRPr>
          </a:p>
        </p:txBody>
      </p:sp>
      <p:sp>
        <p:nvSpPr>
          <p:cNvPr id="1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0"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2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22"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518508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bwMode="gray">
      <p:bgPr>
        <a:solidFill>
          <a:schemeClr val="bg1">
            <a:lumMod val="95000"/>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178159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AF0A93F-6FF5-44B4-BBA7-50880B3395A6}"/>
              </a:ext>
            </a:extLst>
          </p:cNvPr>
          <p:cNvSpPr/>
          <p:nvPr userDrawn="1"/>
        </p:nvSpPr>
        <p:spPr>
          <a:xfrm>
            <a:off x="-1" y="1813363"/>
            <a:ext cx="12192001" cy="296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內容版面配置區 7">
            <a:extLst>
              <a:ext uri="{FF2B5EF4-FFF2-40B4-BE49-F238E27FC236}">
                <a16:creationId xmlns:a16="http://schemas.microsoft.com/office/drawing/2014/main" id="{AC4F8280-2737-48F6-95DF-90BF2554E2D5}"/>
              </a:ext>
            </a:extLst>
          </p:cNvPr>
          <p:cNvSpPr>
            <a:spLocks noGrp="1"/>
          </p:cNvSpPr>
          <p:nvPr>
            <p:ph sz="quarter" idx="10" hasCustomPrompt="1"/>
          </p:nvPr>
        </p:nvSpPr>
        <p:spPr>
          <a:xfrm>
            <a:off x="1942223" y="2011111"/>
            <a:ext cx="4735304" cy="2528888"/>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800" b="1">
                <a:solidFill>
                  <a:srgbClr val="00499D"/>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pic>
        <p:nvPicPr>
          <p:cNvPr id="7" name="圖形 6">
            <a:extLst>
              <a:ext uri="{FF2B5EF4-FFF2-40B4-BE49-F238E27FC236}">
                <a16:creationId xmlns:a16="http://schemas.microsoft.com/office/drawing/2014/main" id="{6F92881F-E35F-49A6-8C23-B29DB6EFD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8653" y="1020572"/>
            <a:ext cx="4323347" cy="4509965"/>
          </a:xfrm>
          <a:prstGeom prst="rect">
            <a:avLst/>
          </a:prstGeom>
        </p:spPr>
      </p:pic>
    </p:spTree>
    <p:extLst>
      <p:ext uri="{BB962C8B-B14F-4D97-AF65-F5344CB8AC3E}">
        <p14:creationId xmlns:p14="http://schemas.microsoft.com/office/powerpoint/2010/main" val="3025106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336365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6"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442999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6"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9"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475436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a:solidFill>
                  <a:srgbClr val="00499D"/>
                </a:solidFill>
                <a:latin typeface="+mn-lt"/>
              </a:defRPr>
            </a:lvl1pPr>
            <a:lvl2pPr marL="457200" indent="0">
              <a:buNone/>
              <a:defRPr/>
            </a:lvl2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4265489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290319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age">
    <p:bg>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199" t="7543" r="16868" b="33721"/>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rgbClr val="00499D">
                  <a:alpha val="0"/>
                </a:srgbClr>
              </a:gs>
              <a:gs pos="0">
                <a:srgbClr val="0049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803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20"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10194925"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9"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1"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2701765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571500" indent="-571500">
              <a:buFont typeface="Arial" panose="020B0604020202020204" pitchFamily="34" charset="0"/>
              <a:buNone/>
              <a:defRPr lang="zh-TW" altLang="en-US" sz="4400" b="1" dirty="0">
                <a:solidFill>
                  <a:srgbClr val="00499D"/>
                </a:solidFill>
              </a:defRPr>
            </a:lvl1pPr>
          </a:lstStyle>
          <a:p>
            <a:pPr marL="0" lvl="0" indent="0"/>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1904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203145"/>
            <a:ext cx="5008562" cy="4286430"/>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4"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6"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639198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9" name="內容版面配置區 19">
            <a:extLst>
              <a:ext uri="{FF2B5EF4-FFF2-40B4-BE49-F238E27FC236}">
                <a16:creationId xmlns:a16="http://schemas.microsoft.com/office/drawing/2014/main" id="{70D3516F-E31B-4A2A-B46A-7A70AD911D7E}"/>
              </a:ext>
            </a:extLst>
          </p:cNvPr>
          <p:cNvSpPr>
            <a:spLocks noGrp="1"/>
          </p:cNvSpPr>
          <p:nvPr>
            <p:ph sz="quarter" idx="11"/>
          </p:nvPr>
        </p:nvSpPr>
        <p:spPr>
          <a:xfrm>
            <a:off x="998538" y="17525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3" name="內容版面配置區 19">
            <a:extLst>
              <a:ext uri="{FF2B5EF4-FFF2-40B4-BE49-F238E27FC236}">
                <a16:creationId xmlns:a16="http://schemas.microsoft.com/office/drawing/2014/main" id="{70D3516F-E31B-4A2A-B46A-7A70AD911D7E}"/>
              </a:ext>
            </a:extLst>
          </p:cNvPr>
          <p:cNvSpPr>
            <a:spLocks noGrp="1"/>
          </p:cNvSpPr>
          <p:nvPr>
            <p:ph sz="quarter" idx="12"/>
          </p:nvPr>
        </p:nvSpPr>
        <p:spPr>
          <a:xfrm>
            <a:off x="6192838" y="1765299"/>
            <a:ext cx="5008562" cy="3724275"/>
          </a:xfrm>
          <a:prstGeom prst="rect">
            <a:avLst/>
          </a:prstGeom>
        </p:spPr>
        <p:txBody>
          <a:bodyPr/>
          <a:lstStyle>
            <a:lvl1pPr marL="0" indent="0">
              <a:buFontTx/>
              <a:buNone/>
              <a:defRPr sz="2400">
                <a:solidFill>
                  <a:schemeClr val="tx1">
                    <a:lumMod val="75000"/>
                    <a:lumOff val="25000"/>
                  </a:schemeClr>
                </a:solidFill>
                <a:latin typeface="+mn-lt"/>
              </a:defRPr>
            </a:lvl1pPr>
            <a:lvl2pPr marL="457200" indent="0">
              <a:buFontTx/>
              <a:buNone/>
              <a:defRPr sz="2000">
                <a:solidFill>
                  <a:schemeClr val="tx1">
                    <a:lumMod val="75000"/>
                    <a:lumOff val="25000"/>
                  </a:schemeClr>
                </a:solidFill>
                <a:latin typeface="+mn-lt"/>
              </a:defRPr>
            </a:lvl2pPr>
            <a:lvl3pPr marL="914400" indent="0">
              <a:buFontTx/>
              <a:buNone/>
              <a:defRPr sz="1800">
                <a:solidFill>
                  <a:schemeClr val="tx1">
                    <a:lumMod val="75000"/>
                    <a:lumOff val="25000"/>
                  </a:schemeClr>
                </a:solidFill>
                <a:latin typeface="+mn-lt"/>
              </a:defRPr>
            </a:lvl3pPr>
            <a:lvl4pPr marL="1371600" indent="0">
              <a:buFontTx/>
              <a:buNone/>
              <a:defRPr sz="1600">
                <a:solidFill>
                  <a:schemeClr val="tx1">
                    <a:lumMod val="75000"/>
                    <a:lumOff val="25000"/>
                  </a:schemeClr>
                </a:solidFill>
                <a:latin typeface="+mn-lt"/>
              </a:defRPr>
            </a:lvl4pPr>
            <a:lvl5pPr marL="1828800" indent="0">
              <a:buFontTx/>
              <a:buNone/>
              <a:defRPr sz="1600">
                <a:solidFill>
                  <a:schemeClr val="tx1">
                    <a:lumMod val="75000"/>
                    <a:lumOff val="25000"/>
                  </a:schemeClr>
                </a:solidFill>
                <a:latin typeface="+mn-lt"/>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 name="內容版面配置區 17">
            <a:extLst>
              <a:ext uri="{FF2B5EF4-FFF2-40B4-BE49-F238E27FC236}">
                <a16:creationId xmlns:a16="http://schemas.microsoft.com/office/drawing/2014/main" id="{3CB823A4-A840-4ABF-8ABE-DB39392022DC}"/>
              </a:ext>
            </a:extLst>
          </p:cNvPr>
          <p:cNvSpPr>
            <a:spLocks noGrp="1"/>
          </p:cNvSpPr>
          <p:nvPr>
            <p:ph sz="quarter" idx="13"/>
          </p:nvPr>
        </p:nvSpPr>
        <p:spPr>
          <a:xfrm>
            <a:off x="998059" y="11389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4" name="內容版面配置區 17">
            <a:extLst>
              <a:ext uri="{FF2B5EF4-FFF2-40B4-BE49-F238E27FC236}">
                <a16:creationId xmlns:a16="http://schemas.microsoft.com/office/drawing/2014/main" id="{3CB823A4-A840-4ABF-8ABE-DB39392022DC}"/>
              </a:ext>
            </a:extLst>
          </p:cNvPr>
          <p:cNvSpPr>
            <a:spLocks noGrp="1"/>
          </p:cNvSpPr>
          <p:nvPr>
            <p:ph sz="quarter" idx="14"/>
          </p:nvPr>
        </p:nvSpPr>
        <p:spPr>
          <a:xfrm>
            <a:off x="6192359" y="1151626"/>
            <a:ext cx="5009041" cy="571500"/>
          </a:xfrm>
          <a:prstGeom prst="rect">
            <a:avLst/>
          </a:prstGeom>
        </p:spPr>
        <p:txBody>
          <a:bodyPr anchor="ctr"/>
          <a:lstStyle>
            <a:lvl1pPr marL="0" indent="0">
              <a:buFontTx/>
              <a:buNone/>
              <a:defRPr sz="2800" b="1">
                <a:solidFill>
                  <a:srgbClr val="00499D"/>
                </a:solidFill>
                <a:latin typeface="+mn-lt"/>
              </a:defRPr>
            </a:lvl1pPr>
            <a:lvl2pPr marL="457200" indent="0">
              <a:buNone/>
              <a:defRPr/>
            </a:lvl2pPr>
          </a:lstStyle>
          <a:p>
            <a:pPr lvl="0"/>
            <a:r>
              <a:rPr lang="zh-TW" altLang="en-US" dirty="0"/>
              <a:t>按一下以編輯母片文字樣式</a:t>
            </a:r>
          </a:p>
        </p:txBody>
      </p:sp>
      <p:sp>
        <p:nvSpPr>
          <p:cNvPr id="11"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2"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6"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9"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3822938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8" name="內容版面配置區 17">
            <a:extLst>
              <a:ext uri="{FF2B5EF4-FFF2-40B4-BE49-F238E27FC236}">
                <a16:creationId xmlns:a16="http://schemas.microsoft.com/office/drawing/2014/main" id="{3CB823A4-A840-4ABF-8ABE-DB39392022DC}"/>
              </a:ext>
            </a:extLst>
          </p:cNvPr>
          <p:cNvSpPr>
            <a:spLocks noGrp="1"/>
          </p:cNvSpPr>
          <p:nvPr>
            <p:ph sz="quarter" idx="10" hasCustomPrompt="1"/>
          </p:nvPr>
        </p:nvSpPr>
        <p:spPr>
          <a:xfrm>
            <a:off x="998059" y="465826"/>
            <a:ext cx="10195883" cy="571500"/>
          </a:xfrm>
          <a:prstGeom prst="rect">
            <a:avLst/>
          </a:prstGeom>
        </p:spPr>
        <p:txBody>
          <a:bodyPr anchor="ctr"/>
          <a:lstStyle>
            <a:lvl1pPr marL="342900" indent="-342900">
              <a:buNone/>
              <a:defRPr lang="zh-TW" altLang="en-US" sz="4400" b="1" dirty="0">
                <a:solidFill>
                  <a:srgbClr val="00499D"/>
                </a:solidFill>
              </a:defRPr>
            </a:lvl1pPr>
          </a:lstStyle>
          <a:p>
            <a:pPr marL="0" lvl="0" indent="0"/>
            <a:r>
              <a:rPr lang="zh-TW" altLang="en-US" dirty="0"/>
              <a:t>標題</a:t>
            </a:r>
          </a:p>
        </p:txBody>
      </p:sp>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56910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9" name="矩形 10">
            <a:extLst>
              <a:ext uri="{FF2B5EF4-FFF2-40B4-BE49-F238E27FC236}">
                <a16:creationId xmlns:a16="http://schemas.microsoft.com/office/drawing/2014/main" id="{D624A45D-6220-4214-9550-A2F81459701C}"/>
              </a:ext>
            </a:extLst>
          </p:cNvPr>
          <p:cNvSpPr/>
          <p:nvPr userDrawn="1"/>
        </p:nvSpPr>
        <p:spPr>
          <a:xfrm>
            <a:off x="0" y="6473650"/>
            <a:ext cx="12192000" cy="393402"/>
          </a:xfrm>
          <a:prstGeom prst="rect">
            <a:avLst/>
          </a:prstGeom>
          <a:gradFill flip="none" rotWithShape="1">
            <a:gsLst>
              <a:gs pos="0">
                <a:srgbClr val="00499D">
                  <a:shade val="30000"/>
                  <a:satMod val="115000"/>
                </a:srgbClr>
              </a:gs>
              <a:gs pos="50000">
                <a:srgbClr val="00499D">
                  <a:shade val="67500"/>
                  <a:satMod val="115000"/>
                </a:srgbClr>
              </a:gs>
              <a:gs pos="100000">
                <a:srgbClr val="00499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11" name="矩形 11">
            <a:extLst>
              <a:ext uri="{FF2B5EF4-FFF2-40B4-BE49-F238E27FC236}">
                <a16:creationId xmlns:a16="http://schemas.microsoft.com/office/drawing/2014/main" id="{42A15353-092D-4900-A160-EC80CED260F3}"/>
              </a:ext>
            </a:extLst>
          </p:cNvPr>
          <p:cNvSpPr/>
          <p:nvPr userDrawn="1"/>
        </p:nvSpPr>
        <p:spPr>
          <a:xfrm>
            <a:off x="9382125" y="6533429"/>
            <a:ext cx="2329227" cy="276999"/>
          </a:xfrm>
          <a:prstGeom prst="rect">
            <a:avLst/>
          </a:prstGeom>
        </p:spPr>
        <p:txBody>
          <a:bodyPr wrap="none">
            <a:spAutoFit/>
          </a:bodyPr>
          <a:lstStyle/>
          <a:p>
            <a:pPr defTabSz="914179"/>
            <a:r>
              <a:rPr lang="en-US" altLang="zh-TW" sz="1200" dirty="0">
                <a:solidFill>
                  <a:prstClr val="white">
                    <a:lumMod val="65000"/>
                  </a:prstClr>
                </a:solidFill>
              </a:rPr>
              <a:t>2025 Durabook - All right reserved</a:t>
            </a:r>
          </a:p>
        </p:txBody>
      </p:sp>
      <p:pic>
        <p:nvPicPr>
          <p:cNvPr id="12" name="圖形 28">
            <a:extLst>
              <a:ext uri="{FF2B5EF4-FFF2-40B4-BE49-F238E27FC236}">
                <a16:creationId xmlns:a16="http://schemas.microsoft.com/office/drawing/2014/main" id="{14C51C40-7BAB-4100-8C62-FC1A3E7F0A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1281" y="6563208"/>
            <a:ext cx="1419225" cy="214600"/>
          </a:xfrm>
          <a:prstGeom prst="rect">
            <a:avLst/>
          </a:prstGeom>
        </p:spPr>
      </p:pic>
      <p:pic>
        <p:nvPicPr>
          <p:cNvPr id="13" name="圖形 26">
            <a:extLst>
              <a:ext uri="{FF2B5EF4-FFF2-40B4-BE49-F238E27FC236}">
                <a16:creationId xmlns:a16="http://schemas.microsoft.com/office/drawing/2014/main" id="{DCBA9E0A-2057-4D49-85BB-BBEBB3A8993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7988"/>
          <a:stretch/>
        </p:blipFill>
        <p:spPr>
          <a:xfrm>
            <a:off x="185333" y="5992585"/>
            <a:ext cx="1169640" cy="878639"/>
          </a:xfrm>
          <a:prstGeom prst="rect">
            <a:avLst/>
          </a:prstGeom>
        </p:spPr>
      </p:pic>
    </p:spTree>
    <p:extLst>
      <p:ext uri="{BB962C8B-B14F-4D97-AF65-F5344CB8AC3E}">
        <p14:creationId xmlns:p14="http://schemas.microsoft.com/office/powerpoint/2010/main" val="12850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Page">
    <p:bg bwMode="ltGray">
      <p:bgPr>
        <a:solidFill>
          <a:srgbClr val="00499D"/>
        </a:solidFill>
        <a:effectLst/>
      </p:bgPr>
    </p:bg>
    <p:spTree>
      <p:nvGrpSpPr>
        <p:cNvPr id="1" name=""/>
        <p:cNvGrpSpPr/>
        <p:nvPr/>
      </p:nvGrpSpPr>
      <p:grpSpPr>
        <a:xfrm>
          <a:off x="0" y="0"/>
          <a:ext cx="0" cy="0"/>
          <a:chOff x="0" y="0"/>
          <a:chExt cx="0" cy="0"/>
        </a:xfrm>
      </p:grpSpPr>
      <p:pic>
        <p:nvPicPr>
          <p:cNvPr id="14" name="圖片 13" descr="一張含有 建築物, 牆 的圖片&#10;&#10;自動產生的描述">
            <a:extLst>
              <a:ext uri="{FF2B5EF4-FFF2-40B4-BE49-F238E27FC236}">
                <a16:creationId xmlns:a16="http://schemas.microsoft.com/office/drawing/2014/main" id="{8389E446-B711-45A6-95D1-EC147B36F7DF}"/>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199" t="7543" r="16868" b="33721"/>
          <a:stretch/>
        </p:blipFill>
        <p:spPr>
          <a:xfrm>
            <a:off x="-1" y="0"/>
            <a:ext cx="12190975" cy="6858001"/>
          </a:xfrm>
          <a:prstGeom prst="rect">
            <a:avLst/>
          </a:prstGeom>
        </p:spPr>
      </p:pic>
      <p:sp>
        <p:nvSpPr>
          <p:cNvPr id="18" name="矩形 17">
            <a:extLst>
              <a:ext uri="{FF2B5EF4-FFF2-40B4-BE49-F238E27FC236}">
                <a16:creationId xmlns:a16="http://schemas.microsoft.com/office/drawing/2014/main" id="{442791FA-2E11-4818-85C9-433CBE22A4C8}"/>
              </a:ext>
            </a:extLst>
          </p:cNvPr>
          <p:cNvSpPr/>
          <p:nvPr userDrawn="1"/>
        </p:nvSpPr>
        <p:spPr>
          <a:xfrm>
            <a:off x="-1" y="0"/>
            <a:ext cx="12190975" cy="4338084"/>
          </a:xfrm>
          <a:prstGeom prst="rect">
            <a:avLst/>
          </a:prstGeom>
          <a:gradFill>
            <a:gsLst>
              <a:gs pos="100000">
                <a:srgbClr val="00499D">
                  <a:alpha val="0"/>
                </a:srgbClr>
              </a:gs>
              <a:gs pos="0">
                <a:srgbClr val="0049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形 16">
            <a:extLst>
              <a:ext uri="{FF2B5EF4-FFF2-40B4-BE49-F238E27FC236}">
                <a16:creationId xmlns:a16="http://schemas.microsoft.com/office/drawing/2014/main" id="{6943795F-F361-45B1-A40A-6672587022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65261" y="948844"/>
            <a:ext cx="3641298" cy="1834338"/>
          </a:xfrm>
          <a:prstGeom prst="rect">
            <a:avLst/>
          </a:prstGeom>
        </p:spPr>
      </p:pic>
      <p:cxnSp>
        <p:nvCxnSpPr>
          <p:cNvPr id="20" name="直線接點 19">
            <a:extLst>
              <a:ext uri="{FF2B5EF4-FFF2-40B4-BE49-F238E27FC236}">
                <a16:creationId xmlns:a16="http://schemas.microsoft.com/office/drawing/2014/main" id="{C65F3645-1800-4AA9-BB1F-A5CD71727621}"/>
              </a:ext>
            </a:extLst>
          </p:cNvPr>
          <p:cNvCxnSpPr>
            <a:cxnSpLocks/>
          </p:cNvCxnSpPr>
          <p:nvPr userDrawn="1"/>
        </p:nvCxnSpPr>
        <p:spPr>
          <a:xfrm>
            <a:off x="797442" y="0"/>
            <a:ext cx="0" cy="27831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80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13141"/>
      </p:ext>
    </p:extLst>
  </p:cSld>
  <p:clrMap bg1="lt1" tx1="dk1" bg2="lt2" tx2="dk2" accent1="accent1" accent2="accent2" accent3="accent3" accent4="accent4" accent5="accent5" accent6="accent6" hlink="hlink" folHlink="folHlink"/>
  <p:sldLayoutIdLst>
    <p:sldLayoutId id="2147483696" r:id="rId1"/>
    <p:sldLayoutId id="2147483674" r:id="rId2"/>
    <p:sldLayoutId id="2147483677" r:id="rId3"/>
    <p:sldLayoutId id="2147483675" r:id="rId4"/>
    <p:sldLayoutId id="2147483676" r:id="rId5"/>
    <p:sldLayoutId id="2147483681" r:id="rId6"/>
    <p:sldLayoutId id="2147483679" r:id="rId7"/>
    <p:sldLayoutId id="2147483684" r:id="rId8"/>
    <p:sldLayoutId id="2147483678" r:id="rId9"/>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215300"/>
      </p:ext>
    </p:extLst>
  </p:cSld>
  <p:clrMap bg1="lt1" tx1="dk1" bg2="lt2" tx2="dk2" accent1="accent1" accent2="accent2" accent3="accent3" accent4="accent4" accent5="accent5" accent6="accent6" hlink="hlink" folHlink="folHlink"/>
  <p:sldLayoutIdLst>
    <p:sldLayoutId id="214748369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7347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46466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22.xml"/><Relationship Id="rId6" Type="http://schemas.openxmlformats.org/officeDocument/2006/relationships/image" Target="../media/image48.jpeg"/><Relationship Id="rId5" Type="http://schemas.microsoft.com/office/2007/relationships/hdphoto" Target="../media/hdphoto4.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50.png"/><Relationship Id="rId16"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microsoft.com/office/2007/relationships/hdphoto" Target="../media/hdphoto5.wdp"/><Relationship Id="rId9" Type="http://schemas.openxmlformats.org/officeDocument/2006/relationships/image" Target="../media/image56.pn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hdphoto" Target="../media/hdphoto7.wdp"/><Relationship Id="rId18" Type="http://schemas.microsoft.com/office/2007/relationships/hdphoto" Target="../media/hdphoto9.wdp"/><Relationship Id="rId3" Type="http://schemas.openxmlformats.org/officeDocument/2006/relationships/image" Target="../media/image65.png"/><Relationship Id="rId7" Type="http://schemas.openxmlformats.org/officeDocument/2006/relationships/diagramColors" Target="../diagrams/colors2.xml"/><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image" Target="../media/image64.jpeg"/><Relationship Id="rId16" Type="http://schemas.microsoft.com/office/2007/relationships/hdphoto" Target="../media/hdphoto8.wdp"/><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microsoft.com/office/2007/relationships/hdphoto" Target="../media/hdphoto6.wdp"/><Relationship Id="rId5" Type="http://schemas.openxmlformats.org/officeDocument/2006/relationships/diagramLayout" Target="../diagrams/layout2.xml"/><Relationship Id="rId15" Type="http://schemas.openxmlformats.org/officeDocument/2006/relationships/image" Target="../media/image70.png"/><Relationship Id="rId10" Type="http://schemas.openxmlformats.org/officeDocument/2006/relationships/image" Target="../media/image67.png"/><Relationship Id="rId19" Type="http://schemas.openxmlformats.org/officeDocument/2006/relationships/image" Target="../media/image72.png"/><Relationship Id="rId4" Type="http://schemas.openxmlformats.org/officeDocument/2006/relationships/diagramData" Target="../diagrams/data2.xml"/><Relationship Id="rId9" Type="http://schemas.openxmlformats.org/officeDocument/2006/relationships/image" Target="../media/image66.png"/><Relationship Id="rId14"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75.jpe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7.png"/><Relationship Id="rId1" Type="http://schemas.openxmlformats.org/officeDocument/2006/relationships/slideLayout" Target="../slideLayouts/slideLayout22.xml"/><Relationship Id="rId5" Type="http://schemas.microsoft.com/office/2007/relationships/hdphoto" Target="../media/hdphoto12.wdp"/><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jpeg"/><Relationship Id="rId1" Type="http://schemas.openxmlformats.org/officeDocument/2006/relationships/slideLayout" Target="../slideLayouts/slideLayout5.xml"/><Relationship Id="rId6" Type="http://schemas.microsoft.com/office/2007/relationships/hdphoto" Target="../media/hdphoto13.wdp"/><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14.wdp"/><Relationship Id="rId7" Type="http://schemas.openxmlformats.org/officeDocument/2006/relationships/image" Target="../media/image24.png"/><Relationship Id="rId2" Type="http://schemas.openxmlformats.org/officeDocument/2006/relationships/image" Target="../media/image89.png"/><Relationship Id="rId1" Type="http://schemas.openxmlformats.org/officeDocument/2006/relationships/slideLayout" Target="../slideLayouts/slideLayout5.xml"/><Relationship Id="rId6" Type="http://schemas.openxmlformats.org/officeDocument/2006/relationships/image" Target="../media/image23.png"/><Relationship Id="rId5" Type="http://schemas.microsoft.com/office/2007/relationships/hdphoto" Target="../media/hdphoto15.wdp"/><Relationship Id="rId4" Type="http://schemas.openxmlformats.org/officeDocument/2006/relationships/image" Target="../media/image90.png"/><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 Id="rId6" Type="http://schemas.microsoft.com/office/2007/relationships/hdphoto" Target="../media/hdphoto11.wdp"/><Relationship Id="rId5" Type="http://schemas.openxmlformats.org/officeDocument/2006/relationships/image" Target="../media/image77.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22.xml"/><Relationship Id="rId5" Type="http://schemas.microsoft.com/office/2007/relationships/hdphoto" Target="../media/hdphoto16.wdp"/><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9.jpeg"/><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jpeg"/><Relationship Id="rId12" Type="http://schemas.openxmlformats.org/officeDocument/2006/relationships/image" Target="../media/image114.pn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108.tiff"/><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jpeg"/><Relationship Id="rId14" Type="http://schemas.openxmlformats.org/officeDocument/2006/relationships/image" Target="../media/image116.png"/></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5.xml"/><Relationship Id="rId6" Type="http://schemas.openxmlformats.org/officeDocument/2006/relationships/image" Target="../media/image121.png"/><Relationship Id="rId5" Type="http://schemas.openxmlformats.org/officeDocument/2006/relationships/image" Target="../media/image120.png"/><Relationship Id="rId4" Type="http://schemas.microsoft.com/office/2007/relationships/hdphoto" Target="../media/hdphoto17.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jpeg"/><Relationship Id="rId5" Type="http://schemas.microsoft.com/office/2007/relationships/hdphoto" Target="../media/hdphoto2.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3.wdp"/><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s://www.videocardbenchmark.net/compare/3805vs4649vs4265/Intel-UHD-Graphics-620-vs-RTX-A500-Laptop-GPU-vs-Intel-Iris-X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r>
              <a:rPr lang="en-US" dirty="0"/>
              <a:t>DURABOOK S14I INTRODUCTION</a:t>
            </a:r>
          </a:p>
        </p:txBody>
      </p:sp>
      <p:pic>
        <p:nvPicPr>
          <p:cNvPr id="5" name="Content Placeholder 16">
            <a:extLst>
              <a:ext uri="{FF2B5EF4-FFF2-40B4-BE49-F238E27FC236}">
                <a16:creationId xmlns:a16="http://schemas.microsoft.com/office/drawing/2014/main" id="{FCBFEBC7-D0B8-44DC-B3BC-BEC742DE1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233" y="1155271"/>
            <a:ext cx="2338465" cy="1558976"/>
          </a:xfrm>
          <a:prstGeom prst="roundRect">
            <a:avLst>
              <a:gd name="adj" fmla="val 4167"/>
            </a:avLst>
          </a:prstGeom>
          <a:solidFill>
            <a:schemeClr val="tx1"/>
          </a:solidFill>
          <a:ln w="762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Content Placeholder 24">
            <a:extLst>
              <a:ext uri="{FF2B5EF4-FFF2-40B4-BE49-F238E27FC236}">
                <a16:creationId xmlns:a16="http://schemas.microsoft.com/office/drawing/2014/main" id="{5F604A83-8E8E-4212-A53A-FEAD1B3557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233" y="2933686"/>
            <a:ext cx="2341625" cy="1561084"/>
          </a:xfrm>
          <a:prstGeom prst="roundRect">
            <a:avLst>
              <a:gd name="adj" fmla="val 4167"/>
            </a:avLst>
          </a:prstGeom>
          <a:solidFill>
            <a:schemeClr val="tx1"/>
          </a:solidFill>
          <a:ln w="762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Content Placeholder 32">
            <a:extLst>
              <a:ext uri="{FF2B5EF4-FFF2-40B4-BE49-F238E27FC236}">
                <a16:creationId xmlns:a16="http://schemas.microsoft.com/office/drawing/2014/main" id="{58ACDDDE-E023-4529-B808-6B03809390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5848" y="4721089"/>
            <a:ext cx="2341625" cy="1561084"/>
          </a:xfrm>
          <a:prstGeom prst="roundRect">
            <a:avLst>
              <a:gd name="adj" fmla="val 4167"/>
            </a:avLst>
          </a:prstGeom>
          <a:solidFill>
            <a:schemeClr val="tx1"/>
          </a:solidFill>
          <a:ln w="76200" cap="sq">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 Placeholder 2">
            <a:extLst>
              <a:ext uri="{FF2B5EF4-FFF2-40B4-BE49-F238E27FC236}">
                <a16:creationId xmlns:a16="http://schemas.microsoft.com/office/drawing/2014/main" id="{1373CCD7-015E-E9BE-B210-B29FE54472BF}"/>
              </a:ext>
            </a:extLst>
          </p:cNvPr>
          <p:cNvSpPr>
            <a:spLocks noGrp="1"/>
          </p:cNvSpPr>
          <p:nvPr>
            <p:ph type="body" sz="quarter" idx="11"/>
          </p:nvPr>
        </p:nvSpPr>
        <p:spPr>
          <a:xfrm>
            <a:off x="6288657" y="4416725"/>
            <a:ext cx="5058698" cy="1086928"/>
          </a:xfrm>
        </p:spPr>
        <p:txBody>
          <a:bodyPr/>
          <a:lstStyle/>
          <a:p>
            <a:r>
              <a:rPr lang="en-US" sz="2400" dirty="0"/>
              <a:t>DURABOOK MARKETING DIVISION</a:t>
            </a:r>
          </a:p>
        </p:txBody>
      </p:sp>
    </p:spTree>
    <p:extLst>
      <p:ext uri="{BB962C8B-B14F-4D97-AF65-F5344CB8AC3E}">
        <p14:creationId xmlns:p14="http://schemas.microsoft.com/office/powerpoint/2010/main" val="22710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sz="quarter" idx="10"/>
          </p:nvPr>
        </p:nvSpPr>
        <p:spPr/>
        <p:txBody>
          <a:bodyPr/>
          <a:lstStyle/>
          <a:p>
            <a:r>
              <a:rPr lang="en-US" altLang="zh-TW" dirty="0"/>
              <a:t>THUNDERBOLT</a:t>
            </a:r>
            <a:r>
              <a:rPr lang="en-US" altLang="zh-TW" dirty="0">
                <a:latin typeface="Verdana" panose="020B0604030504040204" pitchFamily="34" charset="0"/>
                <a:ea typeface="Verdana" panose="020B0604030504040204" pitchFamily="34" charset="0"/>
                <a:cs typeface="Arial Unicode MS" panose="020B0604020202020204" pitchFamily="34" charset="-120"/>
              </a:rPr>
              <a:t>™</a:t>
            </a:r>
            <a:r>
              <a:rPr lang="en-US" altLang="zh-TW" dirty="0"/>
              <a:t> 4</a:t>
            </a:r>
            <a:r>
              <a:rPr lang="zh-TW" altLang="en-US" dirty="0"/>
              <a:t> </a:t>
            </a:r>
            <a:r>
              <a:rPr lang="en-US" altLang="zh-TW" dirty="0">
                <a:solidFill>
                  <a:schemeClr val="tx1"/>
                </a:solidFill>
              </a:rPr>
              <a:t>Technology</a:t>
            </a:r>
            <a:endParaRPr lang="zh-TW" altLang="en-US" dirty="0">
              <a:solidFill>
                <a:schemeClr val="tx1"/>
              </a:solidFill>
            </a:endParaRPr>
          </a:p>
        </p:txBody>
      </p:sp>
      <p:sp>
        <p:nvSpPr>
          <p:cNvPr id="3" name="矩形 2"/>
          <p:cNvSpPr/>
          <p:nvPr/>
        </p:nvSpPr>
        <p:spPr>
          <a:xfrm>
            <a:off x="1049973" y="1030524"/>
            <a:ext cx="40959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all" spc="0" normalizeH="0" baseline="0" noProof="0" dirty="0">
                <a:ln>
                  <a:noFill/>
                </a:ln>
                <a:solidFill>
                  <a:srgbClr val="00529C"/>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UNIVERSAL CABLE CONNECTIVITY</a:t>
            </a:r>
          </a:p>
        </p:txBody>
      </p:sp>
      <p:sp>
        <p:nvSpPr>
          <p:cNvPr id="6" name="Content Placeholder 2"/>
          <p:cNvSpPr txBox="1">
            <a:spLocks/>
          </p:cNvSpPr>
          <p:nvPr/>
        </p:nvSpPr>
        <p:spPr>
          <a:xfrm>
            <a:off x="998538" y="1554130"/>
            <a:ext cx="6587250" cy="466938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00529C"/>
              </a:buClr>
              <a:buSzTx/>
              <a:buFont typeface="Arial" panose="020B0604020202020204" pitchFamily="34" charset="0"/>
              <a:buNone/>
              <a:tabLst/>
              <a:defRPr/>
            </a:pPr>
            <a:r>
              <a:rPr kumimoji="0" lang="en-US" altLang="zh-TW" sz="2000" b="1"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Thunderbolt 4 is the latest version of Intel's Thunderbolt line.</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 </a:t>
            </a:r>
            <a:b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b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Thunderbolt 4 is more powerful and makes connecting the modern workspace more flexible and simpler than ever. </a:t>
            </a:r>
          </a:p>
          <a:p>
            <a:pPr marL="457200" marR="0" lvl="0"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Delivers 40Gb/s of bandwidth</a:t>
            </a:r>
          </a:p>
          <a:p>
            <a:pPr marL="457200" marR="0" lvl="0"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One port supports multiple protocols</a:t>
            </a:r>
          </a:p>
          <a:p>
            <a:pPr marL="857250" marR="0" lvl="1"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USB 4</a:t>
            </a:r>
          </a:p>
          <a:p>
            <a:pPr marL="857250" marR="0" lvl="1"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DisplayPort</a:t>
            </a:r>
          </a:p>
          <a:p>
            <a:pPr marL="857250" marR="0" lvl="1"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PCIe</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endParaRPr>
          </a:p>
          <a:p>
            <a:pPr marL="457200" marR="0" lvl="0"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Support up to</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 </a:t>
            </a:r>
            <a:r>
              <a:rPr kumimoji="0" lang="en-US" sz="2400" b="1" i="0" u="none" strike="noStrike" kern="1200" cap="none" spc="0" normalizeH="0" baseline="0" noProof="0" dirty="0">
                <a:ln>
                  <a:noFill/>
                </a:ln>
                <a:solidFill>
                  <a:srgbClr val="FF0000"/>
                </a:solidFill>
                <a:effectLst/>
                <a:uLnTx/>
                <a:uFillTx/>
                <a:latin typeface="Calibri"/>
                <a:ea typeface="Arial Unicode MS" panose="020B0604020202020204" pitchFamily="34" charset="-128"/>
                <a:cs typeface="Arial Unicode MS" panose="020B0604020202020204" pitchFamily="34" charset="-128"/>
              </a:rPr>
              <a:t>2x</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 </a:t>
            </a: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4K displays</a:t>
            </a:r>
          </a:p>
          <a:p>
            <a:pPr marL="457200" marR="0" lvl="0"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It is backwards compatible with Thunderbolt 3 &amp; USB-C</a:t>
            </a:r>
          </a:p>
          <a:p>
            <a:pPr marL="457200" marR="0" lvl="0"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Maximum flexibility for docking station</a:t>
            </a:r>
          </a:p>
          <a:p>
            <a:pPr marL="457200" marR="0" lvl="0"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Bi-directional power</a:t>
            </a:r>
          </a:p>
          <a:p>
            <a:pPr marL="857250" marR="0" lvl="1" indent="-457200" algn="l" defTabSz="914400" rtl="0" eaLnBrk="1" fontAlgn="auto" latinLnBrk="0" hangingPunct="1">
              <a:lnSpc>
                <a:spcPct val="100000"/>
              </a:lnSpc>
              <a:spcBef>
                <a:spcPts val="200"/>
              </a:spcBef>
              <a:spcAft>
                <a:spcPts val="0"/>
              </a:spcAft>
              <a:buClr>
                <a:srgbClr val="00529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Power share +</a:t>
            </a:r>
            <a:r>
              <a:rPr kumimoji="0" lang="zh-TW" altLang="en-US" sz="18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 </a:t>
            </a:r>
            <a:r>
              <a:rPr kumimoji="0" lang="en-US" altLang="zh-TW" sz="18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power delivery</a:t>
            </a:r>
            <a:r>
              <a:rPr kumimoji="0" lang="zh-TW" altLang="en-US" sz="18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 </a:t>
            </a:r>
            <a:r>
              <a:rPr kumimoji="0" lang="en-US" altLang="zh-TW" sz="18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(PD)</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Arial Unicode MS" panose="020B0604020202020204" pitchFamily="34" charset="-128"/>
              <a:cs typeface="Arial Unicode MS" panose="020B0604020202020204" pitchFamily="34" charset="-128"/>
            </a:endParaRPr>
          </a:p>
        </p:txBody>
      </p:sp>
      <p:pic>
        <p:nvPicPr>
          <p:cNvPr id="1026" name="Picture 2" descr="https://lh3.googleusercontent.com/-MM8n7rFIZ6Q/TYDcmUqddNI/AAAAAAAAApc/7wB8TXqjpQc/s400/Thunderbolt+logo+2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387" y="508408"/>
            <a:ext cx="1980994" cy="89144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6375" y="1721659"/>
            <a:ext cx="3793367" cy="1905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6375" y="3860831"/>
            <a:ext cx="3793367" cy="2398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2063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F1A83016-ACA9-4583-8B87-8913C7A575AD}"/>
              </a:ext>
            </a:extLst>
          </p:cNvPr>
          <p:cNvSpPr txBox="1">
            <a:spLocks/>
          </p:cNvSpPr>
          <p:nvPr/>
        </p:nvSpPr>
        <p:spPr>
          <a:xfrm>
            <a:off x="1009332" y="1468126"/>
            <a:ext cx="10853818" cy="275942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Intel</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 </a:t>
            </a:r>
            <a:r>
              <a:rPr kumimoji="0" lang="en-US" altLang="zh-TW" sz="2400" b="1" i="0" u="none" strike="noStrike" kern="1200" cap="none" spc="0" normalizeH="0" baseline="0" noProof="0" dirty="0">
                <a:ln>
                  <a:noFill/>
                </a:ln>
                <a:solidFill>
                  <a:srgbClr val="FF0000"/>
                </a:solidFill>
                <a:effectLst/>
                <a:uLnTx/>
                <a:uFillTx/>
                <a:latin typeface="Calibri"/>
                <a:ea typeface="微軟正黑體" panose="020B0604030504040204" pitchFamily="34" charset="-120"/>
                <a:cs typeface="Arial Unicode MS" panose="020B0604020202020204" pitchFamily="34" charset="-128"/>
              </a:rPr>
              <a:t>Wi-Fi 7 BE200</a:t>
            </a:r>
            <a:r>
              <a:rPr kumimoji="0" lang="en-US" altLang="zh-TW" sz="2400" b="0"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Arial Unicode MS" panose="020B0604020202020204" pitchFamily="34" charset="-128"/>
              </a:rPr>
              <a:t>,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a revolution in Wi-Fi technology, provides advancement in connection speed, channel bandwidth, throughput and MLO (Multi-Link Operation).</a:t>
            </a:r>
          </a:p>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Wi-Fi 7 provides Extremely High Throughput (EHT) and additional </a:t>
            </a:r>
            <a:r>
              <a:rPr kumimoji="0" lang="en-US" altLang="zh-TW" sz="24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320 MHz Channels</a:t>
            </a:r>
            <a:r>
              <a:rPr kumimoji="0" lang="en-US" altLang="zh-TW" sz="2400" b="1"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a:t>
            </a:r>
            <a:endPar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Wi-Fi 7 BE200 has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max. data transfer speed of </a:t>
            </a:r>
            <a:r>
              <a:rPr kumimoji="0" lang="en-US" altLang="zh-TW" sz="24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46 Gbps</a:t>
            </a:r>
            <a:r>
              <a:rPr kumimoji="0" lang="en-US" altLang="zh-TW" sz="2400" b="1"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 </a:t>
            </a:r>
            <a:r>
              <a:rPr kumimoji="0" lang="en-US" altLang="zh-TW" sz="24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4.8x</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 faster than Wi-Fi 6 AX201’s max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speed of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9.6 Gbps</a:t>
            </a:r>
          </a:p>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Wi-Fi 7 BE200 with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Bluetooth</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 </a:t>
            </a:r>
            <a:r>
              <a:rPr kumimoji="0" lang="en-US" altLang="zh-TW" sz="24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V5.4</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rPr>
              <a:t> provides data transfer range of up to 300 meters (= 984 ft) </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Arial Unicode MS" panose="020B0604020202020204" pitchFamily="34" charset="-128"/>
            </a:endParaRPr>
          </a:p>
        </p:txBody>
      </p:sp>
      <p:graphicFrame>
        <p:nvGraphicFramePr>
          <p:cNvPr id="5" name="表格 3">
            <a:extLst>
              <a:ext uri="{FF2B5EF4-FFF2-40B4-BE49-F238E27FC236}">
                <a16:creationId xmlns:a16="http://schemas.microsoft.com/office/drawing/2014/main" id="{59482D4A-DB75-4EF7-98DA-E29374445AE8}"/>
              </a:ext>
            </a:extLst>
          </p:cNvPr>
          <p:cNvGraphicFramePr>
            <a:graphicFrameLocks noGrp="1"/>
          </p:cNvGraphicFramePr>
          <p:nvPr>
            <p:extLst>
              <p:ext uri="{D42A27DB-BD31-4B8C-83A1-F6EECF244321}">
                <p14:modId xmlns:p14="http://schemas.microsoft.com/office/powerpoint/2010/main" val="2021146342"/>
              </p:ext>
            </p:extLst>
          </p:nvPr>
        </p:nvGraphicFramePr>
        <p:xfrm>
          <a:off x="412956" y="4785639"/>
          <a:ext cx="11690554" cy="1606535"/>
        </p:xfrm>
        <a:graphic>
          <a:graphicData uri="http://schemas.openxmlformats.org/drawingml/2006/table">
            <a:tbl>
              <a:tblPr firstRow="1" bandRow="1">
                <a:tableStyleId>{8FD4443E-F989-4FC4-A0C8-D5A2AF1F390B}</a:tableStyleId>
              </a:tblPr>
              <a:tblGrid>
                <a:gridCol w="2271250">
                  <a:extLst>
                    <a:ext uri="{9D8B030D-6E8A-4147-A177-3AD203B41FA5}">
                      <a16:colId xmlns:a16="http://schemas.microsoft.com/office/drawing/2014/main" val="20000"/>
                    </a:ext>
                  </a:extLst>
                </a:gridCol>
                <a:gridCol w="1234651">
                  <a:extLst>
                    <a:ext uri="{9D8B030D-6E8A-4147-A177-3AD203B41FA5}">
                      <a16:colId xmlns:a16="http://schemas.microsoft.com/office/drawing/2014/main" val="20001"/>
                    </a:ext>
                  </a:extLst>
                </a:gridCol>
                <a:gridCol w="1172234">
                  <a:extLst>
                    <a:ext uri="{9D8B030D-6E8A-4147-A177-3AD203B41FA5}">
                      <a16:colId xmlns:a16="http://schemas.microsoft.com/office/drawing/2014/main" val="20002"/>
                    </a:ext>
                  </a:extLst>
                </a:gridCol>
                <a:gridCol w="1339343">
                  <a:extLst>
                    <a:ext uri="{9D8B030D-6E8A-4147-A177-3AD203B41FA5}">
                      <a16:colId xmlns:a16="http://schemas.microsoft.com/office/drawing/2014/main" val="254160460"/>
                    </a:ext>
                  </a:extLst>
                </a:gridCol>
                <a:gridCol w="1759837">
                  <a:extLst>
                    <a:ext uri="{9D8B030D-6E8A-4147-A177-3AD203B41FA5}">
                      <a16:colId xmlns:a16="http://schemas.microsoft.com/office/drawing/2014/main" val="1631353694"/>
                    </a:ext>
                  </a:extLst>
                </a:gridCol>
                <a:gridCol w="3913239">
                  <a:extLst>
                    <a:ext uri="{9D8B030D-6E8A-4147-A177-3AD203B41FA5}">
                      <a16:colId xmlns:a16="http://schemas.microsoft.com/office/drawing/2014/main" val="3041691257"/>
                    </a:ext>
                  </a:extLst>
                </a:gridCol>
              </a:tblGrid>
              <a:tr h="787517">
                <a:tc>
                  <a:txBody>
                    <a:bodyPr/>
                    <a:lstStyle/>
                    <a:p>
                      <a:pPr algn="ctr"/>
                      <a:r>
                        <a:rPr lang="en-US" altLang="zh-TW" sz="1800" kern="1200" dirty="0"/>
                        <a:t>Brand</a:t>
                      </a:r>
                      <a:endParaRPr lang="zh-TW" altLang="en-US" sz="1800" kern="1200" dirty="0">
                        <a:solidFill>
                          <a:srgbClr val="141212"/>
                        </a:solidFill>
                        <a:latin typeface="+mn-lt"/>
                        <a:ea typeface="+mn-ea"/>
                        <a:cs typeface="+mn-cs"/>
                      </a:endParaRPr>
                    </a:p>
                  </a:txBody>
                  <a:tcPr anchor="ctr"/>
                </a:tc>
                <a:tc>
                  <a:txBody>
                    <a:bodyPr/>
                    <a:lstStyle/>
                    <a:p>
                      <a:pPr algn="ctr"/>
                      <a:r>
                        <a:rPr lang="en-US" altLang="zh-TW" sz="1800" kern="1200" dirty="0"/>
                        <a:t>Wireless Lan</a:t>
                      </a:r>
                      <a:endParaRPr lang="zh-TW" altLang="en-US" sz="1800" kern="1200" dirty="0">
                        <a:solidFill>
                          <a:srgbClr val="141212"/>
                        </a:solidFill>
                        <a:latin typeface="+mn-lt"/>
                        <a:ea typeface="+mn-ea"/>
                        <a:cs typeface="+mn-cs"/>
                      </a:endParaRPr>
                    </a:p>
                  </a:txBody>
                  <a:tcPr anchor="ctr"/>
                </a:tc>
                <a:tc>
                  <a:txBody>
                    <a:bodyPr/>
                    <a:lstStyle/>
                    <a:p>
                      <a:pPr algn="ctr"/>
                      <a:r>
                        <a:rPr lang="en-US" altLang="zh-TW" sz="1800" kern="1200" dirty="0"/>
                        <a:t>Bluetooth</a:t>
                      </a:r>
                      <a:endParaRPr lang="zh-TW" altLang="en-US" sz="1800" kern="1200" dirty="0">
                        <a:solidFill>
                          <a:srgbClr val="141212"/>
                        </a:solidFill>
                        <a:latin typeface="+mn-lt"/>
                        <a:ea typeface="+mn-ea"/>
                        <a:cs typeface="+mn-cs"/>
                      </a:endParaRPr>
                    </a:p>
                  </a:txBody>
                  <a:tcPr anchor="ctr"/>
                </a:tc>
                <a:tc>
                  <a:txBody>
                    <a:bodyPr/>
                    <a:lstStyle/>
                    <a:p>
                      <a:pPr algn="ctr"/>
                      <a:r>
                        <a:rPr lang="en-US" altLang="zh-TW" sz="1800" kern="1200" dirty="0">
                          <a:solidFill>
                            <a:schemeClr val="bg1"/>
                          </a:solidFill>
                          <a:latin typeface="+mn-lt"/>
                          <a:ea typeface="+mn-ea"/>
                          <a:cs typeface="+mn-cs"/>
                        </a:rPr>
                        <a:t>Wi-Fi </a:t>
                      </a:r>
                    </a:p>
                    <a:p>
                      <a:pPr algn="ctr"/>
                      <a:r>
                        <a:rPr lang="en-US" altLang="zh-TW" sz="1800" kern="1200" dirty="0">
                          <a:solidFill>
                            <a:schemeClr val="bg1"/>
                          </a:solidFill>
                          <a:latin typeface="+mn-lt"/>
                          <a:ea typeface="+mn-ea"/>
                          <a:cs typeface="+mn-cs"/>
                        </a:rPr>
                        <a:t>Speed</a:t>
                      </a:r>
                      <a:endParaRPr lang="zh-TW" altLang="en-US" sz="1800" kern="1200" dirty="0">
                        <a:solidFill>
                          <a:schemeClr val="bg1"/>
                        </a:solidFill>
                        <a:latin typeface="+mn-lt"/>
                        <a:ea typeface="+mn-ea"/>
                        <a:cs typeface="+mn-cs"/>
                      </a:endParaRPr>
                    </a:p>
                  </a:txBody>
                  <a:tcPr anchor="ctr"/>
                </a:tc>
                <a:tc>
                  <a:txBody>
                    <a:bodyPr/>
                    <a:lstStyle/>
                    <a:p>
                      <a:pPr algn="ctr"/>
                      <a:r>
                        <a:rPr lang="en-US" altLang="zh-TW" sz="1800" kern="1200" dirty="0">
                          <a:solidFill>
                            <a:schemeClr val="bg1"/>
                          </a:solidFill>
                          <a:latin typeface="+mn-lt"/>
                          <a:ea typeface="+mn-ea"/>
                          <a:cs typeface="+mn-cs"/>
                        </a:rPr>
                        <a:t>Max Channel Bandwidth</a:t>
                      </a:r>
                      <a:endParaRPr lang="zh-TW" altLang="en-US" sz="1800" kern="1200" dirty="0">
                        <a:solidFill>
                          <a:schemeClr val="bg1"/>
                        </a:solidFill>
                        <a:latin typeface="+mn-lt"/>
                        <a:ea typeface="+mn-ea"/>
                        <a:cs typeface="+mn-cs"/>
                      </a:endParaRPr>
                    </a:p>
                  </a:txBody>
                  <a:tcPr anchor="ctr"/>
                </a:tc>
                <a:tc>
                  <a:txBody>
                    <a:bodyPr/>
                    <a:lstStyle/>
                    <a:p>
                      <a:pPr algn="ctr"/>
                      <a:r>
                        <a:rPr lang="en-US" altLang="zh-TW" sz="1800" kern="1200" dirty="0">
                          <a:solidFill>
                            <a:schemeClr val="bg1"/>
                          </a:solidFill>
                          <a:latin typeface="+mn-lt"/>
                          <a:ea typeface="+mn-ea"/>
                          <a:cs typeface="+mn-cs"/>
                        </a:rPr>
                        <a:t>Band</a:t>
                      </a:r>
                      <a:endParaRPr lang="zh-TW" altLang="en-US" sz="1800" kern="1200" dirty="0">
                        <a:solidFill>
                          <a:schemeClr val="bg1"/>
                        </a:solidFill>
                        <a:latin typeface="+mn-lt"/>
                        <a:ea typeface="+mn-ea"/>
                        <a:cs typeface="+mn-cs"/>
                      </a:endParaRPr>
                    </a:p>
                  </a:txBody>
                  <a:tcPr anchor="ctr"/>
                </a:tc>
                <a:extLst>
                  <a:ext uri="{0D108BD9-81ED-4DB2-BD59-A6C34878D82A}">
                    <a16:rowId xmlns:a16="http://schemas.microsoft.com/office/drawing/2014/main" val="10000"/>
                  </a:ext>
                </a:extLst>
              </a:tr>
              <a:tr h="409509">
                <a:tc>
                  <a:txBody>
                    <a:bodyPr/>
                    <a:lstStyle/>
                    <a:p>
                      <a:pPr algn="ctr"/>
                      <a:r>
                        <a:rPr lang="en-US" altLang="zh-TW" sz="2000" b="1" dirty="0" err="1">
                          <a:solidFill>
                            <a:srgbClr val="F6F98B"/>
                          </a:solidFill>
                        </a:rPr>
                        <a:t>Durabook</a:t>
                      </a:r>
                      <a:r>
                        <a:rPr lang="en-US" altLang="zh-TW" sz="2000" b="1" dirty="0">
                          <a:solidFill>
                            <a:srgbClr val="F6F98B"/>
                          </a:solidFill>
                        </a:rPr>
                        <a:t> S14I New</a:t>
                      </a:r>
                      <a:endParaRPr lang="zh-TW" altLang="en-US" sz="2000" b="1" dirty="0">
                        <a:solidFill>
                          <a:srgbClr val="F6F98B"/>
                        </a:solidFill>
                      </a:endParaRPr>
                    </a:p>
                  </a:txBody>
                  <a:tcPr/>
                </a:tc>
                <a:tc>
                  <a:txBody>
                    <a:bodyPr/>
                    <a:lstStyle/>
                    <a:p>
                      <a:pPr algn="ctr"/>
                      <a:r>
                        <a:rPr lang="en-US" altLang="zh-TW" sz="2000" b="1" dirty="0">
                          <a:solidFill>
                            <a:srgbClr val="F6F98B"/>
                          </a:solidFill>
                        </a:rPr>
                        <a:t>BE200</a:t>
                      </a:r>
                      <a:endParaRPr lang="zh-TW" altLang="en-US" sz="2000" b="1" dirty="0">
                        <a:solidFill>
                          <a:srgbClr val="F6F98B"/>
                        </a:solidFill>
                      </a:endParaRPr>
                    </a:p>
                  </a:txBody>
                  <a:tcPr/>
                </a:tc>
                <a:tc>
                  <a:txBody>
                    <a:bodyPr/>
                    <a:lstStyle/>
                    <a:p>
                      <a:pPr algn="ctr"/>
                      <a:r>
                        <a:rPr lang="en-US" altLang="zh-TW" sz="2000" b="1" dirty="0">
                          <a:solidFill>
                            <a:srgbClr val="F6F98B"/>
                          </a:solidFill>
                        </a:rPr>
                        <a:t>V5.4</a:t>
                      </a:r>
                      <a:endParaRPr lang="zh-TW" altLang="en-US" sz="2000" b="1" dirty="0">
                        <a:solidFill>
                          <a:srgbClr val="F6F98B"/>
                        </a:solidFill>
                      </a:endParaRPr>
                    </a:p>
                  </a:txBody>
                  <a:tcPr/>
                </a:tc>
                <a:tc>
                  <a:txBody>
                    <a:bodyPr/>
                    <a:lstStyle/>
                    <a:p>
                      <a:pPr algn="ctr"/>
                      <a:r>
                        <a:rPr lang="en-US" altLang="zh-TW" sz="2000" b="1" dirty="0">
                          <a:solidFill>
                            <a:srgbClr val="F6F98B"/>
                          </a:solidFill>
                        </a:rPr>
                        <a:t>46 Gbps</a:t>
                      </a:r>
                      <a:endParaRPr lang="zh-TW" altLang="en-US" sz="2000" b="1" dirty="0">
                        <a:solidFill>
                          <a:srgbClr val="F6F98B"/>
                        </a:solidFill>
                      </a:endParaRPr>
                    </a:p>
                  </a:txBody>
                  <a:tcPr/>
                </a:tc>
                <a:tc>
                  <a:txBody>
                    <a:bodyPr/>
                    <a:lstStyle/>
                    <a:p>
                      <a:pPr algn="ctr"/>
                      <a:r>
                        <a:rPr lang="en-US" altLang="zh-TW" sz="2000" b="1" dirty="0">
                          <a:solidFill>
                            <a:srgbClr val="F6F98B"/>
                          </a:solidFill>
                        </a:rPr>
                        <a:t>320 MHz</a:t>
                      </a:r>
                      <a:endParaRPr lang="zh-TW" altLang="en-US" sz="2000" b="1" dirty="0">
                        <a:solidFill>
                          <a:srgbClr val="F6F98B"/>
                        </a:solidFill>
                      </a:endParaRPr>
                    </a:p>
                  </a:txBody>
                  <a:tcPr/>
                </a:tc>
                <a:tc>
                  <a:txBody>
                    <a:bodyPr/>
                    <a:lstStyle/>
                    <a:p>
                      <a:pPr algn="ctr"/>
                      <a:r>
                        <a:rPr lang="en-US" altLang="zh-TW" sz="2000" b="1" dirty="0">
                          <a:solidFill>
                            <a:srgbClr val="F6F98B"/>
                          </a:solidFill>
                        </a:rPr>
                        <a:t>2.4 GHz + 5 GHz +6 GHz (Multi Link)</a:t>
                      </a:r>
                      <a:endParaRPr lang="zh-TW" altLang="en-US" sz="2000" b="1" dirty="0">
                        <a:solidFill>
                          <a:srgbClr val="F6F98B"/>
                        </a:solidFill>
                      </a:endParaRPr>
                    </a:p>
                  </a:txBody>
                  <a:tcPr/>
                </a:tc>
                <a:extLst>
                  <a:ext uri="{0D108BD9-81ED-4DB2-BD59-A6C34878D82A}">
                    <a16:rowId xmlns:a16="http://schemas.microsoft.com/office/drawing/2014/main" val="10001"/>
                  </a:ext>
                </a:extLst>
              </a:tr>
              <a:tr h="4095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i="0" u="none" strike="noStrike" kern="1200" dirty="0">
                          <a:solidFill>
                            <a:schemeClr val="bg1"/>
                          </a:solidFill>
                          <a:effectLst/>
                          <a:latin typeface="Calibri "/>
                          <a:ea typeface="+mn-ea"/>
                          <a:cs typeface="+mn-cs"/>
                        </a:rPr>
                        <a:t>Market Solution P</a:t>
                      </a:r>
                      <a:endParaRPr lang="zh-TW" altLang="en-US" sz="2000" dirty="0">
                        <a:solidFill>
                          <a:srgbClr val="141212"/>
                        </a:solidFill>
                      </a:endParaRPr>
                    </a:p>
                  </a:txBody>
                  <a:tcPr/>
                </a:tc>
                <a:tc>
                  <a:txBody>
                    <a:bodyPr/>
                    <a:lstStyle/>
                    <a:p>
                      <a:pPr algn="ctr"/>
                      <a:r>
                        <a:rPr lang="en-US" altLang="zh-TW" sz="2000" dirty="0">
                          <a:solidFill>
                            <a:schemeClr val="bg1"/>
                          </a:solidFill>
                        </a:rPr>
                        <a:t>AX201</a:t>
                      </a:r>
                      <a:endParaRPr lang="zh-TW" altLang="en-US" sz="2000" dirty="0">
                        <a:solidFill>
                          <a:schemeClr val="bg1"/>
                        </a:solidFill>
                      </a:endParaRPr>
                    </a:p>
                  </a:txBody>
                  <a:tcPr/>
                </a:tc>
                <a:tc>
                  <a:txBody>
                    <a:bodyPr/>
                    <a:lstStyle/>
                    <a:p>
                      <a:pPr algn="ctr"/>
                      <a:r>
                        <a:rPr lang="en-US" altLang="zh-TW" sz="2000" dirty="0">
                          <a:solidFill>
                            <a:schemeClr val="bg1"/>
                          </a:solidFill>
                        </a:rPr>
                        <a:t>V5.2</a:t>
                      </a:r>
                      <a:endParaRPr lang="zh-TW" altLang="en-US" sz="2000" dirty="0">
                        <a:solidFill>
                          <a:schemeClr val="bg1"/>
                        </a:solidFill>
                      </a:endParaRPr>
                    </a:p>
                  </a:txBody>
                  <a:tcPr/>
                </a:tc>
                <a:tc>
                  <a:txBody>
                    <a:bodyPr/>
                    <a:lstStyle/>
                    <a:p>
                      <a:pPr algn="ctr"/>
                      <a:r>
                        <a:rPr lang="en-US" altLang="zh-TW" sz="2000" dirty="0">
                          <a:solidFill>
                            <a:schemeClr val="bg1"/>
                          </a:solidFill>
                        </a:rPr>
                        <a:t>9.6 Gbps</a:t>
                      </a:r>
                      <a:endParaRPr lang="zh-TW" altLang="en-US" sz="2000" dirty="0">
                        <a:solidFill>
                          <a:schemeClr val="bg1"/>
                        </a:solidFill>
                      </a:endParaRPr>
                    </a:p>
                  </a:txBody>
                  <a:tcPr/>
                </a:tc>
                <a:tc>
                  <a:txBody>
                    <a:bodyPr/>
                    <a:lstStyle/>
                    <a:p>
                      <a:pPr algn="ctr"/>
                      <a:r>
                        <a:rPr lang="en-US" altLang="zh-TW" sz="2000" dirty="0">
                          <a:solidFill>
                            <a:schemeClr val="bg1"/>
                          </a:solidFill>
                        </a:rPr>
                        <a:t>160 MHz</a:t>
                      </a:r>
                      <a:endParaRPr lang="zh-TW" altLang="en-US" sz="2000" dirty="0">
                        <a:solidFill>
                          <a:schemeClr val="bg1"/>
                        </a:solidFill>
                      </a:endParaRPr>
                    </a:p>
                  </a:txBody>
                  <a:tcPr/>
                </a:tc>
                <a:tc>
                  <a:txBody>
                    <a:bodyPr/>
                    <a:lstStyle/>
                    <a:p>
                      <a:pPr algn="ctr"/>
                      <a:r>
                        <a:rPr lang="en-US" altLang="zh-TW" sz="2000" dirty="0">
                          <a:solidFill>
                            <a:schemeClr val="bg1"/>
                          </a:solidFill>
                        </a:rPr>
                        <a:t>2.4 GHz or 5 GHz  (Single Link)</a:t>
                      </a:r>
                      <a:endParaRPr lang="zh-TW" altLang="en-US" sz="2000" dirty="0">
                        <a:solidFill>
                          <a:schemeClr val="bg1"/>
                        </a:solidFill>
                      </a:endParaRPr>
                    </a:p>
                  </a:txBody>
                  <a:tcPr/>
                </a:tc>
                <a:extLst>
                  <a:ext uri="{0D108BD9-81ED-4DB2-BD59-A6C34878D82A}">
                    <a16:rowId xmlns:a16="http://schemas.microsoft.com/office/drawing/2014/main" val="10003"/>
                  </a:ext>
                </a:extLst>
              </a:tr>
            </a:tbl>
          </a:graphicData>
        </a:graphic>
      </p:graphicFrame>
      <p:sp>
        <p:nvSpPr>
          <p:cNvPr id="11" name="Rectangle 18">
            <a:extLst>
              <a:ext uri="{FF2B5EF4-FFF2-40B4-BE49-F238E27FC236}">
                <a16:creationId xmlns:a16="http://schemas.microsoft.com/office/drawing/2014/main" id="{85690D3D-F1F0-4120-B3A1-81BC25799127}"/>
              </a:ext>
            </a:extLst>
          </p:cNvPr>
          <p:cNvSpPr/>
          <p:nvPr/>
        </p:nvSpPr>
        <p:spPr>
          <a:xfrm>
            <a:off x="998059" y="996078"/>
            <a:ext cx="507428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all" spc="0" normalizeH="0" baseline="0" noProof="0" dirty="0">
                <a:ln>
                  <a:noFill/>
                </a:ln>
                <a:solidFill>
                  <a:srgbClr val="00529C"/>
                </a:solidFill>
                <a:effectLst/>
                <a:uLnTx/>
                <a:uFillTx/>
                <a:latin typeface="Calibri"/>
                <a:ea typeface="微軟正黑體" panose="020B0604030504040204" pitchFamily="34" charset="-120"/>
                <a:cs typeface="Arial Unicode MS" panose="020B0604020202020204" pitchFamily="34" charset="-128"/>
              </a:rPr>
              <a:t>INTEL® WI-FI 7 BE200</a:t>
            </a:r>
          </a:p>
        </p:txBody>
      </p:sp>
      <p:sp>
        <p:nvSpPr>
          <p:cNvPr id="12" name="Content Placeholder 1">
            <a:extLst>
              <a:ext uri="{FF2B5EF4-FFF2-40B4-BE49-F238E27FC236}">
                <a16:creationId xmlns:a16="http://schemas.microsoft.com/office/drawing/2014/main" id="{E3EB4F20-FD7A-4237-AC6D-39FAB9F3E544}"/>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4400" b="1" i="0" u="none" strike="noStrike" kern="1200" cap="none" spc="0" normalizeH="0" baseline="0" noProof="0" dirty="0">
                <a:ln>
                  <a:noFill/>
                </a:ln>
                <a:solidFill>
                  <a:srgbClr val="00499D"/>
                </a:solidFill>
                <a:effectLst/>
                <a:uLnTx/>
                <a:uFillTx/>
                <a:latin typeface="Calibri"/>
                <a:ea typeface="微軟正黑體" panose="020B0604030504040204" pitchFamily="34" charset="-120"/>
                <a:cs typeface="+mn-cs"/>
              </a:rPr>
              <a:t>MAXIMUM</a:t>
            </a:r>
            <a:r>
              <a:rPr kumimoji="0" lang="en-US" altLang="en-US" sz="4400"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 CONNECTIVITY</a:t>
            </a:r>
          </a:p>
        </p:txBody>
      </p:sp>
      <p:pic>
        <p:nvPicPr>
          <p:cNvPr id="17" name="Picture 2">
            <a:extLst>
              <a:ext uri="{FF2B5EF4-FFF2-40B4-BE49-F238E27FC236}">
                <a16:creationId xmlns:a16="http://schemas.microsoft.com/office/drawing/2014/main" id="{F7DD0A3A-43DF-461C-B2DC-32EF8D32EDB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068" y="4810665"/>
            <a:ext cx="1396048" cy="124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Intel® Wi-Fi 7 Series Products and Solutions with Intel® Wi-Fi 7...">
            <a:extLst>
              <a:ext uri="{FF2B5EF4-FFF2-40B4-BE49-F238E27FC236}">
                <a16:creationId xmlns:a16="http://schemas.microsoft.com/office/drawing/2014/main" id="{2441FC63-184A-6860-2485-52FD3BD655B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215715" y="229584"/>
            <a:ext cx="1856847" cy="104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6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52C6AD5-B10D-448F-FF75-DDBBB04B40FE}"/>
              </a:ext>
            </a:extLst>
          </p:cNvPr>
          <p:cNvPicPr>
            <a:picLocks noChangeAspect="1"/>
          </p:cNvPicPr>
          <p:nvPr/>
        </p:nvPicPr>
        <p:blipFill>
          <a:blip r:embed="rId2"/>
          <a:stretch>
            <a:fillRect/>
          </a:stretch>
        </p:blipFill>
        <p:spPr>
          <a:xfrm>
            <a:off x="801278" y="3110093"/>
            <a:ext cx="10855118" cy="2710037"/>
          </a:xfrm>
          <a:prstGeom prst="rect">
            <a:avLst/>
          </a:prstGeom>
        </p:spPr>
      </p:pic>
      <p:sp>
        <p:nvSpPr>
          <p:cNvPr id="8" name="Content Placeholder 1">
            <a:extLst>
              <a:ext uri="{FF2B5EF4-FFF2-40B4-BE49-F238E27FC236}">
                <a16:creationId xmlns:a16="http://schemas.microsoft.com/office/drawing/2014/main" id="{736225BC-5958-4B6D-8489-CB4B38A3FCDB}"/>
              </a:ext>
            </a:extLst>
          </p:cNvPr>
          <p:cNvSpPr txBox="1">
            <a:spLocks/>
          </p:cNvSpPr>
          <p:nvPr/>
        </p:nvSpPr>
        <p:spPr>
          <a:xfrm>
            <a:off x="998059" y="465826"/>
            <a:ext cx="10195883" cy="571500"/>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4400" b="1" i="0" u="none" strike="noStrike" kern="1200" cap="none" spc="0" normalizeH="0" baseline="0" noProof="0" dirty="0">
                <a:ln>
                  <a:noFill/>
                </a:ln>
                <a:solidFill>
                  <a:srgbClr val="00499D"/>
                </a:solidFill>
                <a:effectLst/>
                <a:uLnTx/>
                <a:uFillTx/>
                <a:latin typeface="Calibri"/>
                <a:ea typeface="+mn-ea"/>
                <a:cs typeface="+mn-cs"/>
              </a:rPr>
              <a:t>WI-FI </a:t>
            </a:r>
            <a:r>
              <a:rPr kumimoji="0" lang="en-US" altLang="zh-TW" sz="4400" b="1" i="0" u="none" strike="noStrike" kern="1200" cap="none" spc="0" normalizeH="0" baseline="0" noProof="0" dirty="0">
                <a:ln>
                  <a:noFill/>
                </a:ln>
                <a:solidFill>
                  <a:srgbClr val="00499D"/>
                </a:solidFill>
                <a:effectLst/>
                <a:uLnTx/>
                <a:uFillTx/>
                <a:latin typeface="Calibri"/>
                <a:ea typeface="新細明體" panose="02020500000000000000" pitchFamily="18" charset="-120"/>
                <a:cs typeface="+mn-cs"/>
              </a:rPr>
              <a:t>7</a:t>
            </a:r>
            <a:r>
              <a:rPr kumimoji="0" lang="en-US" altLang="en-US" sz="4400" b="1" i="0" u="none" strike="noStrike" kern="1200" cap="none" spc="0" normalizeH="0" baseline="0" noProof="0" dirty="0">
                <a:ln>
                  <a:noFill/>
                </a:ln>
                <a:solidFill>
                  <a:srgbClr val="00499D"/>
                </a:solidFill>
                <a:effectLst/>
                <a:uLnTx/>
                <a:uFillTx/>
                <a:latin typeface="Calibri"/>
                <a:ea typeface="+mn-ea"/>
                <a:cs typeface="+mn-cs"/>
              </a:rPr>
              <a:t> </a:t>
            </a:r>
            <a:r>
              <a:rPr kumimoji="0" lang="en-US" altLang="en-US" sz="4400" b="1" i="0" u="none" strike="noStrike" kern="1200" cap="none" spc="0" normalizeH="0" baseline="0" noProof="0" dirty="0">
                <a:ln>
                  <a:noFill/>
                </a:ln>
                <a:solidFill>
                  <a:prstClr val="black"/>
                </a:solidFill>
                <a:effectLst/>
                <a:uLnTx/>
                <a:uFillTx/>
                <a:latin typeface="Calibri"/>
                <a:ea typeface="+mn-ea"/>
                <a:cs typeface="+mn-cs"/>
              </a:rPr>
              <a:t>NEXT GENETATION CONNECTIVITY</a:t>
            </a:r>
          </a:p>
        </p:txBody>
      </p:sp>
      <p:sp>
        <p:nvSpPr>
          <p:cNvPr id="7" name="Content Placeholder 6">
            <a:extLst>
              <a:ext uri="{FF2B5EF4-FFF2-40B4-BE49-F238E27FC236}">
                <a16:creationId xmlns:a16="http://schemas.microsoft.com/office/drawing/2014/main" id="{5944482E-E21E-41DD-8DAA-A7500C696F42}"/>
              </a:ext>
            </a:extLst>
          </p:cNvPr>
          <p:cNvSpPr txBox="1">
            <a:spLocks/>
          </p:cNvSpPr>
          <p:nvPr/>
        </p:nvSpPr>
        <p:spPr>
          <a:xfrm>
            <a:off x="998059" y="1234910"/>
            <a:ext cx="10392663" cy="22956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499D"/>
              </a:buClr>
              <a:buSzTx/>
              <a:buFont typeface="Arial" panose="020B0604020202020204" pitchFamily="34" charset="0"/>
              <a:buNone/>
              <a:tabLst/>
              <a:defRPr/>
            </a:pPr>
            <a:r>
              <a:rPr kumimoji="0" lang="en-US" altLang="zh-TW" sz="28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Wi-Fi 7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offers a 6 GHz frequency band in addition to Wi-Fi 6’s 5 GHz and 2.4 GHz. Wi-Fi 7 also uses a unique new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MLO (Multi-Link Operation) technology to transmits data by simultaneously connecting to two bands.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The </a:t>
            </a:r>
            <a:r>
              <a:rPr kumimoji="0" lang="en-US" altLang="zh-TW" sz="28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extended 6GHz spectrum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and </a:t>
            </a:r>
            <a:r>
              <a:rPr kumimoji="0" lang="en-US" altLang="zh-TW" sz="28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Multi-Link Operation</a:t>
            </a:r>
            <a:r>
              <a:rPr kumimoji="0" lang="zh-TW" altLang="en-US" sz="28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offer </a:t>
            </a:r>
            <a:r>
              <a:rPr kumimoji="0" lang="en-US" altLang="zh-TW" sz="28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higher data transfer speed</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a:t>
            </a:r>
            <a:r>
              <a:rPr kumimoji="0" lang="en-US" altLang="zh-TW" sz="28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 wider bandwidth</a:t>
            </a:r>
            <a:r>
              <a:rPr kumimoji="0" lang="en-US" altLang="zh-TW" sz="2800" b="1" i="0" u="none" strike="noStrike" kern="1200" cap="none" spc="0" normalizeH="0" baseline="0" noProof="0" dirty="0">
                <a:ln>
                  <a:noFill/>
                </a:ln>
                <a:solidFill>
                  <a:srgbClr val="4F81BD">
                    <a:lumMod val="75000"/>
                  </a:srgbClr>
                </a:solidFill>
                <a:effectLst/>
                <a:uLnTx/>
                <a:uFillTx/>
                <a:latin typeface="Calibri"/>
                <a:ea typeface="Arial Unicode MS" panose="020B0604020202020204" pitchFamily="34" charset="-128"/>
                <a:cs typeface="+mn-cs"/>
              </a:rPr>
              <a:t>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and </a:t>
            </a:r>
            <a:r>
              <a:rPr kumimoji="0" lang="en-US" altLang="zh-TW" sz="2800" b="1" i="0" u="none" strike="noStrike" kern="1200" cap="none" spc="0" normalizeH="0" baseline="0" noProof="0" dirty="0">
                <a:ln>
                  <a:noFill/>
                </a:ln>
                <a:solidFill>
                  <a:srgbClr val="00529C"/>
                </a:solidFill>
                <a:effectLst/>
                <a:uLnTx/>
                <a:uFillTx/>
                <a:latin typeface="Calibri"/>
                <a:ea typeface="微軟正黑體" panose="020B0604030504040204" pitchFamily="34" charset="-120"/>
                <a:cs typeface="+mn-cs"/>
              </a:rPr>
              <a:t>reduced interference</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a:t>
            </a:r>
          </a:p>
        </p:txBody>
      </p:sp>
    </p:spTree>
    <p:extLst>
      <p:ext uri="{BB962C8B-B14F-4D97-AF65-F5344CB8AC3E}">
        <p14:creationId xmlns:p14="http://schemas.microsoft.com/office/powerpoint/2010/main" val="239526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DE8038-E073-8652-6337-96EA9C68078A}"/>
              </a:ext>
            </a:extLst>
          </p:cNvPr>
          <p:cNvPicPr>
            <a:picLocks noChangeAspect="1"/>
          </p:cNvPicPr>
          <p:nvPr/>
        </p:nvPicPr>
        <p:blipFill rotWithShape="1">
          <a:blip r:embed="rId2"/>
          <a:srcRect t="17475"/>
          <a:stretch/>
        </p:blipFill>
        <p:spPr>
          <a:xfrm>
            <a:off x="538104" y="3346185"/>
            <a:ext cx="5246566" cy="2195981"/>
          </a:xfrm>
          <a:prstGeom prst="rect">
            <a:avLst/>
          </a:prstGeom>
        </p:spPr>
      </p:pic>
      <p:sp>
        <p:nvSpPr>
          <p:cNvPr id="16" name="內容版面配置區 1">
            <a:extLst>
              <a:ext uri="{FF2B5EF4-FFF2-40B4-BE49-F238E27FC236}">
                <a16:creationId xmlns:a16="http://schemas.microsoft.com/office/drawing/2014/main" id="{75F9B70E-56F7-3BAA-6AAC-DC3ED006C78E}"/>
              </a:ext>
            </a:extLst>
          </p:cNvPr>
          <p:cNvSpPr>
            <a:spLocks noGrp="1"/>
          </p:cNvSpPr>
          <p:nvPr>
            <p:ph sz="quarter" idx="10"/>
          </p:nvPr>
        </p:nvSpPr>
        <p:spPr>
          <a:xfrm>
            <a:off x="998059" y="465826"/>
            <a:ext cx="10195883" cy="571500"/>
          </a:xfrm>
        </p:spPr>
        <p:txBody>
          <a:bodyPr/>
          <a:lstStyle/>
          <a:p>
            <a:r>
              <a:rPr lang="en-US" altLang="zh-TW" dirty="0"/>
              <a:t>SEAMLESS </a:t>
            </a:r>
            <a:r>
              <a:rPr lang="en-US" altLang="zh-TW" dirty="0">
                <a:solidFill>
                  <a:schemeClr val="tx1"/>
                </a:solidFill>
              </a:rPr>
              <a:t>CONNECTIVITY </a:t>
            </a:r>
            <a:endParaRPr lang="zh-TW" altLang="en-US" dirty="0">
              <a:solidFill>
                <a:schemeClr val="tx1"/>
              </a:solidFill>
            </a:endParaRPr>
          </a:p>
        </p:txBody>
      </p:sp>
      <p:sp>
        <p:nvSpPr>
          <p:cNvPr id="17" name="內容版面配置區 2">
            <a:extLst>
              <a:ext uri="{FF2B5EF4-FFF2-40B4-BE49-F238E27FC236}">
                <a16:creationId xmlns:a16="http://schemas.microsoft.com/office/drawing/2014/main" id="{B59B9268-9A3C-88C2-6737-4EC00D72C23B}"/>
              </a:ext>
            </a:extLst>
          </p:cNvPr>
          <p:cNvSpPr>
            <a:spLocks noGrp="1"/>
          </p:cNvSpPr>
          <p:nvPr>
            <p:ph sz="quarter" idx="11"/>
          </p:nvPr>
        </p:nvSpPr>
        <p:spPr>
          <a:xfrm>
            <a:off x="998537" y="1079660"/>
            <a:ext cx="10679111" cy="1630764"/>
          </a:xfrm>
        </p:spPr>
        <p:txBody>
          <a:bodyPr/>
          <a:lstStyle/>
          <a:p>
            <a:pPr marL="342900" indent="-342900">
              <a:buClr>
                <a:srgbClr val="00499D"/>
              </a:buClr>
              <a:buFont typeface="Arial" panose="020B0604020202020204" pitchFamily="34" charset="0"/>
              <a:buChar char="•"/>
            </a:pPr>
            <a:r>
              <a:rPr lang="en-US" altLang="zh-TW" sz="2300" dirty="0">
                <a:ea typeface="微軟正黑體" panose="020B0604030504040204" pitchFamily="34" charset="-120"/>
              </a:rPr>
              <a:t>Advanced wireless capabilities include cellular options of 4G LTE or 5G.</a:t>
            </a:r>
          </a:p>
          <a:p>
            <a:pPr marL="342900" indent="-342900">
              <a:buClr>
                <a:srgbClr val="00499D"/>
              </a:buClr>
              <a:buFont typeface="Arial" panose="020B0604020202020204" pitchFamily="34" charset="0"/>
              <a:buChar char="•"/>
            </a:pPr>
            <a:r>
              <a:rPr lang="en-US" altLang="zh-TW" sz="2300" dirty="0">
                <a:ea typeface="微軟正黑體" panose="020B0604030504040204" pitchFamily="34" charset="-120"/>
              </a:rPr>
              <a:t>5G mobile connectivity offers ultrafast data transfer speed over previous generations of mobile networks,</a:t>
            </a:r>
            <a:r>
              <a:rPr lang="zh-TW" altLang="en-US" sz="2300" dirty="0">
                <a:ea typeface="微軟正黑體" panose="020B0604030504040204" pitchFamily="34" charset="-120"/>
              </a:rPr>
              <a:t> </a:t>
            </a:r>
            <a:r>
              <a:rPr lang="en-US" altLang="zh-TW" sz="2300" dirty="0">
                <a:ea typeface="微軟正黑體" panose="020B0604030504040204" pitchFamily="34" charset="-120"/>
              </a:rPr>
              <a:t>which is </a:t>
            </a:r>
            <a:r>
              <a:rPr lang="en-US" altLang="zh-TW" sz="2800" b="1" dirty="0">
                <a:solidFill>
                  <a:srgbClr val="FF0000"/>
                </a:solidFill>
                <a:ea typeface="微軟正黑體" panose="020B0604030504040204" pitchFamily="34" charset="-120"/>
              </a:rPr>
              <a:t>100x</a:t>
            </a:r>
            <a:r>
              <a:rPr lang="en-US" altLang="zh-TW" sz="2800" b="1" dirty="0">
                <a:ea typeface="微軟正黑體" panose="020B0604030504040204" pitchFamily="34" charset="-120"/>
              </a:rPr>
              <a:t> </a:t>
            </a:r>
            <a:r>
              <a:rPr lang="en-US" altLang="zh-TW" dirty="0"/>
              <a:t>fast</a:t>
            </a:r>
            <a:r>
              <a:rPr lang="zh-TW" altLang="en-US" sz="2300" dirty="0">
                <a:ea typeface="微軟正黑體" panose="020B0604030504040204" pitchFamily="34" charset="-120"/>
              </a:rPr>
              <a:t> </a:t>
            </a:r>
            <a:r>
              <a:rPr lang="en-US" altLang="zh-TW" sz="2300" dirty="0">
                <a:ea typeface="微軟正黑體" panose="020B0604030504040204" pitchFamily="34" charset="-120"/>
              </a:rPr>
              <a:t>than 4G LTE. Providing always-on high-speed connectivity for workers in the field with improved productivity anytime, anywhere.</a:t>
            </a:r>
          </a:p>
        </p:txBody>
      </p:sp>
      <p:sp>
        <p:nvSpPr>
          <p:cNvPr id="18" name="Rectangle: Rounded Corners 3">
            <a:extLst>
              <a:ext uri="{FF2B5EF4-FFF2-40B4-BE49-F238E27FC236}">
                <a16:creationId xmlns:a16="http://schemas.microsoft.com/office/drawing/2014/main" id="{B82D280F-E0C1-D3E0-A082-0FDD171901C5}"/>
              </a:ext>
            </a:extLst>
          </p:cNvPr>
          <p:cNvSpPr/>
          <p:nvPr/>
        </p:nvSpPr>
        <p:spPr>
          <a:xfrm>
            <a:off x="9813133" y="5510378"/>
            <a:ext cx="1699843" cy="65343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11">
            <a:extLst>
              <a:ext uri="{FF2B5EF4-FFF2-40B4-BE49-F238E27FC236}">
                <a16:creationId xmlns:a16="http://schemas.microsoft.com/office/drawing/2014/main" id="{5D9A8BCD-2685-4FE1-E114-62382EB1D514}"/>
              </a:ext>
            </a:extLst>
          </p:cNvPr>
          <p:cNvSpPr/>
          <p:nvPr/>
        </p:nvSpPr>
        <p:spPr>
          <a:xfrm>
            <a:off x="5905716" y="2850565"/>
            <a:ext cx="5804483" cy="3433013"/>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2">
            <a:extLst>
              <a:ext uri="{FF2B5EF4-FFF2-40B4-BE49-F238E27FC236}">
                <a16:creationId xmlns:a16="http://schemas.microsoft.com/office/drawing/2014/main" id="{55CA5927-BD4A-49DE-E59E-44FC75843455}"/>
              </a:ext>
            </a:extLst>
          </p:cNvPr>
          <p:cNvSpPr txBox="1"/>
          <p:nvPr/>
        </p:nvSpPr>
        <p:spPr>
          <a:xfrm>
            <a:off x="6147809" y="2876174"/>
            <a:ext cx="2762295" cy="369332"/>
          </a:xfrm>
          <a:prstGeom prst="rect">
            <a:avLst/>
          </a:prstGeom>
          <a:solidFill>
            <a:srgbClr val="00529C"/>
          </a:solidFill>
        </p:spPr>
        <p:style>
          <a:lnRef idx="0">
            <a:schemeClr val="accent1"/>
          </a:lnRef>
          <a:fillRef idx="3">
            <a:schemeClr val="accent1"/>
          </a:fillRef>
          <a:effectRef idx="3">
            <a:schemeClr val="accent1"/>
          </a:effectRef>
          <a:fontRef idx="minor">
            <a:schemeClr val="lt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GOVERNMENT  SECTOR</a:t>
            </a:r>
          </a:p>
        </p:txBody>
      </p:sp>
      <p:sp>
        <p:nvSpPr>
          <p:cNvPr id="21" name="Rectangle 2">
            <a:extLst>
              <a:ext uri="{FF2B5EF4-FFF2-40B4-BE49-F238E27FC236}">
                <a16:creationId xmlns:a16="http://schemas.microsoft.com/office/drawing/2014/main" id="{36108C03-EBC1-3163-C91E-5FD4F1097400}"/>
              </a:ext>
            </a:extLst>
          </p:cNvPr>
          <p:cNvSpPr/>
          <p:nvPr/>
        </p:nvSpPr>
        <p:spPr>
          <a:xfrm>
            <a:off x="5895290" y="3421257"/>
            <a:ext cx="3213683"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2000" dirty="0">
                <a:solidFill>
                  <a:prstClr val="black">
                    <a:lumMod val="75000"/>
                    <a:lumOff val="25000"/>
                  </a:prstClr>
                </a:solidFill>
                <a:latin typeface="Calibri"/>
                <a:ea typeface="新細明體" panose="02020500000000000000" pitchFamily="18" charset="-120"/>
              </a:rPr>
              <a:t>S</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14I designed with </a:t>
            </a:r>
            <a:r>
              <a:rPr kumimoji="0" lang="en-US" altLang="zh-TW" sz="2000" b="1" i="0" u="none" strike="noStrike" kern="1200" cap="none" spc="0" normalizeH="0" baseline="0" noProof="0" dirty="0">
                <a:ln>
                  <a:noFill/>
                </a:ln>
                <a:solidFill>
                  <a:srgbClr val="00529C"/>
                </a:solidFill>
                <a:effectLst/>
                <a:uLnTx/>
                <a:uFillTx/>
                <a:latin typeface="Calibri"/>
                <a:ea typeface="新細明體" panose="02020500000000000000" pitchFamily="18" charset="-120"/>
                <a:cs typeface="+mn-cs"/>
              </a:rPr>
              <a:t>u-</a:t>
            </a:r>
            <a:r>
              <a:rPr kumimoji="0" lang="en-US" altLang="zh-TW" sz="2000" b="1" i="0" u="none" strike="noStrike" kern="1200" cap="none" spc="0" normalizeH="0" baseline="0" noProof="0" dirty="0" err="1">
                <a:ln>
                  <a:noFill/>
                </a:ln>
                <a:solidFill>
                  <a:srgbClr val="00529C"/>
                </a:solidFill>
                <a:effectLst/>
                <a:uLnTx/>
                <a:uFillTx/>
                <a:latin typeface="Calibri"/>
                <a:ea typeface="新細明體" panose="02020500000000000000" pitchFamily="18" charset="-120"/>
                <a:cs typeface="+mn-cs"/>
              </a:rPr>
              <a:t>blox</a:t>
            </a:r>
            <a:r>
              <a:rPr kumimoji="0" lang="en-US" altLang="zh-TW" sz="2000" b="1" i="0" u="none" strike="noStrike" kern="1200" cap="none" spc="0" normalizeH="0" baseline="0" noProof="0" dirty="0">
                <a:ln>
                  <a:noFill/>
                </a:ln>
                <a:solidFill>
                  <a:srgbClr val="00529C"/>
                </a:solidFill>
                <a:effectLst/>
                <a:uLnTx/>
                <a:uFillTx/>
                <a:latin typeface="Calibri"/>
                <a:ea typeface="新細明體" panose="02020500000000000000" pitchFamily="18" charset="-120"/>
                <a:cs typeface="+mn-cs"/>
              </a:rPr>
              <a:t> NEO M9N module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to provide high GPS accuracy.</a:t>
            </a:r>
            <a:endParaRPr kumimoji="0" lang="en-US" altLang="zh-TW" sz="2000" b="1"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000" b="1"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And more</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 featured by </a:t>
            </a:r>
            <a:r>
              <a:rPr kumimoji="0" lang="en-US" altLang="zh-TW" sz="2000" b="1" i="0" u="none" strike="noStrike" kern="1200" cap="none" spc="0" normalizeH="0" baseline="0" noProof="0" dirty="0">
                <a:ln>
                  <a:noFill/>
                </a:ln>
                <a:solidFill>
                  <a:srgbClr val="00529C"/>
                </a:solidFill>
                <a:effectLst/>
                <a:uLnTx/>
                <a:uFillTx/>
                <a:latin typeface="Calibri"/>
                <a:ea typeface="新細明體" panose="02020500000000000000" pitchFamily="18" charset="-120"/>
                <a:cs typeface="+mn-cs"/>
              </a:rPr>
              <a:t>RF Tri-pass-through </a:t>
            </a: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WIFI, WWAN, GPS), in-field professionals can connect to the remote database in real time.</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pic>
        <p:nvPicPr>
          <p:cNvPr id="23" name="Picture 6" descr="Logo u-blox.svg">
            <a:extLst>
              <a:ext uri="{FF2B5EF4-FFF2-40B4-BE49-F238E27FC236}">
                <a16:creationId xmlns:a16="http://schemas.microsoft.com/office/drawing/2014/main" id="{63EF0B5A-C7E2-A637-24CD-8438B06BF9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94005" y="5542166"/>
            <a:ext cx="1534188" cy="590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aphics, circle, logo, font&#10;&#10;Description automatically generated">
            <a:extLst>
              <a:ext uri="{FF2B5EF4-FFF2-40B4-BE49-F238E27FC236}">
                <a16:creationId xmlns:a16="http://schemas.microsoft.com/office/drawing/2014/main" id="{165340AE-4CAC-4330-5CE7-6AB1421465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00" b="99333" l="1000" r="99000">
                        <a14:foregroundMark x1="65667" y1="11000" x2="27333" y2="10333"/>
                        <a14:foregroundMark x1="27333" y1="10333" x2="11667" y2="23667"/>
                        <a14:foregroundMark x1="11667" y1="23667" x2="4333" y2="40000"/>
                        <a14:foregroundMark x1="4333" y1="40000" x2="5333" y2="57000"/>
                        <a14:foregroundMark x1="5333" y1="57000" x2="14667" y2="74667"/>
                        <a14:foregroundMark x1="14667" y1="74667" x2="30333" y2="89000"/>
                        <a14:foregroundMark x1="30333" y1="89000" x2="56000" y2="93000"/>
                        <a14:foregroundMark x1="56000" y1="93000" x2="81000" y2="83333"/>
                        <a14:foregroundMark x1="81000" y1="83333" x2="95667" y2="46667"/>
                        <a14:foregroundMark x1="95667" y1="46667" x2="86000" y2="21667"/>
                        <a14:foregroundMark x1="86000" y1="21667" x2="84333" y2="20000"/>
                        <a14:foregroundMark x1="17333" y1="36667" x2="12333" y2="71333"/>
                        <a14:foregroundMark x1="12333" y1="71333" x2="15333" y2="74333"/>
                        <a14:foregroundMark x1="25667" y1="62667" x2="6333" y2="38667"/>
                        <a14:foregroundMark x1="67000" y1="9000" x2="33667" y2="5000"/>
                        <a14:foregroundMark x1="33667" y1="5000" x2="32000" y2="5333"/>
                        <a14:foregroundMark x1="4000" y1="37000" x2="1000" y2="59000"/>
                        <a14:foregroundMark x1="29667" y1="91667" x2="54667" y2="95667"/>
                        <a14:foregroundMark x1="54667" y1="95667" x2="70333" y2="92333"/>
                        <a14:foregroundMark x1="88000" y1="34333" x2="38667" y2="22333"/>
                        <a14:foregroundMark x1="38667" y1="22333" x2="24667" y2="25333"/>
                        <a14:foregroundMark x1="80667" y1="21333" x2="64000" y2="14333"/>
                        <a14:foregroundMark x1="64000" y1="14333" x2="33667" y2="10667"/>
                        <a14:foregroundMark x1="33667" y1="10667" x2="31333" y2="11333"/>
                        <a14:foregroundMark x1="45333" y1="4000" x2="66000" y2="7667"/>
                        <a14:foregroundMark x1="66000" y1="7667" x2="66333" y2="8000"/>
                        <a14:foregroundMark x1="74333" y1="29667" x2="51333" y2="70667"/>
                        <a14:foregroundMark x1="51333" y1="70667" x2="55667" y2="83667"/>
                        <a14:foregroundMark x1="84667" y1="65667" x2="15000" y2="26333"/>
                        <a14:foregroundMark x1="19000" y1="31333" x2="46333" y2="31000"/>
                        <a14:foregroundMark x1="18000" y1="51000" x2="37667" y2="63333"/>
                        <a14:foregroundMark x1="37667" y1="63333" x2="18667" y2="71333"/>
                        <a14:foregroundMark x1="18667" y1="71333" x2="15000" y2="70333"/>
                        <a14:foregroundMark x1="17333" y1="31667" x2="15000" y2="40667"/>
                        <a14:foregroundMark x1="19667" y1="50000" x2="36333" y2="65667"/>
                        <a14:foregroundMark x1="36333" y1="65667" x2="17333" y2="73000"/>
                        <a14:foregroundMark x1="17333" y1="73000" x2="16333" y2="72667"/>
                        <a14:foregroundMark x1="32333" y1="50000" x2="39000" y2="70333"/>
                        <a14:foregroundMark x1="39000" y1="70333" x2="37667" y2="73333"/>
                        <a14:foregroundMark x1="69000" y1="31333" x2="53000" y2="39333"/>
                        <a14:foregroundMark x1="53000" y1="39333" x2="48333" y2="59667"/>
                        <a14:foregroundMark x1="48333" y1="59667" x2="67333" y2="71000"/>
                        <a14:foregroundMark x1="67333" y1="71000" x2="87000" y2="67333"/>
                        <a14:foregroundMark x1="87000" y1="67333" x2="76667" y2="53000"/>
                        <a14:foregroundMark x1="76667" y1="53000" x2="73333" y2="52667"/>
                        <a14:foregroundMark x1="78333" y1="52667" x2="89000" y2="60333"/>
                        <a14:foregroundMark x1="56000" y1="69333" x2="86000" y2="72667"/>
                        <a14:foregroundMark x1="74000" y1="73333" x2="59333" y2="72333"/>
                        <a14:foregroundMark x1="19667" y1="49333" x2="42000" y2="51333"/>
                        <a14:foregroundMark x1="36000" y1="56333" x2="48667" y2="59333"/>
                        <a14:foregroundMark x1="21000" y1="74333" x2="53667" y2="71333"/>
                        <a14:foregroundMark x1="99333" y1="46000" x2="99333" y2="56333"/>
                        <a14:foregroundMark x1="46667" y1="99333" x2="55333" y2="99333"/>
                        <a14:foregroundMark x1="56333" y1="98667" x2="62667" y2="97667"/>
                      </a14:backgroundRemoval>
                    </a14:imgEffect>
                  </a14:imgLayer>
                </a14:imgProps>
              </a:ext>
              <a:ext uri="{28A0092B-C50C-407E-A947-70E740481C1C}">
                <a14:useLocalDpi xmlns:a14="http://schemas.microsoft.com/office/drawing/2010/main" val="0"/>
              </a:ext>
            </a:extLst>
          </a:blip>
          <a:stretch>
            <a:fillRect/>
          </a:stretch>
        </p:blipFill>
        <p:spPr>
          <a:xfrm>
            <a:off x="4763218" y="5454227"/>
            <a:ext cx="758190" cy="758190"/>
          </a:xfrm>
          <a:prstGeom prst="rect">
            <a:avLst/>
          </a:prstGeom>
        </p:spPr>
      </p:pic>
      <p:sp>
        <p:nvSpPr>
          <p:cNvPr id="10" name="TextBox 9">
            <a:extLst>
              <a:ext uri="{FF2B5EF4-FFF2-40B4-BE49-F238E27FC236}">
                <a16:creationId xmlns:a16="http://schemas.microsoft.com/office/drawing/2014/main" id="{8B7D443D-1772-CD4B-46E1-D05D4C518F7B}"/>
              </a:ext>
            </a:extLst>
          </p:cNvPr>
          <p:cNvSpPr txBox="1"/>
          <p:nvPr/>
        </p:nvSpPr>
        <p:spPr>
          <a:xfrm>
            <a:off x="643681" y="2873480"/>
            <a:ext cx="4404091"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900" b="1" i="0" u="none" strike="noStrike" kern="1200" cap="none" spc="0" normalizeH="0" baseline="0" noProof="0" dirty="0">
                <a:ln>
                  <a:noFill/>
                </a:ln>
                <a:solidFill>
                  <a:srgbClr val="00499D"/>
                </a:solidFill>
                <a:effectLst/>
                <a:uLnTx/>
                <a:uFillTx/>
                <a:latin typeface="Calibri"/>
                <a:ea typeface="新細明體" panose="02020500000000000000" pitchFamily="18" charset="-120"/>
                <a:cs typeface="+mn-cs"/>
              </a:rPr>
              <a:t>Downlink Speeds by Technical Generation</a:t>
            </a:r>
            <a:endParaRPr kumimoji="0" lang="en-US" sz="1900" b="1" i="0" u="none" strike="noStrike" kern="1200" cap="none" spc="0" normalizeH="0" baseline="0" noProof="0" dirty="0">
              <a:ln>
                <a:noFill/>
              </a:ln>
              <a:solidFill>
                <a:srgbClr val="00499D"/>
              </a:solidFill>
              <a:effectLst/>
              <a:uLnTx/>
              <a:uFillTx/>
              <a:latin typeface="Calibri"/>
              <a:ea typeface="+mn-ea"/>
              <a:cs typeface="+mn-cs"/>
            </a:endParaRPr>
          </a:p>
        </p:txBody>
      </p:sp>
      <p:pic>
        <p:nvPicPr>
          <p:cNvPr id="8" name="Picture 7" descr="A computer on the front seat of a car&#10;&#10;Description automatically generated">
            <a:extLst>
              <a:ext uri="{FF2B5EF4-FFF2-40B4-BE49-F238E27FC236}">
                <a16:creationId xmlns:a16="http://schemas.microsoft.com/office/drawing/2014/main" id="{2DCB5083-15D7-33F8-45FB-0E5EF098B1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10"/>
          <a:stretch/>
        </p:blipFill>
        <p:spPr>
          <a:xfrm>
            <a:off x="9190802" y="3538650"/>
            <a:ext cx="2347341" cy="1799444"/>
          </a:xfrm>
          <a:prstGeom prst="rect">
            <a:avLst/>
          </a:prstGeom>
          <a:ln>
            <a:noFill/>
          </a:ln>
          <a:effectLst>
            <a:outerShdw blurRad="292100" dist="139700" dir="2700000" algn="tl" rotWithShape="0">
              <a:srgbClr val="333333">
                <a:alpha val="65000"/>
              </a:srgbClr>
            </a:outerShdw>
          </a:effectLst>
        </p:spPr>
      </p:pic>
      <p:pic>
        <p:nvPicPr>
          <p:cNvPr id="9" name="Picture 2" descr="ãwireless connectivityãçåçæå°çµæ">
            <a:extLst>
              <a:ext uri="{FF2B5EF4-FFF2-40B4-BE49-F238E27FC236}">
                <a16:creationId xmlns:a16="http://schemas.microsoft.com/office/drawing/2014/main" id="{B31CC295-A9F9-5158-1B9E-7F9D66AC475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876268" y="2902973"/>
            <a:ext cx="738016" cy="73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452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689548" y="464974"/>
            <a:ext cx="10195883" cy="571500"/>
          </a:xfrm>
        </p:spPr>
        <p:txBody>
          <a:bodyPr/>
          <a:lstStyle/>
          <a:p>
            <a:r>
              <a:rPr lang="en-US" altLang="zh-TW" dirty="0"/>
              <a:t>SPEAK </a:t>
            </a:r>
            <a:r>
              <a:rPr lang="en-US" altLang="zh-TW" dirty="0">
                <a:solidFill>
                  <a:schemeClr val="tx1"/>
                </a:solidFill>
              </a:rPr>
              <a:t>ALL LANGUAGES</a:t>
            </a:r>
            <a:endParaRPr lang="zh-TW" altLang="en-US" dirty="0">
              <a:solidFill>
                <a:schemeClr val="tx1"/>
              </a:solidFill>
            </a:endParaRPr>
          </a:p>
        </p:txBody>
      </p:sp>
      <p:sp>
        <p:nvSpPr>
          <p:cNvPr id="3" name="內容版面配置區 45"/>
          <p:cNvSpPr txBox="1">
            <a:spLocks/>
          </p:cNvSpPr>
          <p:nvPr/>
        </p:nvSpPr>
        <p:spPr>
          <a:xfrm>
            <a:off x="689548" y="1190444"/>
            <a:ext cx="6553153" cy="50447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ts val="2700"/>
              </a:lnSpc>
              <a:spcBef>
                <a:spcPts val="0"/>
              </a:spcBef>
              <a:buClr>
                <a:srgbClr val="00499D"/>
              </a:buClr>
              <a:buFont typeface="Arial" panose="020B0604020202020204" pitchFamily="34" charset="0"/>
              <a:buChar char="•"/>
            </a:pPr>
            <a:r>
              <a:rPr lang="en-US" altLang="zh-TW" sz="2000" b="1" dirty="0">
                <a:solidFill>
                  <a:srgbClr val="FF0000"/>
                </a:solidFill>
              </a:rPr>
              <a:t>Thunderbolt 4 (Type C) x 2</a:t>
            </a:r>
          </a:p>
          <a:p>
            <a:pPr marL="285750" indent="-285750">
              <a:lnSpc>
                <a:spcPts val="2700"/>
              </a:lnSpc>
              <a:spcBef>
                <a:spcPts val="0"/>
              </a:spcBef>
              <a:buClr>
                <a:srgbClr val="00499D"/>
              </a:buClr>
              <a:buFont typeface="Arial" panose="020B0604020202020204" pitchFamily="34" charset="0"/>
              <a:buChar char="•"/>
            </a:pPr>
            <a:r>
              <a:rPr lang="en-US" altLang="zh-TW" sz="2000" dirty="0">
                <a:ea typeface="Tahoma" panose="020B0604030504040204" pitchFamily="34" charset="0"/>
                <a:cs typeface="Tahoma" panose="020B0604030504040204" pitchFamily="34" charset="0"/>
              </a:rPr>
              <a:t>USB 3.2 Gen 2 (Type A) x 1, </a:t>
            </a:r>
            <a:br>
              <a:rPr lang="en-US" altLang="zh-TW" sz="2000" dirty="0">
                <a:ea typeface="Tahoma" panose="020B0604030504040204" pitchFamily="34" charset="0"/>
                <a:cs typeface="Tahoma" panose="020B0604030504040204" pitchFamily="34" charset="0"/>
              </a:rPr>
            </a:br>
            <a:r>
              <a:rPr lang="en-US" altLang="zh-TW" sz="2000" dirty="0">
                <a:ea typeface="Tahoma" panose="020B0604030504040204" pitchFamily="34" charset="0"/>
                <a:cs typeface="Tahoma" panose="020B0604030504040204" pitchFamily="34" charset="0"/>
              </a:rPr>
              <a:t>USB 3.2 Gen 1 (Type A) x 1</a:t>
            </a:r>
          </a:p>
          <a:p>
            <a:pPr marL="285750" indent="-285750">
              <a:lnSpc>
                <a:spcPts val="2700"/>
              </a:lnSpc>
              <a:spcBef>
                <a:spcPts val="0"/>
              </a:spcBef>
              <a:buClr>
                <a:srgbClr val="00499D"/>
              </a:buClr>
              <a:buFont typeface="Arial" panose="020B0604020202020204" pitchFamily="34" charset="0"/>
              <a:buChar char="•"/>
            </a:pPr>
            <a:r>
              <a:rPr lang="en-US" altLang="zh-TW" sz="2000" b="1" dirty="0">
                <a:solidFill>
                  <a:srgbClr val="00499D"/>
                </a:solidFill>
                <a:ea typeface="Arial Unicode MS" panose="020B0604020202020204" pitchFamily="34" charset="-128"/>
                <a:cs typeface="Arial Unicode MS" panose="020B0604020202020204" pitchFamily="34" charset="-128"/>
              </a:rPr>
              <a:t>HDMI 2.1 x 1</a:t>
            </a:r>
          </a:p>
          <a:p>
            <a:pPr marL="285750" indent="-285750">
              <a:lnSpc>
                <a:spcPts val="2700"/>
              </a:lnSpc>
              <a:spcBef>
                <a:spcPts val="0"/>
              </a:spcBef>
              <a:buClr>
                <a:srgbClr val="00499D"/>
              </a:buClr>
              <a:buFont typeface="Arial" panose="020B0604020202020204" pitchFamily="34" charset="0"/>
              <a:buChar char="•"/>
            </a:pPr>
            <a:r>
              <a:rPr lang="en-US" altLang="zh-TW" sz="2000" b="1" dirty="0">
                <a:solidFill>
                  <a:srgbClr val="00499D"/>
                </a:solidFill>
                <a:ea typeface="Arial Unicode MS" panose="020B0604020202020204" pitchFamily="34" charset="-128"/>
                <a:cs typeface="Arial Unicode MS" panose="020B0604020202020204" pitchFamily="34" charset="-128"/>
              </a:rPr>
              <a:t>RJ-45 x 2</a:t>
            </a:r>
          </a:p>
          <a:p>
            <a:pPr marL="285750" indent="-285750">
              <a:lnSpc>
                <a:spcPts val="2700"/>
              </a:lnSpc>
              <a:spcBef>
                <a:spcPts val="0"/>
              </a:spcBef>
              <a:buClr>
                <a:srgbClr val="00499D"/>
              </a:buClr>
              <a:buFont typeface="Arial" panose="020B0604020202020204" pitchFamily="34" charset="0"/>
              <a:buChar char="•"/>
            </a:pPr>
            <a:r>
              <a:rPr lang="en-US" altLang="zh-TW" sz="2000" b="1" dirty="0">
                <a:solidFill>
                  <a:srgbClr val="00499D"/>
                </a:solidFill>
                <a:ea typeface="Arial Unicode MS" panose="020B0604020202020204" pitchFamily="34" charset="-128"/>
                <a:cs typeface="Arial Unicode MS" panose="020B0604020202020204" pitchFamily="34" charset="-128"/>
              </a:rPr>
              <a:t>RS-232 (support 422 &amp; 485) x 1</a:t>
            </a:r>
          </a:p>
          <a:p>
            <a:pPr marL="285750" indent="-285750">
              <a:lnSpc>
                <a:spcPts val="2700"/>
              </a:lnSpc>
              <a:spcBef>
                <a:spcPts val="0"/>
              </a:spcBef>
              <a:buClr>
                <a:srgbClr val="00499D"/>
              </a:buClr>
              <a:buFont typeface="Arial" panose="020B0604020202020204" pitchFamily="34" charset="0"/>
              <a:buChar char="•"/>
            </a:pPr>
            <a:r>
              <a:rPr lang="en-US" altLang="zh-TW" sz="2000" dirty="0">
                <a:ea typeface="Arial Unicode MS" panose="020B0604020202020204" pitchFamily="34" charset="-128"/>
                <a:cs typeface="Arial Unicode MS" panose="020B0604020202020204" pitchFamily="34" charset="-128"/>
              </a:rPr>
              <a:t>Dual SIM (Nano SIM &amp; </a:t>
            </a:r>
            <a:r>
              <a:rPr lang="en-US" altLang="zh-TW" sz="2000" dirty="0" err="1">
                <a:ea typeface="Arial Unicode MS" panose="020B0604020202020204" pitchFamily="34" charset="-128"/>
                <a:cs typeface="Arial Unicode MS" panose="020B0604020202020204" pitchFamily="34" charset="-128"/>
              </a:rPr>
              <a:t>eSIM</a:t>
            </a:r>
            <a:r>
              <a:rPr lang="en-US" altLang="zh-TW" sz="2000" dirty="0">
                <a:ea typeface="Arial Unicode MS" panose="020B0604020202020204" pitchFamily="34" charset="-128"/>
                <a:cs typeface="Arial Unicode MS" panose="020B0604020202020204" pitchFamily="34" charset="-128"/>
              </a:rPr>
              <a:t>)</a:t>
            </a:r>
          </a:p>
          <a:p>
            <a:pPr marL="285750" indent="-285750">
              <a:lnSpc>
                <a:spcPts val="2700"/>
              </a:lnSpc>
              <a:spcBef>
                <a:spcPts val="0"/>
              </a:spcBef>
              <a:buClr>
                <a:srgbClr val="00499D"/>
              </a:buClr>
            </a:pPr>
            <a:r>
              <a:rPr lang="en-US" altLang="zh-TW" sz="2000" dirty="0">
                <a:ea typeface="Arial Unicode MS" panose="020B0604020202020204" pitchFamily="34" charset="-128"/>
                <a:cs typeface="Arial Unicode MS" panose="020B0604020202020204" pitchFamily="34" charset="-128"/>
              </a:rPr>
              <a:t>microSD card reader</a:t>
            </a:r>
          </a:p>
          <a:p>
            <a:pPr marL="285750" indent="-285750">
              <a:lnSpc>
                <a:spcPts val="2700"/>
              </a:lnSpc>
              <a:spcBef>
                <a:spcPts val="0"/>
              </a:spcBef>
              <a:buClr>
                <a:srgbClr val="00499D"/>
              </a:buClr>
            </a:pPr>
            <a:r>
              <a:rPr lang="en-US" altLang="zh-TW" sz="2000" dirty="0">
                <a:ea typeface="Arial Unicode MS" panose="020B0604020202020204" pitchFamily="34" charset="-128"/>
                <a:cs typeface="Arial Unicode MS" panose="020B0604020202020204" pitchFamily="34" charset="-128"/>
              </a:rPr>
              <a:t>Optional LF/HF-RFID (NFC) reader</a:t>
            </a:r>
          </a:p>
          <a:p>
            <a:pPr marL="285750" indent="-285750">
              <a:lnSpc>
                <a:spcPts val="2700"/>
              </a:lnSpc>
              <a:spcBef>
                <a:spcPts val="0"/>
              </a:spcBef>
              <a:buClr>
                <a:srgbClr val="00499D"/>
              </a:buClr>
            </a:pPr>
            <a:r>
              <a:rPr lang="en-US" altLang="zh-TW" sz="2000" dirty="0">
                <a:ea typeface="Arial Unicode MS" panose="020B0604020202020204" pitchFamily="34" charset="-128"/>
                <a:cs typeface="Arial Unicode MS" panose="020B0604020202020204" pitchFamily="34" charset="-128"/>
              </a:rPr>
              <a:t>Optional fingerprint reader</a:t>
            </a:r>
            <a:endParaRPr lang="en-US" altLang="zh-TW" sz="2000" dirty="0">
              <a:ea typeface="Tahoma" panose="020B0604030504040204" pitchFamily="34" charset="0"/>
              <a:cs typeface="Tahoma" panose="020B0604030504040204" pitchFamily="34" charset="0"/>
            </a:endParaRPr>
          </a:p>
          <a:p>
            <a:pPr marL="285750" indent="-285750">
              <a:lnSpc>
                <a:spcPts val="2700"/>
              </a:lnSpc>
              <a:spcBef>
                <a:spcPts val="0"/>
              </a:spcBef>
              <a:buClr>
                <a:srgbClr val="00499D"/>
              </a:buClr>
            </a:pPr>
            <a:r>
              <a:rPr lang="en-US" altLang="zh-TW" sz="2000" b="1" dirty="0">
                <a:solidFill>
                  <a:srgbClr val="00499D"/>
                </a:solidFill>
                <a:ea typeface="Arial Unicode MS" panose="020B0604020202020204" pitchFamily="34" charset="-128"/>
                <a:cs typeface="Arial Unicode MS" panose="020B0604020202020204" pitchFamily="34" charset="-128"/>
              </a:rPr>
              <a:t>Optional Smart Card/CAC reader</a:t>
            </a:r>
            <a:r>
              <a:rPr lang="en-US" altLang="zh-TW" sz="2000" dirty="0">
                <a:ea typeface="Tahoma" panose="020B0604030504040204" pitchFamily="34" charset="0"/>
                <a:cs typeface="Tahoma" panose="020B0604030504040204" pitchFamily="34" charset="0"/>
              </a:rPr>
              <a:t>*</a:t>
            </a:r>
            <a:endParaRPr lang="en-US" altLang="zh-TW" sz="2000" b="1" dirty="0">
              <a:solidFill>
                <a:srgbClr val="00499D"/>
              </a:solidFill>
              <a:ea typeface="Arial Unicode MS" panose="020B0604020202020204" pitchFamily="34" charset="-128"/>
              <a:cs typeface="Arial Unicode MS" panose="020B0604020202020204" pitchFamily="34" charset="-128"/>
            </a:endParaRPr>
          </a:p>
          <a:p>
            <a:pPr marL="285750" indent="-285750">
              <a:lnSpc>
                <a:spcPts val="2700"/>
              </a:lnSpc>
              <a:spcBef>
                <a:spcPts val="0"/>
              </a:spcBef>
              <a:buClr>
                <a:srgbClr val="00499D"/>
              </a:buClr>
            </a:pPr>
            <a:r>
              <a:rPr lang="en-US" altLang="zh-TW" sz="2000" b="1" dirty="0">
                <a:solidFill>
                  <a:srgbClr val="00499D"/>
                </a:solidFill>
                <a:ea typeface="Arial Unicode MS" panose="020B0604020202020204" pitchFamily="34" charset="-128"/>
                <a:cs typeface="Arial Unicode MS" panose="020B0604020202020204" pitchFamily="34" charset="-128"/>
              </a:rPr>
              <a:t>Optional </a:t>
            </a:r>
            <a:r>
              <a:rPr lang="en-US" altLang="zh-TW" sz="2000" b="1" dirty="0" err="1">
                <a:solidFill>
                  <a:srgbClr val="00499D"/>
                </a:solidFill>
                <a:ea typeface="Arial Unicode MS" panose="020B0604020202020204" pitchFamily="34" charset="-128"/>
                <a:cs typeface="Arial Unicode MS" panose="020B0604020202020204" pitchFamily="34" charset="-128"/>
              </a:rPr>
              <a:t>ExpressCard</a:t>
            </a:r>
            <a:r>
              <a:rPr lang="en-US" altLang="zh-TW" sz="2000" b="1" dirty="0">
                <a:solidFill>
                  <a:srgbClr val="00499D"/>
                </a:solidFill>
                <a:ea typeface="Arial Unicode MS" panose="020B0604020202020204" pitchFamily="34" charset="-128"/>
                <a:cs typeface="Arial Unicode MS" panose="020B0604020202020204" pitchFamily="34" charset="-128"/>
              </a:rPr>
              <a:t> 54</a:t>
            </a:r>
            <a:r>
              <a:rPr lang="en-US" altLang="zh-TW" sz="2000" dirty="0">
                <a:ea typeface="Tahoma" panose="020B0604030504040204" pitchFamily="34" charset="0"/>
                <a:cs typeface="Tahoma" panose="020B0604030504040204" pitchFamily="34" charset="0"/>
              </a:rPr>
              <a:t>*</a:t>
            </a:r>
            <a:endParaRPr lang="en-US" altLang="zh-TW" sz="2000" b="1" dirty="0">
              <a:solidFill>
                <a:srgbClr val="00499D"/>
              </a:solidFill>
              <a:ea typeface="Arial Unicode MS" panose="020B0604020202020204" pitchFamily="34" charset="-128"/>
              <a:cs typeface="Arial Unicode MS" panose="020B0604020202020204" pitchFamily="34" charset="-128"/>
            </a:endParaRPr>
          </a:p>
          <a:p>
            <a:pPr marL="285750" indent="-285750">
              <a:lnSpc>
                <a:spcPts val="2700"/>
              </a:lnSpc>
              <a:spcBef>
                <a:spcPts val="0"/>
              </a:spcBef>
              <a:buClr>
                <a:srgbClr val="00499D"/>
              </a:buClr>
            </a:pPr>
            <a:r>
              <a:rPr lang="en-US" altLang="zh-TW" sz="2000" dirty="0">
                <a:ea typeface="Tahoma" panose="020B0604030504040204" pitchFamily="34" charset="0"/>
                <a:cs typeface="Tahoma" panose="020B0604030504040204" pitchFamily="34" charset="0"/>
              </a:rPr>
              <a:t>Optional 2</a:t>
            </a:r>
            <a:r>
              <a:rPr lang="en-US" altLang="zh-TW" sz="2000" baseline="30000" dirty="0">
                <a:ea typeface="Tahoma" panose="020B0604030504040204" pitchFamily="34" charset="0"/>
                <a:cs typeface="Tahoma" panose="020B0604030504040204" pitchFamily="34" charset="0"/>
              </a:rPr>
              <a:t>nd</a:t>
            </a:r>
            <a:r>
              <a:rPr lang="en-US" altLang="zh-TW" sz="2000" dirty="0">
                <a:ea typeface="Tahoma" panose="020B0604030504040204" pitchFamily="34" charset="0"/>
                <a:cs typeface="Tahoma" panose="020B0604030504040204" pitchFamily="34" charset="0"/>
              </a:rPr>
              <a:t> RS-232 + 2</a:t>
            </a:r>
            <a:r>
              <a:rPr lang="en-US" altLang="zh-TW" sz="2000" baseline="30000" dirty="0">
                <a:ea typeface="Tahoma" panose="020B0604030504040204" pitchFamily="34" charset="0"/>
                <a:cs typeface="Tahoma" panose="020B0604030504040204" pitchFamily="34" charset="0"/>
              </a:rPr>
              <a:t>nd</a:t>
            </a:r>
            <a:r>
              <a:rPr lang="en-US" altLang="zh-TW" sz="2000" dirty="0">
                <a:ea typeface="Tahoma" panose="020B0604030504040204" pitchFamily="34" charset="0"/>
                <a:cs typeface="Tahoma" panose="020B0604030504040204" pitchFamily="34" charset="0"/>
              </a:rPr>
              <a:t> USB 3.2 Gen 1*</a:t>
            </a:r>
            <a:endParaRPr lang="en-US" altLang="zh-TW" sz="2000" dirty="0">
              <a:ea typeface="Arial Unicode MS" panose="020B0604020202020204" pitchFamily="34" charset="-128"/>
              <a:cs typeface="Arial Unicode MS" panose="020B0604020202020204" pitchFamily="34" charset="-128"/>
            </a:endParaRPr>
          </a:p>
        </p:txBody>
      </p:sp>
      <p:sp>
        <p:nvSpPr>
          <p:cNvPr id="17" name="文字方塊 1">
            <a:extLst>
              <a:ext uri="{FF2B5EF4-FFF2-40B4-BE49-F238E27FC236}">
                <a16:creationId xmlns:a16="http://schemas.microsoft.com/office/drawing/2014/main" id="{3975EE44-A6F0-1F5F-A692-9C8D1781F66A}"/>
              </a:ext>
            </a:extLst>
          </p:cNvPr>
          <p:cNvSpPr txBox="1"/>
          <p:nvPr/>
        </p:nvSpPr>
        <p:spPr>
          <a:xfrm>
            <a:off x="1372297" y="5903539"/>
            <a:ext cx="2962158" cy="400110"/>
          </a:xfrm>
          <a:prstGeom prst="rect">
            <a:avLst/>
          </a:prstGeom>
          <a:noFill/>
        </p:spPr>
        <p:txBody>
          <a:bodyPr wrap="none" rtlCol="0">
            <a:spAutoFit/>
          </a:bodyPr>
          <a:lstStyle/>
          <a:p>
            <a:r>
              <a:rPr lang="en-US" altLang="zh-TW" sz="2000" dirty="0">
                <a:ea typeface="Tahoma" panose="020B0604030504040204" pitchFamily="34" charset="0"/>
                <a:cs typeface="Tahoma" panose="020B0604030504040204" pitchFamily="34" charset="0"/>
              </a:rPr>
              <a:t>* Mutual exclusive options</a:t>
            </a:r>
            <a:endParaRPr lang="zh-TW" altLang="en-US" sz="2000" dirty="0">
              <a:cs typeface="Tahoma" panose="020B0604030504040204" pitchFamily="34" charset="0"/>
            </a:endParaRPr>
          </a:p>
        </p:txBody>
      </p:sp>
      <p:grpSp>
        <p:nvGrpSpPr>
          <p:cNvPr id="33" name="Group 32">
            <a:extLst>
              <a:ext uri="{FF2B5EF4-FFF2-40B4-BE49-F238E27FC236}">
                <a16:creationId xmlns:a16="http://schemas.microsoft.com/office/drawing/2014/main" id="{BEDDAFDD-47EF-B6C1-06A2-972A8CB8A1AC}"/>
              </a:ext>
            </a:extLst>
          </p:cNvPr>
          <p:cNvGrpSpPr/>
          <p:nvPr/>
        </p:nvGrpSpPr>
        <p:grpSpPr>
          <a:xfrm>
            <a:off x="8762418" y="1444436"/>
            <a:ext cx="878120" cy="1207818"/>
            <a:chOff x="4880964" y="613005"/>
            <a:chExt cx="878120" cy="1207818"/>
          </a:xfrm>
        </p:grpSpPr>
        <p:sp>
          <p:nvSpPr>
            <p:cNvPr id="34" name="TextBox 33">
              <a:extLst>
                <a:ext uri="{FF2B5EF4-FFF2-40B4-BE49-F238E27FC236}">
                  <a16:creationId xmlns:a16="http://schemas.microsoft.com/office/drawing/2014/main" id="{7A7286E5-E907-C402-D266-33EE0F6598E1}"/>
                </a:ext>
              </a:extLst>
            </p:cNvPr>
            <p:cNvSpPr txBox="1"/>
            <p:nvPr/>
          </p:nvSpPr>
          <p:spPr>
            <a:xfrm>
              <a:off x="4880964" y="1411352"/>
              <a:ext cx="878120" cy="372410"/>
            </a:xfrm>
            <a:prstGeom prst="rect">
              <a:avLst/>
            </a:prstGeom>
            <a:noFill/>
          </p:spPr>
          <p:txBody>
            <a:bodyPr wrap="square" rtlCol="0">
              <a:spAutoFit/>
            </a:bodyPr>
            <a:lstStyle/>
            <a:p>
              <a:pPr algn="ctr">
                <a:lnSpc>
                  <a:spcPct val="70000"/>
                </a:lnSpc>
              </a:pPr>
              <a:r>
                <a:rPr lang="en-US" sz="1300" b="1" dirty="0"/>
                <a:t>Legacy </a:t>
              </a:r>
            </a:p>
            <a:p>
              <a:pPr algn="ctr">
                <a:lnSpc>
                  <a:spcPct val="70000"/>
                </a:lnSpc>
              </a:pPr>
              <a:r>
                <a:rPr lang="en-US" sz="1300" b="1" dirty="0"/>
                <a:t>Device</a:t>
              </a:r>
            </a:p>
          </p:txBody>
        </p:sp>
        <p:grpSp>
          <p:nvGrpSpPr>
            <p:cNvPr id="35" name="Group 34">
              <a:extLst>
                <a:ext uri="{FF2B5EF4-FFF2-40B4-BE49-F238E27FC236}">
                  <a16:creationId xmlns:a16="http://schemas.microsoft.com/office/drawing/2014/main" id="{E26C674D-DFEC-EC70-0AAB-AB3BFE2D61C4}"/>
                </a:ext>
              </a:extLst>
            </p:cNvPr>
            <p:cNvGrpSpPr/>
            <p:nvPr/>
          </p:nvGrpSpPr>
          <p:grpSpPr>
            <a:xfrm>
              <a:off x="4916533" y="613005"/>
              <a:ext cx="816882" cy="1207818"/>
              <a:chOff x="4916533" y="613005"/>
              <a:chExt cx="816882" cy="1207818"/>
            </a:xfrm>
          </p:grpSpPr>
          <p:pic>
            <p:nvPicPr>
              <p:cNvPr id="36" name="Picture 4" descr="Image result for RS-232 icon">
                <a:extLst>
                  <a:ext uri="{FF2B5EF4-FFF2-40B4-BE49-F238E27FC236}">
                    <a16:creationId xmlns:a16="http://schemas.microsoft.com/office/drawing/2014/main" id="{E5C4577B-14A7-30F6-814F-C2FEF1513D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19309" y="741219"/>
                <a:ext cx="620604" cy="62659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7" name="Rounded Rectangle 55">
                <a:extLst>
                  <a:ext uri="{FF2B5EF4-FFF2-40B4-BE49-F238E27FC236}">
                    <a16:creationId xmlns:a16="http://schemas.microsoft.com/office/drawing/2014/main" id="{4D4E1BF0-DBBB-3299-BE42-C4A49BF61003}"/>
                  </a:ext>
                </a:extLst>
              </p:cNvPr>
              <p:cNvSpPr/>
              <p:nvPr/>
            </p:nvSpPr>
            <p:spPr>
              <a:xfrm>
                <a:off x="4916533" y="613005"/>
                <a:ext cx="816882" cy="120781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B3A62D5E-BA45-A135-4ACE-57DB59CADAC4}"/>
              </a:ext>
            </a:extLst>
          </p:cNvPr>
          <p:cNvGrpSpPr/>
          <p:nvPr/>
        </p:nvGrpSpPr>
        <p:grpSpPr>
          <a:xfrm>
            <a:off x="5498315" y="1459151"/>
            <a:ext cx="1195370" cy="1196278"/>
            <a:chOff x="2606886" y="2193392"/>
            <a:chExt cx="1195370" cy="1196278"/>
          </a:xfrm>
        </p:grpSpPr>
        <p:sp>
          <p:nvSpPr>
            <p:cNvPr id="44" name="Rounded Rectangle 95">
              <a:extLst>
                <a:ext uri="{FF2B5EF4-FFF2-40B4-BE49-F238E27FC236}">
                  <a16:creationId xmlns:a16="http://schemas.microsoft.com/office/drawing/2014/main" id="{D6E74240-A416-5F4C-DD00-5D8D72DE72D6}"/>
                </a:ext>
              </a:extLst>
            </p:cNvPr>
            <p:cNvSpPr/>
            <p:nvPr/>
          </p:nvSpPr>
          <p:spPr>
            <a:xfrm>
              <a:off x="2786637" y="2193392"/>
              <a:ext cx="848081" cy="1196278"/>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7" name="TextBox 4096">
              <a:extLst>
                <a:ext uri="{FF2B5EF4-FFF2-40B4-BE49-F238E27FC236}">
                  <a16:creationId xmlns:a16="http://schemas.microsoft.com/office/drawing/2014/main" id="{8EA224AE-1424-03C9-42F5-3355E4A80326}"/>
                </a:ext>
              </a:extLst>
            </p:cNvPr>
            <p:cNvSpPr txBox="1"/>
            <p:nvPr/>
          </p:nvSpPr>
          <p:spPr>
            <a:xfrm>
              <a:off x="2606886" y="2968355"/>
              <a:ext cx="1195370" cy="329321"/>
            </a:xfrm>
            <a:prstGeom prst="rect">
              <a:avLst/>
            </a:prstGeom>
            <a:noFill/>
          </p:spPr>
          <p:txBody>
            <a:bodyPr wrap="square" rtlCol="0">
              <a:spAutoFit/>
            </a:bodyPr>
            <a:lstStyle>
              <a:defPPr>
                <a:defRPr lang="en-US"/>
              </a:defPPr>
              <a:lvl1pPr algn="ctr">
                <a:lnSpc>
                  <a:spcPct val="70000"/>
                </a:lnSpc>
                <a:defRPr sz="1600"/>
              </a:lvl1pPr>
            </a:lstStyle>
            <a:p>
              <a:r>
                <a:rPr lang="en-US" sz="1100" b="1" dirty="0"/>
                <a:t>Thunderbolt</a:t>
              </a:r>
            </a:p>
            <a:p>
              <a:r>
                <a:rPr lang="en-US" sz="1100" b="1" dirty="0"/>
                <a:t>4</a:t>
              </a:r>
            </a:p>
          </p:txBody>
        </p:sp>
      </p:grpSp>
      <p:grpSp>
        <p:nvGrpSpPr>
          <p:cNvPr id="4098" name="Group 4097">
            <a:extLst>
              <a:ext uri="{FF2B5EF4-FFF2-40B4-BE49-F238E27FC236}">
                <a16:creationId xmlns:a16="http://schemas.microsoft.com/office/drawing/2014/main" id="{498A8A75-F664-F015-34EA-40A6151955F8}"/>
              </a:ext>
            </a:extLst>
          </p:cNvPr>
          <p:cNvGrpSpPr/>
          <p:nvPr/>
        </p:nvGrpSpPr>
        <p:grpSpPr>
          <a:xfrm>
            <a:off x="10744833" y="2825761"/>
            <a:ext cx="963802" cy="1200236"/>
            <a:chOff x="10212732" y="4648836"/>
            <a:chExt cx="963802" cy="1175260"/>
          </a:xfrm>
        </p:grpSpPr>
        <p:pic>
          <p:nvPicPr>
            <p:cNvPr id="4107" name="Picture 4" descr="Related image">
              <a:extLst>
                <a:ext uri="{FF2B5EF4-FFF2-40B4-BE49-F238E27FC236}">
                  <a16:creationId xmlns:a16="http://schemas.microsoft.com/office/drawing/2014/main" id="{C297894F-8714-B66B-A9FB-9848B6CF9536}"/>
                </a:ext>
              </a:extLst>
            </p:cNvPr>
            <p:cNvPicPr>
              <a:picLocks noChangeAspect="1" noChangeArrowheads="1"/>
            </p:cNvPicPr>
            <p:nvPr/>
          </p:nvPicPr>
          <p:blipFill>
            <a:blip r:embed="rId3" cstate="hq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667" b="95333" l="10000" r="90000"/>
                      </a14:imgEffect>
                    </a14:imgLayer>
                  </a14:imgProps>
                </a:ext>
                <a:ext uri="{28A0092B-C50C-407E-A947-70E740481C1C}">
                  <a14:useLocalDpi xmlns:a14="http://schemas.microsoft.com/office/drawing/2010/main" val="0"/>
                </a:ext>
              </a:extLst>
            </a:blip>
            <a:srcRect/>
            <a:stretch>
              <a:fillRect/>
            </a:stretch>
          </p:blipFill>
          <p:spPr bwMode="auto">
            <a:xfrm>
              <a:off x="10320273" y="4670685"/>
              <a:ext cx="770994" cy="770994"/>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08" name="Group 4107">
              <a:extLst>
                <a:ext uri="{FF2B5EF4-FFF2-40B4-BE49-F238E27FC236}">
                  <a16:creationId xmlns:a16="http://schemas.microsoft.com/office/drawing/2014/main" id="{E29C4ACC-FB0C-821F-9FE7-7642B752117C}"/>
                </a:ext>
              </a:extLst>
            </p:cNvPr>
            <p:cNvGrpSpPr/>
            <p:nvPr/>
          </p:nvGrpSpPr>
          <p:grpSpPr>
            <a:xfrm>
              <a:off x="10212732" y="4648836"/>
              <a:ext cx="963802" cy="1175260"/>
              <a:chOff x="10134660" y="3889050"/>
              <a:chExt cx="963802" cy="1175260"/>
            </a:xfrm>
          </p:grpSpPr>
          <p:sp>
            <p:nvSpPr>
              <p:cNvPr id="4109" name="TextBox 4108">
                <a:extLst>
                  <a:ext uri="{FF2B5EF4-FFF2-40B4-BE49-F238E27FC236}">
                    <a16:creationId xmlns:a16="http://schemas.microsoft.com/office/drawing/2014/main" id="{2C4815A4-6EF2-125A-747B-68F3C4E1B26C}"/>
                  </a:ext>
                </a:extLst>
              </p:cNvPr>
              <p:cNvSpPr txBox="1"/>
              <p:nvPr/>
            </p:nvSpPr>
            <p:spPr>
              <a:xfrm>
                <a:off x="10134660" y="4692625"/>
                <a:ext cx="963802" cy="350865"/>
              </a:xfrm>
              <a:prstGeom prst="rect">
                <a:avLst/>
              </a:prstGeom>
              <a:noFill/>
            </p:spPr>
            <p:txBody>
              <a:bodyPr wrap="square" rtlCol="0">
                <a:spAutoFit/>
              </a:bodyPr>
              <a:lstStyle/>
              <a:p>
                <a:pPr algn="ctr">
                  <a:lnSpc>
                    <a:spcPct val="70000"/>
                  </a:lnSpc>
                </a:pPr>
                <a:r>
                  <a:rPr lang="en-US" sz="1200" b="1" dirty="0"/>
                  <a:t>Legacy</a:t>
                </a:r>
              </a:p>
              <a:p>
                <a:pPr algn="ctr">
                  <a:lnSpc>
                    <a:spcPct val="70000"/>
                  </a:lnSpc>
                </a:pPr>
                <a:r>
                  <a:rPr lang="en-US" sz="1200" b="1" dirty="0"/>
                  <a:t>Device</a:t>
                </a:r>
              </a:p>
            </p:txBody>
          </p:sp>
          <p:sp>
            <p:nvSpPr>
              <p:cNvPr id="4110" name="Rounded Rectangle 78">
                <a:extLst>
                  <a:ext uri="{FF2B5EF4-FFF2-40B4-BE49-F238E27FC236}">
                    <a16:creationId xmlns:a16="http://schemas.microsoft.com/office/drawing/2014/main" id="{32073130-D374-CE78-697A-CC641C701D07}"/>
                  </a:ext>
                </a:extLst>
              </p:cNvPr>
              <p:cNvSpPr/>
              <p:nvPr/>
            </p:nvSpPr>
            <p:spPr>
              <a:xfrm>
                <a:off x="10199421" y="3889050"/>
                <a:ext cx="842349" cy="1175260"/>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11" name="Group 4110">
            <a:extLst>
              <a:ext uri="{FF2B5EF4-FFF2-40B4-BE49-F238E27FC236}">
                <a16:creationId xmlns:a16="http://schemas.microsoft.com/office/drawing/2014/main" id="{F7D09FEC-56FC-357B-739D-B178312E9473}"/>
              </a:ext>
            </a:extLst>
          </p:cNvPr>
          <p:cNvGrpSpPr/>
          <p:nvPr/>
        </p:nvGrpSpPr>
        <p:grpSpPr>
          <a:xfrm>
            <a:off x="7671100" y="1445457"/>
            <a:ext cx="995576" cy="1215664"/>
            <a:chOff x="456216" y="4506664"/>
            <a:chExt cx="995576" cy="1215664"/>
          </a:xfrm>
        </p:grpSpPr>
        <p:pic>
          <p:nvPicPr>
            <p:cNvPr id="4112" name="Picture 18" descr="Related image">
              <a:extLst>
                <a:ext uri="{FF2B5EF4-FFF2-40B4-BE49-F238E27FC236}">
                  <a16:creationId xmlns:a16="http://schemas.microsoft.com/office/drawing/2014/main" id="{003D75A4-8AC8-EDFD-8A5B-CCA10E44535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9714" y="4596433"/>
              <a:ext cx="534847" cy="48508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113" name="TextBox 4112">
              <a:extLst>
                <a:ext uri="{FF2B5EF4-FFF2-40B4-BE49-F238E27FC236}">
                  <a16:creationId xmlns:a16="http://schemas.microsoft.com/office/drawing/2014/main" id="{0A72E259-1629-D51E-2B8B-611B1132A169}"/>
                </a:ext>
              </a:extLst>
            </p:cNvPr>
            <p:cNvSpPr txBox="1"/>
            <p:nvPr/>
          </p:nvSpPr>
          <p:spPr>
            <a:xfrm>
              <a:off x="456216" y="5112930"/>
              <a:ext cx="995576" cy="609398"/>
            </a:xfrm>
            <a:prstGeom prst="rect">
              <a:avLst/>
            </a:prstGeom>
            <a:noFill/>
          </p:spPr>
          <p:txBody>
            <a:bodyPr wrap="square" rtlCol="0">
              <a:spAutoFit/>
            </a:bodyPr>
            <a:lstStyle/>
            <a:p>
              <a:pPr algn="ctr">
                <a:lnSpc>
                  <a:spcPct val="70000"/>
                </a:lnSpc>
              </a:pPr>
              <a:r>
                <a:rPr lang="en-US" sz="1200" b="1" dirty="0"/>
                <a:t>RJ-45 </a:t>
              </a:r>
            </a:p>
            <a:p>
              <a:pPr algn="ctr">
                <a:lnSpc>
                  <a:spcPct val="70000"/>
                </a:lnSpc>
              </a:pPr>
              <a:r>
                <a:rPr lang="en-US" sz="1200" b="1" dirty="0"/>
                <a:t>for Data </a:t>
              </a:r>
            </a:p>
            <a:p>
              <a:pPr algn="ctr">
                <a:lnSpc>
                  <a:spcPct val="70000"/>
                </a:lnSpc>
              </a:pPr>
              <a:r>
                <a:rPr lang="en-US" sz="1200" b="1" dirty="0"/>
                <a:t>Transfer/</a:t>
              </a:r>
              <a:br>
                <a:rPr lang="en-US" sz="1200" b="1" dirty="0"/>
              </a:br>
              <a:r>
                <a:rPr lang="en-US" sz="1200" b="1" dirty="0"/>
                <a:t>Server</a:t>
              </a:r>
            </a:p>
          </p:txBody>
        </p:sp>
        <p:sp>
          <p:nvSpPr>
            <p:cNvPr id="4114" name="Rounded Rectangle 90">
              <a:extLst>
                <a:ext uri="{FF2B5EF4-FFF2-40B4-BE49-F238E27FC236}">
                  <a16:creationId xmlns:a16="http://schemas.microsoft.com/office/drawing/2014/main" id="{63B62E41-1FE9-712B-3D6F-B4E0C1AA441D}"/>
                </a:ext>
              </a:extLst>
            </p:cNvPr>
            <p:cNvSpPr/>
            <p:nvPr/>
          </p:nvSpPr>
          <p:spPr>
            <a:xfrm>
              <a:off x="551893" y="4506664"/>
              <a:ext cx="804223"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15" name="TextBox 4114">
            <a:extLst>
              <a:ext uri="{FF2B5EF4-FFF2-40B4-BE49-F238E27FC236}">
                <a16:creationId xmlns:a16="http://schemas.microsoft.com/office/drawing/2014/main" id="{84624E79-015A-0BB5-F58B-EC759522843E}"/>
              </a:ext>
            </a:extLst>
          </p:cNvPr>
          <p:cNvSpPr txBox="1"/>
          <p:nvPr/>
        </p:nvSpPr>
        <p:spPr>
          <a:xfrm>
            <a:off x="5611334" y="3388902"/>
            <a:ext cx="1028825" cy="512448"/>
          </a:xfrm>
          <a:prstGeom prst="rect">
            <a:avLst/>
          </a:prstGeom>
          <a:noFill/>
        </p:spPr>
        <p:txBody>
          <a:bodyPr wrap="square" rtlCol="0">
            <a:spAutoFit/>
          </a:bodyPr>
          <a:lstStyle/>
          <a:p>
            <a:pPr algn="ctr">
              <a:lnSpc>
                <a:spcPct val="70000"/>
              </a:lnSpc>
            </a:pPr>
            <a:r>
              <a:rPr lang="en-US" sz="1300" b="1" dirty="0"/>
              <a:t>USB 3.2</a:t>
            </a:r>
            <a:br>
              <a:rPr lang="en-US" sz="1300" b="1" dirty="0"/>
            </a:br>
            <a:r>
              <a:rPr lang="en-US" sz="1300" b="1" dirty="0"/>
              <a:t>Gen2</a:t>
            </a:r>
            <a:br>
              <a:rPr lang="en-US" sz="1300" b="1" dirty="0"/>
            </a:br>
            <a:r>
              <a:rPr lang="en-US" sz="1300" b="1" dirty="0"/>
              <a:t>Type A</a:t>
            </a:r>
          </a:p>
        </p:txBody>
      </p:sp>
      <p:sp>
        <p:nvSpPr>
          <p:cNvPr id="4116" name="Rounded Rectangle 58">
            <a:extLst>
              <a:ext uri="{FF2B5EF4-FFF2-40B4-BE49-F238E27FC236}">
                <a16:creationId xmlns:a16="http://schemas.microsoft.com/office/drawing/2014/main" id="{1B06CF53-CE23-57DE-16F9-1B43C009383D}"/>
              </a:ext>
            </a:extLst>
          </p:cNvPr>
          <p:cNvSpPr/>
          <p:nvPr/>
        </p:nvSpPr>
        <p:spPr>
          <a:xfrm>
            <a:off x="5681680" y="2814405"/>
            <a:ext cx="840221"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7" name="Picture 2" descr="ãx2 iconãçåçæå°çµæ">
            <a:extLst>
              <a:ext uri="{FF2B5EF4-FFF2-40B4-BE49-F238E27FC236}">
                <a16:creationId xmlns:a16="http://schemas.microsoft.com/office/drawing/2014/main" id="{B15C8228-2F35-57A8-8604-FC8BC45AA527}"/>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71825" y="1209992"/>
            <a:ext cx="501327" cy="501327"/>
          </a:xfrm>
          <a:prstGeom prst="rect">
            <a:avLst/>
          </a:prstGeom>
          <a:noFill/>
          <a:extLst>
            <a:ext uri="{909E8E84-426E-40DD-AFC4-6F175D3DCCD1}">
              <a14:hiddenFill xmlns:a14="http://schemas.microsoft.com/office/drawing/2010/main">
                <a:solidFill>
                  <a:srgbClr val="FFFFFF"/>
                </a:solidFill>
              </a14:hiddenFill>
            </a:ext>
          </a:extLst>
        </p:spPr>
      </p:pic>
      <p:grpSp>
        <p:nvGrpSpPr>
          <p:cNvPr id="4122" name="Group 4121">
            <a:extLst>
              <a:ext uri="{FF2B5EF4-FFF2-40B4-BE49-F238E27FC236}">
                <a16:creationId xmlns:a16="http://schemas.microsoft.com/office/drawing/2014/main" id="{9DFF2992-48A5-741D-0348-44E64E6EADEE}"/>
              </a:ext>
            </a:extLst>
          </p:cNvPr>
          <p:cNvGrpSpPr/>
          <p:nvPr/>
        </p:nvGrpSpPr>
        <p:grpSpPr>
          <a:xfrm>
            <a:off x="9764731" y="1445503"/>
            <a:ext cx="936288" cy="1219344"/>
            <a:chOff x="374792" y="4056808"/>
            <a:chExt cx="936288" cy="1219344"/>
          </a:xfrm>
        </p:grpSpPr>
        <p:grpSp>
          <p:nvGrpSpPr>
            <p:cNvPr id="4123" name="Group 4122">
              <a:extLst>
                <a:ext uri="{FF2B5EF4-FFF2-40B4-BE49-F238E27FC236}">
                  <a16:creationId xmlns:a16="http://schemas.microsoft.com/office/drawing/2014/main" id="{B6AEE263-3511-9A3D-831F-02699E83F14F}"/>
                </a:ext>
              </a:extLst>
            </p:cNvPr>
            <p:cNvGrpSpPr/>
            <p:nvPr/>
          </p:nvGrpSpPr>
          <p:grpSpPr>
            <a:xfrm>
              <a:off x="374792" y="4075161"/>
              <a:ext cx="936288" cy="1200991"/>
              <a:chOff x="8244569" y="2938871"/>
              <a:chExt cx="936288" cy="1200991"/>
            </a:xfrm>
          </p:grpSpPr>
          <p:sp>
            <p:nvSpPr>
              <p:cNvPr id="4125" name="TextBox 4124">
                <a:extLst>
                  <a:ext uri="{FF2B5EF4-FFF2-40B4-BE49-F238E27FC236}">
                    <a16:creationId xmlns:a16="http://schemas.microsoft.com/office/drawing/2014/main" id="{3C230B90-0773-FFAC-DA5C-4D3785F5C83C}"/>
                  </a:ext>
                </a:extLst>
              </p:cNvPr>
              <p:cNvSpPr txBox="1"/>
              <p:nvPr/>
            </p:nvSpPr>
            <p:spPr>
              <a:xfrm>
                <a:off x="8244569" y="3659731"/>
                <a:ext cx="936288" cy="480131"/>
              </a:xfrm>
              <a:prstGeom prst="rect">
                <a:avLst/>
              </a:prstGeom>
              <a:noFill/>
            </p:spPr>
            <p:txBody>
              <a:bodyPr wrap="square" rtlCol="0">
                <a:spAutoFit/>
              </a:bodyPr>
              <a:lstStyle/>
              <a:p>
                <a:pPr algn="ctr">
                  <a:lnSpc>
                    <a:spcPct val="70000"/>
                  </a:lnSpc>
                </a:pPr>
                <a:r>
                  <a:rPr lang="en-US" sz="1200" b="1" dirty="0"/>
                  <a:t>Fingerprint</a:t>
                </a:r>
              </a:p>
              <a:p>
                <a:pPr algn="ctr">
                  <a:lnSpc>
                    <a:spcPct val="70000"/>
                  </a:lnSpc>
                </a:pPr>
                <a:r>
                  <a:rPr lang="en-US" sz="1200" b="1" dirty="0"/>
                  <a:t>Data Access</a:t>
                </a:r>
              </a:p>
              <a:p>
                <a:pPr algn="ctr">
                  <a:lnSpc>
                    <a:spcPct val="70000"/>
                  </a:lnSpc>
                </a:pPr>
                <a:r>
                  <a:rPr lang="en-US" sz="1200" b="1" dirty="0"/>
                  <a:t>Security</a:t>
                </a:r>
              </a:p>
            </p:txBody>
          </p:sp>
          <p:sp>
            <p:nvSpPr>
              <p:cNvPr id="4126" name="Rounded Rectangle 85">
                <a:extLst>
                  <a:ext uri="{FF2B5EF4-FFF2-40B4-BE49-F238E27FC236}">
                    <a16:creationId xmlns:a16="http://schemas.microsoft.com/office/drawing/2014/main" id="{FED73E38-8296-7EE4-BC39-0C79C207EFA9}"/>
                  </a:ext>
                </a:extLst>
              </p:cNvPr>
              <p:cNvSpPr/>
              <p:nvPr/>
            </p:nvSpPr>
            <p:spPr>
              <a:xfrm>
                <a:off x="8296299" y="2938871"/>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24" name="Picture 38" descr="Related image">
              <a:extLst>
                <a:ext uri="{FF2B5EF4-FFF2-40B4-BE49-F238E27FC236}">
                  <a16:creationId xmlns:a16="http://schemas.microsoft.com/office/drawing/2014/main" id="{5C11B5D6-93E9-5A79-7560-E5BA4D5E583C}"/>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588" y="4056808"/>
              <a:ext cx="813816" cy="81381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127" name="Group 4126">
            <a:extLst>
              <a:ext uri="{FF2B5EF4-FFF2-40B4-BE49-F238E27FC236}">
                <a16:creationId xmlns:a16="http://schemas.microsoft.com/office/drawing/2014/main" id="{B513F7C7-744B-6113-F812-3CEFC2990873}"/>
              </a:ext>
            </a:extLst>
          </p:cNvPr>
          <p:cNvGrpSpPr/>
          <p:nvPr/>
        </p:nvGrpSpPr>
        <p:grpSpPr>
          <a:xfrm>
            <a:off x="10683069" y="1456650"/>
            <a:ext cx="1127764" cy="1211466"/>
            <a:chOff x="2165018" y="4536552"/>
            <a:chExt cx="1127764" cy="1211466"/>
          </a:xfrm>
        </p:grpSpPr>
        <p:sp>
          <p:nvSpPr>
            <p:cNvPr id="4128" name="TextBox 4127">
              <a:extLst>
                <a:ext uri="{FF2B5EF4-FFF2-40B4-BE49-F238E27FC236}">
                  <a16:creationId xmlns:a16="http://schemas.microsoft.com/office/drawing/2014/main" id="{6543D82C-1E47-053E-E2AC-7A40429B4A62}"/>
                </a:ext>
              </a:extLst>
            </p:cNvPr>
            <p:cNvSpPr txBox="1"/>
            <p:nvPr/>
          </p:nvSpPr>
          <p:spPr>
            <a:xfrm>
              <a:off x="2165018" y="5241084"/>
              <a:ext cx="1127764" cy="506934"/>
            </a:xfrm>
            <a:prstGeom prst="rect">
              <a:avLst/>
            </a:prstGeom>
            <a:noFill/>
          </p:spPr>
          <p:txBody>
            <a:bodyPr wrap="square" rtlCol="0">
              <a:spAutoFit/>
            </a:bodyPr>
            <a:lstStyle/>
            <a:p>
              <a:pPr algn="ctr">
                <a:lnSpc>
                  <a:spcPct val="75000"/>
                </a:lnSpc>
              </a:pPr>
              <a:r>
                <a:rPr lang="en-US" sz="1200" b="1" dirty="0"/>
                <a:t>Smartcard</a:t>
              </a:r>
            </a:p>
            <a:p>
              <a:pPr algn="ctr">
                <a:lnSpc>
                  <a:spcPct val="75000"/>
                </a:lnSpc>
              </a:pPr>
              <a:r>
                <a:rPr lang="en-US" sz="1200" b="1" dirty="0"/>
                <a:t>Data Access</a:t>
              </a:r>
            </a:p>
            <a:p>
              <a:pPr algn="ctr">
                <a:lnSpc>
                  <a:spcPct val="70000"/>
                </a:lnSpc>
              </a:pPr>
              <a:r>
                <a:rPr lang="en-US" sz="1200" b="1" dirty="0"/>
                <a:t>Security</a:t>
              </a:r>
            </a:p>
          </p:txBody>
        </p:sp>
        <p:sp>
          <p:nvSpPr>
            <p:cNvPr id="4129" name="Rounded Rectangle 69">
              <a:extLst>
                <a:ext uri="{FF2B5EF4-FFF2-40B4-BE49-F238E27FC236}">
                  <a16:creationId xmlns:a16="http://schemas.microsoft.com/office/drawing/2014/main" id="{E5128D87-6E04-1F49-0F93-38FBF16C7508}"/>
                </a:ext>
              </a:extLst>
            </p:cNvPr>
            <p:cNvSpPr/>
            <p:nvPr/>
          </p:nvSpPr>
          <p:spPr>
            <a:xfrm>
              <a:off x="2312486" y="4536552"/>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0" name="Picture 34" descr="Related image">
              <a:extLst>
                <a:ext uri="{FF2B5EF4-FFF2-40B4-BE49-F238E27FC236}">
                  <a16:creationId xmlns:a16="http://schemas.microsoft.com/office/drawing/2014/main" id="{6E851273-AE21-08E8-157B-842A7F092BC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0207" y="4586509"/>
              <a:ext cx="698449" cy="69844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131" name="群組 5">
            <a:extLst>
              <a:ext uri="{FF2B5EF4-FFF2-40B4-BE49-F238E27FC236}">
                <a16:creationId xmlns:a16="http://schemas.microsoft.com/office/drawing/2014/main" id="{616B77AB-77F8-DB74-DD15-7460588949E5}"/>
              </a:ext>
            </a:extLst>
          </p:cNvPr>
          <p:cNvGrpSpPr/>
          <p:nvPr/>
        </p:nvGrpSpPr>
        <p:grpSpPr>
          <a:xfrm>
            <a:off x="9819527" y="2813982"/>
            <a:ext cx="842350" cy="1212633"/>
            <a:chOff x="8850010" y="123776"/>
            <a:chExt cx="842350" cy="1212633"/>
          </a:xfrm>
        </p:grpSpPr>
        <p:sp>
          <p:nvSpPr>
            <p:cNvPr id="4132" name="TextBox 42">
              <a:extLst>
                <a:ext uri="{FF2B5EF4-FFF2-40B4-BE49-F238E27FC236}">
                  <a16:creationId xmlns:a16="http://schemas.microsoft.com/office/drawing/2014/main" id="{8304BD28-9980-D5D4-71EC-3DD94F0360DC}"/>
                </a:ext>
              </a:extLst>
            </p:cNvPr>
            <p:cNvSpPr txBox="1"/>
            <p:nvPr/>
          </p:nvSpPr>
          <p:spPr>
            <a:xfrm>
              <a:off x="8850010" y="887724"/>
              <a:ext cx="842350" cy="448071"/>
            </a:xfrm>
            <a:prstGeom prst="rect">
              <a:avLst/>
            </a:prstGeom>
            <a:noFill/>
          </p:spPr>
          <p:txBody>
            <a:bodyPr wrap="square" rtlCol="0">
              <a:spAutoFit/>
            </a:bodyPr>
            <a:lstStyle/>
            <a:p>
              <a:pPr algn="ctr">
                <a:lnSpc>
                  <a:spcPct val="70000"/>
                </a:lnSpc>
              </a:pPr>
              <a:r>
                <a:rPr lang="en-US" sz="1600" b="1" dirty="0">
                  <a:latin typeface="+mj-lt"/>
                </a:rPr>
                <a:t>LF/HF </a:t>
              </a:r>
            </a:p>
            <a:p>
              <a:pPr algn="ctr">
                <a:lnSpc>
                  <a:spcPct val="70000"/>
                </a:lnSpc>
              </a:pPr>
              <a:r>
                <a:rPr lang="en-US" sz="1600" b="1" dirty="0">
                  <a:latin typeface="+mj-lt"/>
                </a:rPr>
                <a:t>RFID</a:t>
              </a:r>
            </a:p>
          </p:txBody>
        </p:sp>
        <p:sp>
          <p:nvSpPr>
            <p:cNvPr id="4133" name="Rounded Rectangle 73">
              <a:extLst>
                <a:ext uri="{FF2B5EF4-FFF2-40B4-BE49-F238E27FC236}">
                  <a16:creationId xmlns:a16="http://schemas.microsoft.com/office/drawing/2014/main" id="{1E5F01A2-F23D-3C9D-AA12-9599C8C2B42A}"/>
                </a:ext>
              </a:extLst>
            </p:cNvPr>
            <p:cNvSpPr/>
            <p:nvPr/>
          </p:nvSpPr>
          <p:spPr>
            <a:xfrm>
              <a:off x="8854046" y="123776"/>
              <a:ext cx="816882" cy="1212633"/>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34" name="Picture 2" descr="Related image">
              <a:extLst>
                <a:ext uri="{FF2B5EF4-FFF2-40B4-BE49-F238E27FC236}">
                  <a16:creationId xmlns:a16="http://schemas.microsoft.com/office/drawing/2014/main" id="{4A7BAB08-D37A-A20A-BBB1-66D2FD43778F}"/>
                </a:ext>
              </a:extLst>
            </p:cNvPr>
            <p:cNvPicPr>
              <a:picLocks noChangeAspect="1" noChangeArrowheads="1"/>
            </p:cNvPicPr>
            <p:nvPr/>
          </p:nvPicPr>
          <p:blipFill>
            <a:blip r:embed="rId9" cstate="print">
              <a:biLevel thresh="50000"/>
              <a:extLst>
                <a:ext uri="{28A0092B-C50C-407E-A947-70E740481C1C}">
                  <a14:useLocalDpi xmlns:a14="http://schemas.microsoft.com/office/drawing/2010/main" val="0"/>
                </a:ext>
              </a:extLst>
            </a:blip>
            <a:srcRect/>
            <a:stretch>
              <a:fillRect/>
            </a:stretch>
          </p:blipFill>
          <p:spPr bwMode="auto">
            <a:xfrm>
              <a:off x="8956938" y="198270"/>
              <a:ext cx="650493" cy="650493"/>
            </a:xfrm>
            <a:prstGeom prst="rect">
              <a:avLst/>
            </a:prstGeom>
            <a:noFill/>
            <a:extLst>
              <a:ext uri="{909E8E84-426E-40DD-AFC4-6F175D3DCCD1}">
                <a14:hiddenFill xmlns:a14="http://schemas.microsoft.com/office/drawing/2010/main">
                  <a:solidFill>
                    <a:srgbClr val="FFFFFF"/>
                  </a:solidFill>
                </a14:hiddenFill>
              </a:ext>
            </a:extLst>
          </p:spPr>
        </p:pic>
      </p:grpSp>
      <p:pic>
        <p:nvPicPr>
          <p:cNvPr id="4135" name="Picture 2" descr="ãx2 iconãçåçæå°çµæ">
            <a:extLst>
              <a:ext uri="{FF2B5EF4-FFF2-40B4-BE49-F238E27FC236}">
                <a16:creationId xmlns:a16="http://schemas.microsoft.com/office/drawing/2014/main" id="{4B4C3DCF-3BEB-3288-B017-85F46A22A668}"/>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29620" y="1209992"/>
            <a:ext cx="501327" cy="501327"/>
          </a:xfrm>
          <a:prstGeom prst="rect">
            <a:avLst/>
          </a:prstGeom>
          <a:noFill/>
          <a:extLst>
            <a:ext uri="{909E8E84-426E-40DD-AFC4-6F175D3DCCD1}">
              <a14:hiddenFill xmlns:a14="http://schemas.microsoft.com/office/drawing/2010/main">
                <a:solidFill>
                  <a:srgbClr val="FFFFFF"/>
                </a:solidFill>
              </a14:hiddenFill>
            </a:ext>
          </a:extLst>
        </p:spPr>
      </p:pic>
      <p:pic>
        <p:nvPicPr>
          <p:cNvPr id="4136" name="Picture 2">
            <a:extLst>
              <a:ext uri="{FF2B5EF4-FFF2-40B4-BE49-F238E27FC236}">
                <a16:creationId xmlns:a16="http://schemas.microsoft.com/office/drawing/2014/main" id="{FF260AFA-BC63-5681-1DBD-0FEBFCC57915}"/>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4965" y="1602390"/>
            <a:ext cx="231317" cy="53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7" name="Picture 4">
            <a:extLst>
              <a:ext uri="{FF2B5EF4-FFF2-40B4-BE49-F238E27FC236}">
                <a16:creationId xmlns:a16="http://schemas.microsoft.com/office/drawing/2014/main" id="{4E996AF3-1CDA-7099-DD61-9CD18863B8E0}"/>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47967" t="49095" r="45955" b="43693"/>
          <a:stretch/>
        </p:blipFill>
        <p:spPr bwMode="auto">
          <a:xfrm>
            <a:off x="5727340" y="2862233"/>
            <a:ext cx="750061" cy="50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38" name="Group 4137">
            <a:extLst>
              <a:ext uri="{FF2B5EF4-FFF2-40B4-BE49-F238E27FC236}">
                <a16:creationId xmlns:a16="http://schemas.microsoft.com/office/drawing/2014/main" id="{9ECC49A1-17A5-6C24-C17D-0AAFBE94A806}"/>
              </a:ext>
            </a:extLst>
          </p:cNvPr>
          <p:cNvGrpSpPr/>
          <p:nvPr/>
        </p:nvGrpSpPr>
        <p:grpSpPr>
          <a:xfrm>
            <a:off x="6717391" y="2813982"/>
            <a:ext cx="849364" cy="1200236"/>
            <a:chOff x="8970847" y="3868032"/>
            <a:chExt cx="849364" cy="1200236"/>
          </a:xfrm>
        </p:grpSpPr>
        <p:sp>
          <p:nvSpPr>
            <p:cNvPr id="4139" name="TextBox 4138">
              <a:extLst>
                <a:ext uri="{FF2B5EF4-FFF2-40B4-BE49-F238E27FC236}">
                  <a16:creationId xmlns:a16="http://schemas.microsoft.com/office/drawing/2014/main" id="{E33F8F60-FC4F-5534-7124-C41D020698DF}"/>
                </a:ext>
              </a:extLst>
            </p:cNvPr>
            <p:cNvSpPr txBox="1"/>
            <p:nvPr/>
          </p:nvSpPr>
          <p:spPr>
            <a:xfrm>
              <a:off x="8970847" y="4451154"/>
              <a:ext cx="838928" cy="521425"/>
            </a:xfrm>
            <a:prstGeom prst="rect">
              <a:avLst/>
            </a:prstGeom>
            <a:noFill/>
          </p:spPr>
          <p:txBody>
            <a:bodyPr wrap="square" rtlCol="0">
              <a:spAutoFit/>
            </a:bodyPr>
            <a:lstStyle/>
            <a:p>
              <a:pPr algn="ctr">
                <a:lnSpc>
                  <a:spcPct val="70000"/>
                </a:lnSpc>
              </a:pPr>
              <a:r>
                <a:rPr lang="en-US" sz="1300" b="1" dirty="0"/>
                <a:t>USB 3.2</a:t>
              </a:r>
              <a:br>
                <a:rPr lang="en-US" sz="1300" b="1" dirty="0"/>
              </a:br>
              <a:r>
                <a:rPr lang="en-US" sz="1300" b="1" dirty="0"/>
                <a:t>Gen 1 Type A</a:t>
              </a:r>
            </a:p>
          </p:txBody>
        </p:sp>
        <p:sp>
          <p:nvSpPr>
            <p:cNvPr id="4140" name="Rounded Rectangle 73">
              <a:extLst>
                <a:ext uri="{FF2B5EF4-FFF2-40B4-BE49-F238E27FC236}">
                  <a16:creationId xmlns:a16="http://schemas.microsoft.com/office/drawing/2014/main" id="{493C5AF9-6BF3-0C54-4E61-A8BCA7943BA0}"/>
                </a:ext>
              </a:extLst>
            </p:cNvPr>
            <p:cNvSpPr/>
            <p:nvPr/>
          </p:nvSpPr>
          <p:spPr>
            <a:xfrm>
              <a:off x="9003329" y="3868032"/>
              <a:ext cx="816882" cy="1200236"/>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41" name="Picture 2">
            <a:extLst>
              <a:ext uri="{FF2B5EF4-FFF2-40B4-BE49-F238E27FC236}">
                <a16:creationId xmlns:a16="http://schemas.microsoft.com/office/drawing/2014/main" id="{F5A1A5E3-B271-C5DC-D00F-7B9EE25A3639}"/>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49026" t="44660" r="43079" b="48161"/>
          <a:stretch/>
        </p:blipFill>
        <p:spPr bwMode="auto">
          <a:xfrm>
            <a:off x="6717391" y="2912817"/>
            <a:ext cx="962527" cy="49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42" name="Group 4141">
            <a:extLst>
              <a:ext uri="{FF2B5EF4-FFF2-40B4-BE49-F238E27FC236}">
                <a16:creationId xmlns:a16="http://schemas.microsoft.com/office/drawing/2014/main" id="{76E1F090-6630-281F-B788-5E74A36505EA}"/>
              </a:ext>
            </a:extLst>
          </p:cNvPr>
          <p:cNvGrpSpPr/>
          <p:nvPr/>
        </p:nvGrpSpPr>
        <p:grpSpPr>
          <a:xfrm>
            <a:off x="6550929" y="1457078"/>
            <a:ext cx="1195370" cy="1196278"/>
            <a:chOff x="2595086" y="2193392"/>
            <a:chExt cx="1195370" cy="1196278"/>
          </a:xfrm>
        </p:grpSpPr>
        <p:sp>
          <p:nvSpPr>
            <p:cNvPr id="4143" name="TextBox 4142">
              <a:extLst>
                <a:ext uri="{FF2B5EF4-FFF2-40B4-BE49-F238E27FC236}">
                  <a16:creationId xmlns:a16="http://schemas.microsoft.com/office/drawing/2014/main" id="{BEF35FAA-B776-E0DF-5CFD-87F1208712C3}"/>
                </a:ext>
              </a:extLst>
            </p:cNvPr>
            <p:cNvSpPr txBox="1"/>
            <p:nvPr/>
          </p:nvSpPr>
          <p:spPr>
            <a:xfrm>
              <a:off x="2595086" y="2746730"/>
              <a:ext cx="1195370" cy="617733"/>
            </a:xfrm>
            <a:prstGeom prst="rect">
              <a:avLst/>
            </a:prstGeom>
            <a:noFill/>
          </p:spPr>
          <p:txBody>
            <a:bodyPr wrap="square" rtlCol="0">
              <a:spAutoFit/>
            </a:bodyPr>
            <a:lstStyle>
              <a:defPPr>
                <a:defRPr lang="en-US"/>
              </a:defPPr>
              <a:lvl1pPr algn="ctr">
                <a:lnSpc>
                  <a:spcPct val="70000"/>
                </a:lnSpc>
                <a:defRPr sz="1600"/>
              </a:lvl1pPr>
            </a:lstStyle>
            <a:p>
              <a:r>
                <a:rPr lang="en-US" sz="1200" b="1" dirty="0"/>
                <a:t>HDMI</a:t>
              </a:r>
              <a:br>
                <a:rPr lang="en-US" sz="1200" b="1" dirty="0"/>
              </a:br>
              <a:r>
                <a:rPr lang="en-US" sz="1200" b="1" dirty="0"/>
                <a:t>Support</a:t>
              </a:r>
              <a:br>
                <a:rPr lang="en-US" sz="1200" b="1" dirty="0"/>
              </a:br>
              <a:r>
                <a:rPr lang="en-US" sz="1200" b="1" dirty="0"/>
                <a:t>Multiple </a:t>
              </a:r>
              <a:br>
                <a:rPr lang="en-US" sz="1200" b="1" dirty="0"/>
              </a:br>
              <a:r>
                <a:rPr lang="en-US" sz="1200" b="1" dirty="0"/>
                <a:t>Displays</a:t>
              </a:r>
            </a:p>
          </p:txBody>
        </p:sp>
        <p:sp>
          <p:nvSpPr>
            <p:cNvPr id="4144" name="Rounded Rectangle 95">
              <a:extLst>
                <a:ext uri="{FF2B5EF4-FFF2-40B4-BE49-F238E27FC236}">
                  <a16:creationId xmlns:a16="http://schemas.microsoft.com/office/drawing/2014/main" id="{B3D99555-5DAA-C1C9-0C54-F71C6B0D9928}"/>
                </a:ext>
              </a:extLst>
            </p:cNvPr>
            <p:cNvSpPr/>
            <p:nvPr/>
          </p:nvSpPr>
          <p:spPr>
            <a:xfrm>
              <a:off x="2784330" y="2193392"/>
              <a:ext cx="816882"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145" name="Picture 2" descr="Image result for hdmi icon">
            <a:extLst>
              <a:ext uri="{FF2B5EF4-FFF2-40B4-BE49-F238E27FC236}">
                <a16:creationId xmlns:a16="http://schemas.microsoft.com/office/drawing/2014/main" id="{BFED450E-D4BF-7208-39F6-32D22D4502A4}"/>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9455" y="1399852"/>
            <a:ext cx="791969" cy="79196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46" name="Group 81">
            <a:extLst>
              <a:ext uri="{FF2B5EF4-FFF2-40B4-BE49-F238E27FC236}">
                <a16:creationId xmlns:a16="http://schemas.microsoft.com/office/drawing/2014/main" id="{C3FD5364-162B-BB1C-4DDE-63A6DBC108AA}"/>
              </a:ext>
            </a:extLst>
          </p:cNvPr>
          <p:cNvGrpSpPr/>
          <p:nvPr/>
        </p:nvGrpSpPr>
        <p:grpSpPr>
          <a:xfrm>
            <a:off x="7676286" y="2825761"/>
            <a:ext cx="1028825" cy="1206112"/>
            <a:chOff x="8265706" y="3006677"/>
            <a:chExt cx="1028825" cy="1206112"/>
          </a:xfrm>
          <a:effectLst/>
        </p:grpSpPr>
        <p:sp>
          <p:nvSpPr>
            <p:cNvPr id="4147" name="TextBox 83">
              <a:extLst>
                <a:ext uri="{FF2B5EF4-FFF2-40B4-BE49-F238E27FC236}">
                  <a16:creationId xmlns:a16="http://schemas.microsoft.com/office/drawing/2014/main" id="{2319AB1F-4B34-F5D7-3090-9025853BD9A5}"/>
                </a:ext>
              </a:extLst>
            </p:cNvPr>
            <p:cNvSpPr txBox="1"/>
            <p:nvPr/>
          </p:nvSpPr>
          <p:spPr>
            <a:xfrm>
              <a:off x="8265706" y="3761329"/>
              <a:ext cx="1028825" cy="359201"/>
            </a:xfrm>
            <a:prstGeom prst="rect">
              <a:avLst/>
            </a:prstGeom>
            <a:noFill/>
          </p:spPr>
          <p:txBody>
            <a:bodyPr wrap="square" rtlCol="0">
              <a:spAutoFit/>
            </a:bodyPr>
            <a:lstStyle/>
            <a:p>
              <a:pPr algn="ctr">
                <a:lnSpc>
                  <a:spcPct val="70000"/>
                </a:lnSpc>
              </a:pPr>
              <a:r>
                <a:rPr lang="en-US" sz="1200" b="1" dirty="0"/>
                <a:t>4G LTE/ 5G</a:t>
              </a:r>
            </a:p>
            <a:p>
              <a:pPr algn="ctr">
                <a:lnSpc>
                  <a:spcPct val="70000"/>
                </a:lnSpc>
              </a:pPr>
              <a:r>
                <a:rPr lang="en-US" sz="1200" b="1" dirty="0"/>
                <a:t>Connection</a:t>
              </a:r>
            </a:p>
          </p:txBody>
        </p:sp>
        <p:sp>
          <p:nvSpPr>
            <p:cNvPr id="4148" name="Rounded Rectangle 62">
              <a:extLst>
                <a:ext uri="{FF2B5EF4-FFF2-40B4-BE49-F238E27FC236}">
                  <a16:creationId xmlns:a16="http://schemas.microsoft.com/office/drawing/2014/main" id="{6BFFA104-B459-5B26-EE50-4AD4561DC1F5}"/>
                </a:ext>
              </a:extLst>
            </p:cNvPr>
            <p:cNvSpPr/>
            <p:nvPr/>
          </p:nvSpPr>
          <p:spPr>
            <a:xfrm>
              <a:off x="8366357" y="3006677"/>
              <a:ext cx="804223" cy="1206112"/>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49" name="Picture 30" descr="Related image">
            <a:extLst>
              <a:ext uri="{FF2B5EF4-FFF2-40B4-BE49-F238E27FC236}">
                <a16:creationId xmlns:a16="http://schemas.microsoft.com/office/drawing/2014/main" id="{41895D77-818C-7C62-BBCC-31A638F7BDBA}"/>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845440" y="2885486"/>
            <a:ext cx="660425" cy="6604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4150" name="Picture 2" descr="ãx2 iconãçåçæå°çµæ">
            <a:extLst>
              <a:ext uri="{FF2B5EF4-FFF2-40B4-BE49-F238E27FC236}">
                <a16:creationId xmlns:a16="http://schemas.microsoft.com/office/drawing/2014/main" id="{90DED42E-A592-DB71-5845-E9B5D7A9C318}"/>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8063" y="1201197"/>
            <a:ext cx="501327" cy="501327"/>
          </a:xfrm>
          <a:prstGeom prst="rect">
            <a:avLst/>
          </a:prstGeom>
          <a:noFill/>
          <a:extLst>
            <a:ext uri="{909E8E84-426E-40DD-AFC4-6F175D3DCCD1}">
              <a14:hiddenFill xmlns:a14="http://schemas.microsoft.com/office/drawing/2010/main">
                <a:solidFill>
                  <a:srgbClr val="FFFFFF"/>
                </a:solidFill>
              </a14:hiddenFill>
            </a:ext>
          </a:extLst>
        </p:spPr>
      </p:pic>
      <p:sp>
        <p:nvSpPr>
          <p:cNvPr id="4151" name="Rounded Rectangle 95">
            <a:extLst>
              <a:ext uri="{FF2B5EF4-FFF2-40B4-BE49-F238E27FC236}">
                <a16:creationId xmlns:a16="http://schemas.microsoft.com/office/drawing/2014/main" id="{46FB6654-FD45-7903-FD77-4A5B60A56B4C}"/>
              </a:ext>
            </a:extLst>
          </p:cNvPr>
          <p:cNvSpPr/>
          <p:nvPr/>
        </p:nvSpPr>
        <p:spPr>
          <a:xfrm>
            <a:off x="8783911" y="2819934"/>
            <a:ext cx="813895" cy="1196278"/>
          </a:xfrm>
          <a:prstGeom prst="roundRect">
            <a:avLst/>
          </a:prstGeom>
          <a:no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a typeface="微軟正黑體" panose="020B0604030504040204" pitchFamily="34" charset="-120"/>
            </a:endParaRPr>
          </a:p>
        </p:txBody>
      </p:sp>
      <p:sp>
        <p:nvSpPr>
          <p:cNvPr id="4152" name="TextBox 115">
            <a:extLst>
              <a:ext uri="{FF2B5EF4-FFF2-40B4-BE49-F238E27FC236}">
                <a16:creationId xmlns:a16="http://schemas.microsoft.com/office/drawing/2014/main" id="{0B7FDA1C-A22A-AA4F-A73F-33CF8E7C66E8}"/>
              </a:ext>
            </a:extLst>
          </p:cNvPr>
          <p:cNvSpPr txBox="1"/>
          <p:nvPr/>
        </p:nvSpPr>
        <p:spPr>
          <a:xfrm>
            <a:off x="8732380" y="3650315"/>
            <a:ext cx="953551" cy="359201"/>
          </a:xfrm>
          <a:prstGeom prst="rect">
            <a:avLst/>
          </a:prstGeom>
          <a:noFill/>
        </p:spPr>
        <p:txBody>
          <a:bodyPr wrap="square" rtlCol="0">
            <a:spAutoFit/>
          </a:bodyPr>
          <a:lstStyle/>
          <a:p>
            <a:pPr algn="ctr">
              <a:lnSpc>
                <a:spcPct val="70000"/>
              </a:lnSpc>
            </a:pPr>
            <a:r>
              <a:rPr lang="en-US" sz="1200" b="1" dirty="0"/>
              <a:t>Quick Data </a:t>
            </a:r>
            <a:br>
              <a:rPr lang="en-US" sz="1200" b="1" dirty="0"/>
            </a:br>
            <a:r>
              <a:rPr lang="en-US" sz="1200" b="1" dirty="0"/>
              <a:t>Exchange</a:t>
            </a:r>
          </a:p>
        </p:txBody>
      </p:sp>
      <p:pic>
        <p:nvPicPr>
          <p:cNvPr id="4153" name="Picture 2">
            <a:extLst>
              <a:ext uri="{FF2B5EF4-FFF2-40B4-BE49-F238E27FC236}">
                <a16:creationId xmlns:a16="http://schemas.microsoft.com/office/drawing/2014/main" id="{A5745987-3F11-7930-905B-6FD96FB68E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a:off x="8876289" y="2912817"/>
            <a:ext cx="665113" cy="66511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 name="Picture 6" descr="A close up of a device&#10;&#10;Description automatically generated">
            <a:extLst>
              <a:ext uri="{FF2B5EF4-FFF2-40B4-BE49-F238E27FC236}">
                <a16:creationId xmlns:a16="http://schemas.microsoft.com/office/drawing/2014/main" id="{3C59FA4A-49E9-2C16-0B39-35156FC386F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571079" y="4352822"/>
            <a:ext cx="6268063" cy="1357521"/>
          </a:xfrm>
          <a:prstGeom prst="rect">
            <a:avLst/>
          </a:prstGeom>
          <a:effectLst>
            <a:outerShdw blurRad="152400" dist="381000" dir="2400000" sx="90000" sy="-19000" rotWithShape="0">
              <a:prstClr val="black">
                <a:alpha val="17000"/>
              </a:prstClr>
            </a:outerShdw>
          </a:effectLst>
        </p:spPr>
      </p:pic>
    </p:spTree>
    <p:extLst>
      <p:ext uri="{BB962C8B-B14F-4D97-AF65-F5344CB8AC3E}">
        <p14:creationId xmlns:p14="http://schemas.microsoft.com/office/powerpoint/2010/main" val="3706229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computer on a white background&#10;&#10;Description automatically generated">
            <a:extLst>
              <a:ext uri="{FF2B5EF4-FFF2-40B4-BE49-F238E27FC236}">
                <a16:creationId xmlns:a16="http://schemas.microsoft.com/office/drawing/2014/main" id="{E754060A-ACB3-DA97-6AA7-EBAA814832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531" y="1199614"/>
            <a:ext cx="6997869" cy="4771514"/>
          </a:xfrm>
          <a:prstGeom prst="rect">
            <a:avLst/>
          </a:prstGeom>
        </p:spPr>
      </p:pic>
      <p:sp>
        <p:nvSpPr>
          <p:cNvPr id="2" name="Content Placeholder 1">
            <a:extLst>
              <a:ext uri="{FF2B5EF4-FFF2-40B4-BE49-F238E27FC236}">
                <a16:creationId xmlns:a16="http://schemas.microsoft.com/office/drawing/2014/main" id="{6EE5371D-89D3-DDA7-B418-DC2383903715}"/>
              </a:ext>
            </a:extLst>
          </p:cNvPr>
          <p:cNvSpPr>
            <a:spLocks noGrp="1"/>
          </p:cNvSpPr>
          <p:nvPr>
            <p:ph sz="quarter" idx="10"/>
          </p:nvPr>
        </p:nvSpPr>
        <p:spPr/>
        <p:txBody>
          <a:bodyPr/>
          <a:lstStyle/>
          <a:p>
            <a:r>
              <a:rPr lang="en-US" dirty="0">
                <a:solidFill>
                  <a:schemeClr val="tx1"/>
                </a:solidFill>
              </a:rPr>
              <a:t>ALL THE RIGHT </a:t>
            </a:r>
            <a:r>
              <a:rPr lang="en-US" dirty="0"/>
              <a:t>CONNECTIONS</a:t>
            </a:r>
          </a:p>
        </p:txBody>
      </p:sp>
      <p:sp>
        <p:nvSpPr>
          <p:cNvPr id="3" name="內容版面配置區 45">
            <a:extLst>
              <a:ext uri="{FF2B5EF4-FFF2-40B4-BE49-F238E27FC236}">
                <a16:creationId xmlns:a16="http://schemas.microsoft.com/office/drawing/2014/main" id="{7D324FCB-ABC1-E565-BA08-6B1E5ACFF626}"/>
              </a:ext>
            </a:extLst>
          </p:cNvPr>
          <p:cNvSpPr txBox="1">
            <a:spLocks/>
          </p:cNvSpPr>
          <p:nvPr/>
        </p:nvSpPr>
        <p:spPr>
          <a:xfrm>
            <a:off x="7342894" y="1609662"/>
            <a:ext cx="4789224" cy="197762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lnSpc>
                <a:spcPts val="2700"/>
              </a:lnSpc>
              <a:spcBef>
                <a:spcPts val="0"/>
              </a:spcBef>
              <a:buClr>
                <a:srgbClr val="00499D"/>
              </a:buClr>
              <a:buFont typeface="Arial" panose="020B0604020202020204" pitchFamily="34" charset="0"/>
              <a:buChar char="•"/>
            </a:pPr>
            <a:endParaRPr lang="en-US" altLang="zh-TW" sz="2200" dirty="0">
              <a:solidFill>
                <a:schemeClr val="tx1">
                  <a:lumMod val="75000"/>
                  <a:lumOff val="25000"/>
                </a:schemeClr>
              </a:solidFill>
              <a:ea typeface="微軟正黑體" panose="020B0604030504040204" pitchFamily="34" charset="-120"/>
            </a:endParaRPr>
          </a:p>
        </p:txBody>
      </p:sp>
      <p:cxnSp>
        <p:nvCxnSpPr>
          <p:cNvPr id="10" name="Connector: Elbow 9">
            <a:extLst>
              <a:ext uri="{FF2B5EF4-FFF2-40B4-BE49-F238E27FC236}">
                <a16:creationId xmlns:a16="http://schemas.microsoft.com/office/drawing/2014/main" id="{6DB8651C-0B89-6443-1A54-CCB5F16ED302}"/>
              </a:ext>
            </a:extLst>
          </p:cNvPr>
          <p:cNvCxnSpPr>
            <a:cxnSpLocks/>
          </p:cNvCxnSpPr>
          <p:nvPr/>
        </p:nvCxnSpPr>
        <p:spPr>
          <a:xfrm rot="5400000">
            <a:off x="1077846" y="4207460"/>
            <a:ext cx="573755" cy="342720"/>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CFA15E-E20C-D4DA-867A-445811586072}"/>
              </a:ext>
            </a:extLst>
          </p:cNvPr>
          <p:cNvCxnSpPr>
            <a:cxnSpLocks/>
          </p:cNvCxnSpPr>
          <p:nvPr/>
        </p:nvCxnSpPr>
        <p:spPr>
          <a:xfrm rot="16200000" flipH="1">
            <a:off x="534702" y="2556205"/>
            <a:ext cx="574799" cy="339194"/>
          </a:xfrm>
          <a:prstGeom prst="bentConnector3">
            <a:avLst/>
          </a:prstGeom>
          <a:ln w="28575"/>
        </p:spPr>
        <p:style>
          <a:lnRef idx="1">
            <a:schemeClr val="accent1"/>
          </a:lnRef>
          <a:fillRef idx="0">
            <a:schemeClr val="accent1"/>
          </a:fillRef>
          <a:effectRef idx="0">
            <a:schemeClr val="accent1"/>
          </a:effectRef>
          <a:fontRef idx="minor">
            <a:schemeClr val="tx1"/>
          </a:fontRef>
        </p:style>
      </p:cxnSp>
      <p:pic>
        <p:nvPicPr>
          <p:cNvPr id="24" name="Picture 10" descr="index.php?user/publicLink&amp;fid=1f1fMt2TuSLal5EokLe90iGHAzp3-fDzu5PDU43eXTPdHsnieaS_JAgSA-lfjtw-  ...">
            <a:extLst>
              <a:ext uri="{FF2B5EF4-FFF2-40B4-BE49-F238E27FC236}">
                <a16:creationId xmlns:a16="http://schemas.microsoft.com/office/drawing/2014/main" id="{310E2B9F-169E-A49A-9DBC-16D365A72B8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62947" y="4593878"/>
            <a:ext cx="831718" cy="83171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53F52487-9511-CD53-A90E-0DB5FD915F37}"/>
              </a:ext>
            </a:extLst>
          </p:cNvPr>
          <p:cNvCxnSpPr/>
          <p:nvPr/>
        </p:nvCxnSpPr>
        <p:spPr>
          <a:xfrm>
            <a:off x="3587189" y="4736680"/>
            <a:ext cx="0" cy="341745"/>
          </a:xfrm>
          <a:prstGeom prst="line">
            <a:avLst/>
          </a:prstGeom>
          <a:ln w="28575"/>
        </p:spPr>
        <p:style>
          <a:lnRef idx="1">
            <a:schemeClr val="accent1"/>
          </a:lnRef>
          <a:fillRef idx="0">
            <a:schemeClr val="accent1"/>
          </a:fillRef>
          <a:effectRef idx="0">
            <a:schemeClr val="accent1"/>
          </a:effectRef>
          <a:fontRef idx="minor">
            <a:schemeClr val="tx1"/>
          </a:fontRef>
        </p:style>
      </p:cxnSp>
      <p:graphicFrame>
        <p:nvGraphicFramePr>
          <p:cNvPr id="41" name="Diagram 40">
            <a:extLst>
              <a:ext uri="{FF2B5EF4-FFF2-40B4-BE49-F238E27FC236}">
                <a16:creationId xmlns:a16="http://schemas.microsoft.com/office/drawing/2014/main" id="{1AB11B27-731F-F99D-A750-F34E4DC39DCB}"/>
              </a:ext>
            </a:extLst>
          </p:cNvPr>
          <p:cNvGraphicFramePr/>
          <p:nvPr>
            <p:extLst>
              <p:ext uri="{D42A27DB-BD31-4B8C-83A1-F6EECF244321}">
                <p14:modId xmlns:p14="http://schemas.microsoft.com/office/powerpoint/2010/main" val="1938138204"/>
              </p:ext>
            </p:extLst>
          </p:nvPr>
        </p:nvGraphicFramePr>
        <p:xfrm>
          <a:off x="7147775" y="1422059"/>
          <a:ext cx="4789225" cy="40138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3" name="Picture 10" descr="index.php?user/publicLink&amp;fid=1f1fMt2TuSLal5EokLe90iGHAzp3-fDzu5PDU43eXTPdHsnieaS_JAgSA-lfjtw-  ...">
            <a:extLst>
              <a:ext uri="{FF2B5EF4-FFF2-40B4-BE49-F238E27FC236}">
                <a16:creationId xmlns:a16="http://schemas.microsoft.com/office/drawing/2014/main" id="{DBA69628-6DCF-C1DD-34AE-EF92894D319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05400" y="1660206"/>
            <a:ext cx="1097973" cy="10979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Ethernet port Generic gradient fill icon">
            <a:extLst>
              <a:ext uri="{FF2B5EF4-FFF2-40B4-BE49-F238E27FC236}">
                <a16:creationId xmlns:a16="http://schemas.microsoft.com/office/drawing/2014/main" id="{3A9BFC2E-D38F-A2D0-F2D3-37E59C00426B}"/>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680499" y="3058147"/>
            <a:ext cx="741293" cy="74129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Ethernet port Generic gradient fill icon">
            <a:extLst>
              <a:ext uri="{FF2B5EF4-FFF2-40B4-BE49-F238E27FC236}">
                <a16:creationId xmlns:a16="http://schemas.microsoft.com/office/drawing/2014/main" id="{FF2BC381-E3B1-1A51-8FB5-02AF6F1AEC9A}"/>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990396" y="1820420"/>
            <a:ext cx="574800" cy="574800"/>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03986F4E-BEC6-15B0-C336-ABB131A19CBA}"/>
              </a:ext>
            </a:extLst>
          </p:cNvPr>
          <p:cNvCxnSpPr>
            <a:cxnSpLocks/>
          </p:cNvCxnSpPr>
          <p:nvPr/>
        </p:nvCxnSpPr>
        <p:spPr>
          <a:xfrm>
            <a:off x="5810197" y="4845509"/>
            <a:ext cx="39474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4AF4C9E-E8A3-DBDF-D415-CD4A829B1DE0}"/>
              </a:ext>
            </a:extLst>
          </p:cNvPr>
          <p:cNvSpPr txBox="1"/>
          <p:nvPr/>
        </p:nvSpPr>
        <p:spPr>
          <a:xfrm>
            <a:off x="9817723" y="5063672"/>
            <a:ext cx="2119277" cy="338554"/>
          </a:xfrm>
          <a:prstGeom prst="rect">
            <a:avLst/>
          </a:prstGeom>
          <a:noFill/>
        </p:spPr>
        <p:txBody>
          <a:bodyPr wrap="square">
            <a:spAutoFit/>
          </a:bodyPr>
          <a:lstStyle/>
          <a:p>
            <a:pPr algn="r"/>
            <a:r>
              <a:rPr lang="en-US" altLang="zh-TW" sz="1600" dirty="0">
                <a:solidFill>
                  <a:schemeClr val="tx1">
                    <a:lumMod val="75000"/>
                    <a:lumOff val="25000"/>
                  </a:schemeClr>
                </a:solidFill>
                <a:ea typeface="微軟正黑體" panose="020B0604030504040204" pitchFamily="34" charset="-120"/>
              </a:rPr>
              <a:t>* 2nd port is optional.</a:t>
            </a:r>
            <a:endParaRPr lang="en-US" sz="1600" dirty="0">
              <a:solidFill>
                <a:schemeClr val="tx1">
                  <a:lumMod val="75000"/>
                  <a:lumOff val="25000"/>
                </a:schemeClr>
              </a:solidFill>
              <a:ea typeface="微軟正黑體" panose="020B0604030504040204" pitchFamily="34" charset="-120"/>
            </a:endParaRPr>
          </a:p>
        </p:txBody>
      </p:sp>
      <p:sp>
        <p:nvSpPr>
          <p:cNvPr id="55" name="TextBox 54">
            <a:extLst>
              <a:ext uri="{FF2B5EF4-FFF2-40B4-BE49-F238E27FC236}">
                <a16:creationId xmlns:a16="http://schemas.microsoft.com/office/drawing/2014/main" id="{405CF996-F60C-4995-B3CF-117483B620BB}"/>
              </a:ext>
            </a:extLst>
          </p:cNvPr>
          <p:cNvSpPr txBox="1"/>
          <p:nvPr/>
        </p:nvSpPr>
        <p:spPr>
          <a:xfrm>
            <a:off x="6668219" y="4439692"/>
            <a:ext cx="374207" cy="369332"/>
          </a:xfrm>
          <a:prstGeom prst="rect">
            <a:avLst/>
          </a:prstGeom>
          <a:noFill/>
        </p:spPr>
        <p:txBody>
          <a:bodyPr wrap="square">
            <a:spAutoFit/>
          </a:bodyPr>
          <a:lstStyle/>
          <a:p>
            <a:r>
              <a:rPr lang="en-US" altLang="zh-TW" sz="1800" dirty="0">
                <a:solidFill>
                  <a:schemeClr val="tx1">
                    <a:lumMod val="75000"/>
                    <a:lumOff val="25000"/>
                  </a:schemeClr>
                </a:solidFill>
                <a:ea typeface="微軟正黑體" panose="020B0604030504040204" pitchFamily="34" charset="-120"/>
              </a:rPr>
              <a:t>* </a:t>
            </a:r>
            <a:endParaRPr lang="en-US" dirty="0"/>
          </a:p>
        </p:txBody>
      </p:sp>
      <p:cxnSp>
        <p:nvCxnSpPr>
          <p:cNvPr id="58" name="Connector: Elbow 57">
            <a:extLst>
              <a:ext uri="{FF2B5EF4-FFF2-40B4-BE49-F238E27FC236}">
                <a16:creationId xmlns:a16="http://schemas.microsoft.com/office/drawing/2014/main" id="{B10208A1-67AA-B1C8-B78A-EFAB407B5E6E}"/>
              </a:ext>
            </a:extLst>
          </p:cNvPr>
          <p:cNvCxnSpPr>
            <a:cxnSpLocks/>
          </p:cNvCxnSpPr>
          <p:nvPr/>
        </p:nvCxnSpPr>
        <p:spPr>
          <a:xfrm rot="5400000">
            <a:off x="850457" y="2583775"/>
            <a:ext cx="568702" cy="283036"/>
          </a:xfrm>
          <a:prstGeom prst="bentConnector3">
            <a:avLst/>
          </a:prstGeom>
          <a:ln w="28575"/>
        </p:spPr>
        <p:style>
          <a:lnRef idx="1">
            <a:schemeClr val="accent1"/>
          </a:lnRef>
          <a:fillRef idx="0">
            <a:schemeClr val="accent1"/>
          </a:fillRef>
          <a:effectRef idx="0">
            <a:schemeClr val="accent1"/>
          </a:effectRef>
          <a:fontRef idx="minor">
            <a:schemeClr val="tx1"/>
          </a:fontRef>
        </p:style>
      </p:cxnSp>
      <p:pic>
        <p:nvPicPr>
          <p:cNvPr id="61" name="Picture 6" descr="Ethernet port Generic gradient fill icon">
            <a:extLst>
              <a:ext uri="{FF2B5EF4-FFF2-40B4-BE49-F238E27FC236}">
                <a16:creationId xmlns:a16="http://schemas.microsoft.com/office/drawing/2014/main" id="{D3976455-4BC5-6BAF-D4FA-9B0B1622FA2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3300483" y="5121037"/>
            <a:ext cx="574800" cy="574800"/>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Connector: Elbow 1024">
            <a:extLst>
              <a:ext uri="{FF2B5EF4-FFF2-40B4-BE49-F238E27FC236}">
                <a16:creationId xmlns:a16="http://schemas.microsoft.com/office/drawing/2014/main" id="{DE3CE1C0-CEED-1CB7-3E9B-75F00204177C}"/>
              </a:ext>
            </a:extLst>
          </p:cNvPr>
          <p:cNvCxnSpPr>
            <a:cxnSpLocks/>
          </p:cNvCxnSpPr>
          <p:nvPr/>
        </p:nvCxnSpPr>
        <p:spPr>
          <a:xfrm rot="16200000" flipH="1">
            <a:off x="1427264" y="4207646"/>
            <a:ext cx="560362" cy="34272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pic>
        <p:nvPicPr>
          <p:cNvPr id="1031" name="Picture 10" descr="index.php?user/publicLink&amp;fid=1f1fMt2TuSLal5EokLe90iGHAzp3-fDzu5PDU43eXTPdHsnieaS_JAgSA-lfjtw-  ...">
            <a:extLst>
              <a:ext uri="{FF2B5EF4-FFF2-40B4-BE49-F238E27FC236}">
                <a16:creationId xmlns:a16="http://schemas.microsoft.com/office/drawing/2014/main" id="{ED82697D-7471-0BDB-A6A9-5F76028AA6C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4929" y="4593878"/>
            <a:ext cx="831718" cy="83171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X2 Icon Images – Browse 39,223 Stock Photos, Vectors, and Video | Adobe  Stock">
            <a:extLst>
              <a:ext uri="{FF2B5EF4-FFF2-40B4-BE49-F238E27FC236}">
                <a16:creationId xmlns:a16="http://schemas.microsoft.com/office/drawing/2014/main" id="{77E79C47-1B3C-1EDE-61BB-A559C76126DC}"/>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8118764" y="191537"/>
            <a:ext cx="1338789" cy="1119299"/>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1052">
            <a:extLst>
              <a:ext uri="{FF2B5EF4-FFF2-40B4-BE49-F238E27FC236}">
                <a16:creationId xmlns:a16="http://schemas.microsoft.com/office/drawing/2014/main" id="{DDE847F5-2C52-69B1-9510-5708D6635695}"/>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a:ext>
            </a:extLst>
          </a:blip>
          <a:stretch>
            <a:fillRect/>
          </a:stretch>
        </p:blipFill>
        <p:spPr>
          <a:xfrm>
            <a:off x="11054063" y="1883307"/>
            <a:ext cx="651118" cy="651769"/>
          </a:xfrm>
          <a:prstGeom prst="rect">
            <a:avLst/>
          </a:prstGeom>
        </p:spPr>
      </p:pic>
      <p:pic>
        <p:nvPicPr>
          <p:cNvPr id="1055" name="Picture 1054">
            <a:extLst>
              <a:ext uri="{FF2B5EF4-FFF2-40B4-BE49-F238E27FC236}">
                <a16:creationId xmlns:a16="http://schemas.microsoft.com/office/drawing/2014/main" id="{78440C7F-6A12-0765-C0A2-266840E76224}"/>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a:ext>
            </a:extLst>
          </a:blip>
          <a:stretch>
            <a:fillRect/>
          </a:stretch>
        </p:blipFill>
        <p:spPr>
          <a:xfrm>
            <a:off x="11054063" y="3102908"/>
            <a:ext cx="651118" cy="651769"/>
          </a:xfrm>
          <a:prstGeom prst="rect">
            <a:avLst/>
          </a:prstGeom>
        </p:spPr>
      </p:pic>
      <p:pic>
        <p:nvPicPr>
          <p:cNvPr id="1057" name="Picture 1056">
            <a:extLst>
              <a:ext uri="{FF2B5EF4-FFF2-40B4-BE49-F238E27FC236}">
                <a16:creationId xmlns:a16="http://schemas.microsoft.com/office/drawing/2014/main" id="{04983099-9326-73DC-31A2-823B4CC484FC}"/>
              </a:ext>
            </a:extLst>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a:ext>
            </a:extLst>
          </a:blip>
          <a:stretch>
            <a:fillRect/>
          </a:stretch>
        </p:blipFill>
        <p:spPr>
          <a:xfrm>
            <a:off x="11054063" y="4298473"/>
            <a:ext cx="651118" cy="651769"/>
          </a:xfrm>
          <a:prstGeom prst="rect">
            <a:avLst/>
          </a:prstGeom>
        </p:spPr>
      </p:pic>
      <p:grpSp>
        <p:nvGrpSpPr>
          <p:cNvPr id="1063" name="Group 1062">
            <a:extLst>
              <a:ext uri="{FF2B5EF4-FFF2-40B4-BE49-F238E27FC236}">
                <a16:creationId xmlns:a16="http://schemas.microsoft.com/office/drawing/2014/main" id="{0049C5A8-AD10-7AEC-15F0-47DB6A174FBE}"/>
              </a:ext>
            </a:extLst>
          </p:cNvPr>
          <p:cNvGrpSpPr/>
          <p:nvPr/>
        </p:nvGrpSpPr>
        <p:grpSpPr>
          <a:xfrm>
            <a:off x="7381765" y="4269472"/>
            <a:ext cx="741293" cy="740265"/>
            <a:chOff x="7381765" y="4269472"/>
            <a:chExt cx="741293" cy="740265"/>
          </a:xfrm>
        </p:grpSpPr>
        <p:pic>
          <p:nvPicPr>
            <p:cNvPr id="1070" name="Picture 46" descr="Gradient Circle Png - Blue Gradient Circle Transparent Clipart - Large Size  Png Image - PikPng">
              <a:extLst>
                <a:ext uri="{FF2B5EF4-FFF2-40B4-BE49-F238E27FC236}">
                  <a16:creationId xmlns:a16="http://schemas.microsoft.com/office/drawing/2014/main" id="{14B758B9-DE3A-4238-0433-C1B1748D069B}"/>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saturation sat="3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9004150">
              <a:off x="7381765" y="4269472"/>
              <a:ext cx="741293" cy="74026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25G-LAYER-RS232-80 | 25G RS232 Layer">
              <a:extLst>
                <a:ext uri="{FF2B5EF4-FFF2-40B4-BE49-F238E27FC236}">
                  <a16:creationId xmlns:a16="http://schemas.microsoft.com/office/drawing/2014/main" id="{1380B66B-AF11-4C38-8E49-2606689A2627}"/>
                </a:ext>
              </a:extLst>
            </p:cNvPr>
            <p:cNvPicPr>
              <a:picLocks noChangeAspect="1" noChangeArrowheads="1"/>
            </p:cNvPicPr>
            <p:nvPr/>
          </p:nvPicPr>
          <p:blipFill rotWithShape="1">
            <a:blip r:embed="rId19">
              <a:clrChange>
                <a:clrFrom>
                  <a:srgbClr val="1C2834"/>
                </a:clrFrom>
                <a:clrTo>
                  <a:srgbClr val="1C2834">
                    <a:alpha val="0"/>
                  </a:srgbClr>
                </a:clrTo>
              </a:clrChange>
              <a:extLst>
                <a:ext uri="{28A0092B-C50C-407E-A947-70E740481C1C}">
                  <a14:useLocalDpi xmlns:a14="http://schemas.microsoft.com/office/drawing/2010/main" val="0"/>
                </a:ext>
              </a:extLst>
            </a:blip>
            <a:srcRect l="6421" t="9367" r="7487" b="8574"/>
            <a:stretch/>
          </p:blipFill>
          <p:spPr bwMode="auto">
            <a:xfrm>
              <a:off x="7478062" y="4377659"/>
              <a:ext cx="544385" cy="518867"/>
            </a:xfrm>
            <a:prstGeom prst="rect">
              <a:avLst/>
            </a:prstGeom>
            <a:noFill/>
            <a:extLst>
              <a:ext uri="{909E8E84-426E-40DD-AFC4-6F175D3DCCD1}">
                <a14:hiddenFill xmlns:a14="http://schemas.microsoft.com/office/drawing/2010/main">
                  <a:solidFill>
                    <a:srgbClr val="FFFFFF"/>
                  </a:solidFill>
                </a14:hiddenFill>
              </a:ext>
            </a:extLst>
          </p:spPr>
        </p:pic>
      </p:grpSp>
      <p:pic>
        <p:nvPicPr>
          <p:cNvPr id="1061" name="Picture 1060">
            <a:extLst>
              <a:ext uri="{FF2B5EF4-FFF2-40B4-BE49-F238E27FC236}">
                <a16:creationId xmlns:a16="http://schemas.microsoft.com/office/drawing/2014/main" id="{452BDD22-57EA-68E9-E96F-417C09714FCA}"/>
              </a:ext>
            </a:extLst>
          </p:cNvPr>
          <p:cNvPicPr>
            <a:picLocks noChangeAspect="1"/>
          </p:cNvPicPr>
          <p:nvPr/>
        </p:nvPicPr>
        <p:blipFill>
          <a:blip r:embed="rId20"/>
          <a:stretch>
            <a:fillRect/>
          </a:stretch>
        </p:blipFill>
        <p:spPr>
          <a:xfrm>
            <a:off x="226581" y="1696149"/>
            <a:ext cx="831719" cy="826912"/>
          </a:xfrm>
          <a:prstGeom prst="rect">
            <a:avLst/>
          </a:prstGeom>
        </p:spPr>
      </p:pic>
      <p:pic>
        <p:nvPicPr>
          <p:cNvPr id="1069" name="Picture 1068">
            <a:extLst>
              <a:ext uri="{FF2B5EF4-FFF2-40B4-BE49-F238E27FC236}">
                <a16:creationId xmlns:a16="http://schemas.microsoft.com/office/drawing/2014/main" id="{C74CD001-F42C-2CD7-B37C-6D93B67CAF1B}"/>
              </a:ext>
            </a:extLst>
          </p:cNvPr>
          <p:cNvPicPr>
            <a:picLocks noChangeAspect="1"/>
          </p:cNvPicPr>
          <p:nvPr/>
        </p:nvPicPr>
        <p:blipFill>
          <a:blip r:embed="rId20"/>
          <a:stretch>
            <a:fillRect/>
          </a:stretch>
        </p:blipFill>
        <p:spPr>
          <a:xfrm>
            <a:off x="6123195" y="4432053"/>
            <a:ext cx="816648" cy="826912"/>
          </a:xfrm>
          <a:prstGeom prst="rect">
            <a:avLst/>
          </a:prstGeom>
        </p:spPr>
      </p:pic>
    </p:spTree>
    <p:extLst>
      <p:ext uri="{BB962C8B-B14F-4D97-AF65-F5344CB8AC3E}">
        <p14:creationId xmlns:p14="http://schemas.microsoft.com/office/powerpoint/2010/main" val="2821768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05D7ACE5-701B-3620-17F2-29E6C2BC9666}"/>
              </a:ext>
            </a:extLst>
          </p:cNvPr>
          <p:cNvSpPr>
            <a:spLocks noGrp="1"/>
          </p:cNvSpPr>
          <p:nvPr>
            <p:ph sz="quarter" idx="10"/>
          </p:nvPr>
        </p:nvSpPr>
        <p:spPr/>
        <p:txBody>
          <a:bodyPr/>
          <a:lstStyle/>
          <a:p>
            <a:r>
              <a:rPr lang="en-US" altLang="zh-TW" dirty="0">
                <a:ea typeface="微軟正黑體" panose="020B0604030504040204" pitchFamily="34" charset="-120"/>
              </a:rPr>
              <a:t>NON-STOP </a:t>
            </a:r>
            <a:r>
              <a:rPr lang="en-US" altLang="zh-TW" dirty="0">
                <a:solidFill>
                  <a:schemeClr val="tx1"/>
                </a:solidFill>
                <a:ea typeface="微軟正黑體" panose="020B0604030504040204" pitchFamily="34" charset="-120"/>
              </a:rPr>
              <a:t>MOBILITY</a:t>
            </a:r>
            <a:endParaRPr lang="zh-TW" altLang="en-US" dirty="0">
              <a:solidFill>
                <a:schemeClr val="tx1"/>
              </a:solidFill>
              <a:ea typeface="微軟正黑體" panose="020B0604030504040204" pitchFamily="34" charset="-120"/>
            </a:endParaRPr>
          </a:p>
        </p:txBody>
      </p:sp>
      <p:sp>
        <p:nvSpPr>
          <p:cNvPr id="8" name="內容版面配置區 2">
            <a:extLst>
              <a:ext uri="{FF2B5EF4-FFF2-40B4-BE49-F238E27FC236}">
                <a16:creationId xmlns:a16="http://schemas.microsoft.com/office/drawing/2014/main" id="{AE195A03-9501-6B36-B49A-A8456EF06B83}"/>
              </a:ext>
            </a:extLst>
          </p:cNvPr>
          <p:cNvSpPr txBox="1">
            <a:spLocks/>
          </p:cNvSpPr>
          <p:nvPr/>
        </p:nvSpPr>
        <p:spPr>
          <a:xfrm>
            <a:off x="1047650" y="1037326"/>
            <a:ext cx="8732958" cy="491115"/>
          </a:xfrm>
          <a:prstGeom prst="rect">
            <a:avLst/>
          </a:prstGeom>
        </p:spPr>
        <p:txBody>
          <a:bodyPr/>
          <a:lstStyle>
            <a:lvl1pPr marL="0" indent="0" algn="l" defTabSz="914400" rtl="0" eaLnBrk="1" latinLnBrk="0" hangingPunct="1">
              <a:spcBef>
                <a:spcPct val="20000"/>
              </a:spcBef>
              <a:buFontTx/>
              <a:buNone/>
              <a:defRPr sz="2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FontTx/>
              <a:buNone/>
              <a:defRPr sz="20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FontTx/>
              <a:buNone/>
              <a:defRPr sz="18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FontTx/>
              <a:buNone/>
              <a:defRPr sz="160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FontTx/>
              <a:buNone/>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R="0" lvl="0" fontAlgn="auto">
              <a:spcBef>
                <a:spcPts val="0"/>
              </a:spcBef>
              <a:spcAft>
                <a:spcPts val="0"/>
              </a:spcAft>
              <a:buClr>
                <a:srgbClr val="00499D"/>
              </a:buClr>
              <a:buSzTx/>
              <a:tabLst/>
              <a:defRPr/>
            </a:pPr>
            <a:r>
              <a:rPr lang="en-US" altLang="zh-TW" sz="2800" b="1" dirty="0">
                <a:solidFill>
                  <a:srgbClr val="00499D"/>
                </a:solidFill>
                <a:ea typeface="微軟正黑體" panose="020B0604030504040204" pitchFamily="34" charset="-120"/>
              </a:rPr>
              <a:t>Zero Downtime with Dual Hot-Swappable Technology</a:t>
            </a:r>
          </a:p>
          <a:p>
            <a:pPr marL="0" marR="0" lvl="0" indent="0" algn="l" defTabSz="914400" rtl="0" eaLnBrk="1" fontAlgn="auto" latinLnBrk="0" hangingPunct="1">
              <a:lnSpc>
                <a:spcPct val="100000"/>
              </a:lnSpc>
              <a:spcBef>
                <a:spcPct val="20000"/>
              </a:spcBef>
              <a:spcAft>
                <a:spcPts val="0"/>
              </a:spcAft>
              <a:buClr>
                <a:srgbClr val="00499D"/>
              </a:buClr>
              <a:buSzTx/>
              <a:buFontTx/>
              <a:buNone/>
              <a:tabLst/>
              <a:defRPr/>
            </a:pPr>
            <a:endParaRPr kumimoji="0" lang="en-US" altLang="zh-TW" sz="28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endParaRPr>
          </a:p>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endParaRPr kumimoji="0" lang="en-US" altLang="zh-TW" sz="2800" b="1" i="0" u="none" strike="noStrike" kern="1200" cap="none" spc="0" normalizeH="0" baseline="0" noProof="0" dirty="0">
              <a:ln>
                <a:noFill/>
              </a:ln>
              <a:solidFill>
                <a:srgbClr val="00499D"/>
              </a:solidFill>
              <a:effectLst/>
              <a:uLnTx/>
              <a:uFillTx/>
              <a:latin typeface="Calibri"/>
              <a:ea typeface="微軟正黑體" panose="020B0604030504040204" pitchFamily="34" charset="-120"/>
              <a:cs typeface="+mn-cs"/>
            </a:endParaRPr>
          </a:p>
          <a:p>
            <a:pPr marL="0" marR="0" lvl="0" indent="0" algn="l" defTabSz="914400" rtl="0" eaLnBrk="1" fontAlgn="auto" latinLnBrk="0" hangingPunct="1">
              <a:lnSpc>
                <a:spcPts val="3800"/>
              </a:lnSpc>
              <a:spcBef>
                <a:spcPct val="20000"/>
              </a:spcBef>
              <a:spcAft>
                <a:spcPts val="0"/>
              </a:spcAft>
              <a:buClr>
                <a:srgbClr val="00499D"/>
              </a:buClr>
              <a:buSzTx/>
              <a:buFontTx/>
              <a:buNone/>
              <a:tabLst/>
              <a:defRPr/>
            </a:pPr>
            <a:endParaRPr kumimoji="0" lang="en-US" altLang="zh-TW" sz="2800" b="1" i="0" u="none" strike="noStrike" kern="1200" cap="none" spc="0" normalizeH="0" baseline="0" noProof="0" dirty="0">
              <a:ln>
                <a:noFill/>
              </a:ln>
              <a:solidFill>
                <a:srgbClr val="00499D"/>
              </a:solidFill>
              <a:effectLst/>
              <a:uLnTx/>
              <a:uFillTx/>
              <a:latin typeface="Calibri"/>
              <a:ea typeface="微軟正黑體" panose="020B0604030504040204" pitchFamily="34" charset="-120"/>
              <a:cs typeface="+mn-cs"/>
            </a:endParaRPr>
          </a:p>
        </p:txBody>
      </p:sp>
      <p:pic>
        <p:nvPicPr>
          <p:cNvPr id="7" name="Picture 4">
            <a:extLst>
              <a:ext uri="{FF2B5EF4-FFF2-40B4-BE49-F238E27FC236}">
                <a16:creationId xmlns:a16="http://schemas.microsoft.com/office/drawing/2014/main" id="{A737C58D-80C8-CC0D-6509-7A25EC7EA9B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051" b="93939" l="1786" r="100000">
                        <a14:foregroundMark x1="79167" y1="14141" x2="79167" y2="14141"/>
                      </a14:backgroundRemoval>
                    </a14:imgEffect>
                  </a14:imgLayer>
                </a14:imgProps>
              </a:ext>
            </a:extLst>
          </a:blip>
          <a:stretch>
            <a:fillRect/>
          </a:stretch>
        </p:blipFill>
        <p:spPr>
          <a:xfrm>
            <a:off x="9634877" y="350982"/>
            <a:ext cx="2182854" cy="1286324"/>
          </a:xfrm>
          <a:prstGeom prst="rect">
            <a:avLst/>
          </a:prstGeom>
          <a:ln>
            <a:noFill/>
          </a:ln>
          <a:effectLst>
            <a:outerShdw blurRad="292100" dist="139700" dir="2700000" algn="tl" rotWithShape="0">
              <a:srgbClr val="333333">
                <a:alpha val="65000"/>
              </a:srgbClr>
            </a:outerShdw>
          </a:effectLst>
        </p:spPr>
      </p:pic>
      <p:sp>
        <p:nvSpPr>
          <p:cNvPr id="11" name="Content Placeholder 2">
            <a:extLst>
              <a:ext uri="{FF2B5EF4-FFF2-40B4-BE49-F238E27FC236}">
                <a16:creationId xmlns:a16="http://schemas.microsoft.com/office/drawing/2014/main" id="{7DD9E9F2-BFF3-9C75-791C-B91064B23272}"/>
              </a:ext>
            </a:extLst>
          </p:cNvPr>
          <p:cNvSpPr>
            <a:spLocks noGrp="1"/>
          </p:cNvSpPr>
          <p:nvPr>
            <p:ph sz="quarter" idx="11"/>
          </p:nvPr>
        </p:nvSpPr>
        <p:spPr>
          <a:xfrm>
            <a:off x="1081443" y="1828799"/>
            <a:ext cx="5804126" cy="4243603"/>
          </a:xfrm>
        </p:spPr>
        <p:txBody>
          <a:bodyPr/>
          <a:lstStyle/>
          <a:p>
            <a:pPr marL="342900" indent="-342900">
              <a:buClr>
                <a:srgbClr val="00499D"/>
              </a:buClr>
              <a:buFont typeface="Arial" panose="020B0604020202020204" pitchFamily="34" charset="0"/>
              <a:buChar char="•"/>
            </a:pPr>
            <a:r>
              <a:rPr lang="en-US" altLang="zh-TW" sz="2200" dirty="0"/>
              <a:t>The most significant enhancement for the new S14I is the </a:t>
            </a:r>
            <a:r>
              <a:rPr lang="en-US" altLang="zh-TW" sz="2200" b="1" dirty="0">
                <a:solidFill>
                  <a:schemeClr val="tx2"/>
                </a:solidFill>
              </a:rPr>
              <a:t>dual hot-swappable batteries </a:t>
            </a:r>
            <a:r>
              <a:rPr lang="en-US" altLang="zh-TW" sz="2200" dirty="0"/>
              <a:t>technology with </a:t>
            </a:r>
            <a:r>
              <a:rPr lang="en-US" altLang="zh-TW" sz="2200" b="1" dirty="0">
                <a:solidFill>
                  <a:schemeClr val="tx2"/>
                </a:solidFill>
              </a:rPr>
              <a:t>5 minutes </a:t>
            </a:r>
            <a:r>
              <a:rPr lang="en-US" altLang="zh-TW" sz="2200" dirty="0"/>
              <a:t>of time</a:t>
            </a:r>
            <a:r>
              <a:rPr lang="en-US" sz="2200" dirty="0"/>
              <a:t> between battery changes</a:t>
            </a:r>
            <a:r>
              <a:rPr lang="en-US" altLang="zh-TW" sz="2200" dirty="0"/>
              <a:t>.</a:t>
            </a:r>
          </a:p>
          <a:p>
            <a:pPr marL="342900" indent="-342900">
              <a:buClr>
                <a:srgbClr val="00499D"/>
              </a:buClr>
              <a:buFont typeface="Arial" panose="020B0604020202020204" pitchFamily="34" charset="0"/>
              <a:buChar char="•"/>
            </a:pPr>
            <a:r>
              <a:rPr lang="en-US" altLang="zh-TW" sz="2200" dirty="0"/>
              <a:t>Both battery packs are equipped with </a:t>
            </a:r>
            <a:r>
              <a:rPr lang="en-US" altLang="zh-TW" sz="2200" b="1" dirty="0">
                <a:solidFill>
                  <a:schemeClr val="tx2"/>
                </a:solidFill>
              </a:rPr>
              <a:t>5-LED power level indicator</a:t>
            </a:r>
            <a:r>
              <a:rPr lang="en-US" altLang="zh-TW" sz="2200" dirty="0"/>
              <a:t>, providing instant battery status</a:t>
            </a:r>
            <a:r>
              <a:rPr lang="en-US" altLang="zh-CN" sz="2200" dirty="0"/>
              <a:t>.</a:t>
            </a:r>
          </a:p>
          <a:p>
            <a:pPr marL="342900" indent="-342900">
              <a:buClr>
                <a:srgbClr val="00499D"/>
              </a:buClr>
              <a:buFont typeface="Arial" panose="020B0604020202020204" pitchFamily="34" charset="0"/>
              <a:buChar char="•"/>
            </a:pPr>
            <a:r>
              <a:rPr lang="en-US" altLang="zh-TW" sz="2200" dirty="0"/>
              <a:t>Designed to handle prolonged operation up to </a:t>
            </a:r>
            <a:r>
              <a:rPr lang="en-US" altLang="zh-TW" sz="2200" b="1" dirty="0">
                <a:solidFill>
                  <a:schemeClr val="tx2"/>
                </a:solidFill>
              </a:rPr>
              <a:t>16 hours </a:t>
            </a:r>
            <a:r>
              <a:rPr lang="en-US" altLang="zh-TW" sz="2200" dirty="0"/>
              <a:t>with a single battery, the S14I will last </a:t>
            </a:r>
            <a:r>
              <a:rPr lang="en-US" sz="2200" dirty="0"/>
              <a:t>up to </a:t>
            </a:r>
            <a:r>
              <a:rPr lang="en-US" sz="2200" b="1" dirty="0">
                <a:solidFill>
                  <a:schemeClr val="tx2"/>
                </a:solidFill>
              </a:rPr>
              <a:t>32 hours</a:t>
            </a:r>
            <a:r>
              <a:rPr lang="en-US" sz="2200" dirty="0"/>
              <a:t>, when the S14I is running on dual battery mode.</a:t>
            </a:r>
          </a:p>
        </p:txBody>
      </p:sp>
      <p:sp>
        <p:nvSpPr>
          <p:cNvPr id="14" name="TextBox 13">
            <a:extLst>
              <a:ext uri="{FF2B5EF4-FFF2-40B4-BE49-F238E27FC236}">
                <a16:creationId xmlns:a16="http://schemas.microsoft.com/office/drawing/2014/main" id="{0ADD297F-B944-7342-4648-4E3936F80284}"/>
              </a:ext>
            </a:extLst>
          </p:cNvPr>
          <p:cNvSpPr txBox="1"/>
          <p:nvPr/>
        </p:nvSpPr>
        <p:spPr>
          <a:xfrm>
            <a:off x="7916299" y="6102961"/>
            <a:ext cx="3277643" cy="369332"/>
          </a:xfrm>
          <a:prstGeom prst="rect">
            <a:avLst/>
          </a:prstGeom>
          <a:noFill/>
        </p:spPr>
        <p:txBody>
          <a:bodyPr wrap="square">
            <a:spAutoFit/>
          </a:bodyPr>
          <a:lstStyle/>
          <a:p>
            <a:r>
              <a:rPr lang="en-US" altLang="zh-TW" sz="1800" dirty="0"/>
              <a:t>5-LED </a:t>
            </a:r>
            <a:r>
              <a:rPr lang="en-US" altLang="zh-TW" dirty="0"/>
              <a:t>P</a:t>
            </a:r>
            <a:r>
              <a:rPr lang="en-US" altLang="zh-TW" sz="1800" dirty="0"/>
              <a:t>ower </a:t>
            </a:r>
            <a:r>
              <a:rPr lang="en-US" altLang="zh-TW" dirty="0"/>
              <a:t>L</a:t>
            </a:r>
            <a:r>
              <a:rPr lang="en-US" altLang="zh-TW" sz="1800" dirty="0"/>
              <a:t>evel </a:t>
            </a:r>
            <a:r>
              <a:rPr lang="en-US" altLang="zh-TW" dirty="0"/>
              <a:t>I</a:t>
            </a:r>
            <a:r>
              <a:rPr lang="en-US" altLang="zh-TW" sz="1800" dirty="0"/>
              <a:t>ndicator</a:t>
            </a:r>
            <a:endParaRPr lang="en-US" dirty="0"/>
          </a:p>
        </p:txBody>
      </p:sp>
      <p:pic>
        <p:nvPicPr>
          <p:cNvPr id="5" name="Picture 4" descr="A close-up of a computer&#10;&#10;Description automatically generated">
            <a:extLst>
              <a:ext uri="{FF2B5EF4-FFF2-40B4-BE49-F238E27FC236}">
                <a16:creationId xmlns:a16="http://schemas.microsoft.com/office/drawing/2014/main" id="{A2EEAAE9-50E1-6A47-531D-3C7E5C8C4BC6}"/>
              </a:ext>
            </a:extLst>
          </p:cNvPr>
          <p:cNvPicPr>
            <a:picLocks noChangeAspect="1"/>
          </p:cNvPicPr>
          <p:nvPr/>
        </p:nvPicPr>
        <p:blipFill rotWithShape="1">
          <a:blip r:embed="rId5">
            <a:extLst>
              <a:ext uri="{28A0092B-C50C-407E-A947-70E740481C1C}">
                <a14:useLocalDpi xmlns:a14="http://schemas.microsoft.com/office/drawing/2010/main" val="0"/>
              </a:ext>
            </a:extLst>
          </a:blip>
          <a:srcRect l="35483" t="59801" r="19884" b="-1"/>
          <a:stretch/>
        </p:blipFill>
        <p:spPr>
          <a:xfrm>
            <a:off x="7953579" y="4947703"/>
            <a:ext cx="2668624" cy="10941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computer with a blue screen&#10;&#10;Description automatically generated">
            <a:extLst>
              <a:ext uri="{FF2B5EF4-FFF2-40B4-BE49-F238E27FC236}">
                <a16:creationId xmlns:a16="http://schemas.microsoft.com/office/drawing/2014/main" id="{7124AA5C-0C63-F4D8-42F7-9F8BF7463B29}"/>
              </a:ext>
            </a:extLst>
          </p:cNvPr>
          <p:cNvPicPr>
            <a:picLocks noChangeAspect="1"/>
          </p:cNvPicPr>
          <p:nvPr/>
        </p:nvPicPr>
        <p:blipFill rotWithShape="1">
          <a:blip r:embed="rId6"/>
          <a:srcRect l="12870" t="17776" r="11780" b="8964"/>
          <a:stretch/>
        </p:blipFill>
        <p:spPr>
          <a:xfrm>
            <a:off x="6758051" y="1672269"/>
            <a:ext cx="5059680" cy="3279600"/>
          </a:xfrm>
          <a:prstGeom prst="rect">
            <a:avLst/>
          </a:prstGeom>
        </p:spPr>
      </p:pic>
    </p:spTree>
    <p:extLst>
      <p:ext uri="{BB962C8B-B14F-4D97-AF65-F5344CB8AC3E}">
        <p14:creationId xmlns:p14="http://schemas.microsoft.com/office/powerpoint/2010/main" val="2241862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1032482-0B3B-11A8-A353-AFFAC99EADDB}"/>
              </a:ext>
            </a:extLst>
          </p:cNvPr>
          <p:cNvSpPr>
            <a:spLocks noGrp="1"/>
          </p:cNvSpPr>
          <p:nvPr>
            <p:ph sz="quarter" idx="11"/>
          </p:nvPr>
        </p:nvSpPr>
        <p:spPr>
          <a:xfrm>
            <a:off x="998538" y="1190444"/>
            <a:ext cx="9174162" cy="4793795"/>
          </a:xfrm>
        </p:spPr>
        <p:txBody>
          <a:bodyPr/>
          <a:lstStyle/>
          <a:p>
            <a:r>
              <a:rPr lang="en-US" altLang="zh-TW" sz="2200" dirty="0">
                <a:ea typeface="微軟正黑體" panose="020B0604030504040204" pitchFamily="34" charset="-120"/>
              </a:rPr>
              <a:t>To reduce battery aging, Durabook has developed four battery charging modes with enhanced charging algorithms for our customers to choose from. </a:t>
            </a:r>
            <a:br>
              <a:rPr lang="en-US" altLang="zh-TW" sz="1800" dirty="0">
                <a:ea typeface="微軟正黑體" panose="020B0604030504040204" pitchFamily="34" charset="-120"/>
              </a:rPr>
            </a:br>
            <a:br>
              <a:rPr lang="en-US" altLang="zh-TW" sz="1800" dirty="0">
                <a:ea typeface="微軟正黑體" panose="020B0604030504040204" pitchFamily="34" charset="-120"/>
              </a:rPr>
            </a:br>
            <a:r>
              <a:rPr lang="en-US" altLang="zh-TW" b="1" dirty="0">
                <a:ea typeface="微軟正黑體" panose="020B0604030504040204" pitchFamily="34" charset="-120"/>
              </a:rPr>
              <a:t>4 Battery modes:</a:t>
            </a:r>
          </a:p>
          <a:p>
            <a:pPr marL="457200" indent="-457200">
              <a:buFont typeface="Arial" panose="020B0604020202020204" pitchFamily="34" charset="0"/>
              <a:buChar char="•"/>
            </a:pPr>
            <a:r>
              <a:rPr lang="en-US" altLang="zh-TW" sz="2000" b="1" dirty="0">
                <a:ea typeface="微軟正黑體" panose="020B0604030504040204" pitchFamily="34" charset="-120"/>
              </a:rPr>
              <a:t>Regular Mode</a:t>
            </a:r>
            <a:br>
              <a:rPr lang="en-US" altLang="zh-TW" sz="2000" dirty="0">
                <a:ea typeface="微軟正黑體" panose="020B0604030504040204" pitchFamily="34" charset="-120"/>
              </a:rPr>
            </a:br>
            <a:r>
              <a:rPr lang="en-US" sz="1800" dirty="0">
                <a:effectLst/>
                <a:ea typeface="微軟正黑體" panose="020B0604030504040204" pitchFamily="34" charset="-120"/>
              </a:rPr>
              <a:t>In this mode the battery will be fully charged.</a:t>
            </a:r>
            <a:endParaRPr lang="en-US" altLang="zh-TW" dirty="0">
              <a:ea typeface="微軟正黑體" panose="020B0604030504040204" pitchFamily="34" charset="-120"/>
            </a:endParaRPr>
          </a:p>
          <a:p>
            <a:pPr marL="457200" indent="-457200">
              <a:buFont typeface="Arial" panose="020B0604020202020204" pitchFamily="34" charset="0"/>
              <a:buChar char="•"/>
            </a:pPr>
            <a:r>
              <a:rPr lang="en-US" altLang="zh-TW" sz="2000" b="1" dirty="0">
                <a:ea typeface="微軟正黑體" panose="020B0604030504040204" pitchFamily="34" charset="-120"/>
              </a:rPr>
              <a:t>Optimized Battery Charging (OBC)</a:t>
            </a:r>
            <a:br>
              <a:rPr lang="en-US" altLang="zh-TW" sz="2000" dirty="0">
                <a:ea typeface="微軟正黑體" panose="020B0604030504040204" pitchFamily="34" charset="-120"/>
              </a:rPr>
            </a:br>
            <a:r>
              <a:rPr lang="en-US" sz="1800" dirty="0">
                <a:effectLst/>
                <a:ea typeface="微軟正黑體" panose="020B0604030504040204" pitchFamily="34" charset="-120"/>
              </a:rPr>
              <a:t>Battery charging will stop at 80% to reduce battery aging.</a:t>
            </a:r>
            <a:endParaRPr lang="en-US" altLang="zh-TW" sz="2000" dirty="0">
              <a:highlight>
                <a:srgbClr val="FFFF00"/>
              </a:highlight>
              <a:ea typeface="微軟正黑體" panose="020B0604030504040204" pitchFamily="34" charset="-120"/>
            </a:endParaRPr>
          </a:p>
          <a:p>
            <a:pPr marL="457200" indent="-457200">
              <a:buFont typeface="Arial" panose="020B0604020202020204" pitchFamily="34" charset="0"/>
              <a:buChar char="•"/>
            </a:pPr>
            <a:r>
              <a:rPr lang="en-US" altLang="zh-TW" sz="2000" b="1" dirty="0">
                <a:ea typeface="微軟正黑體" panose="020B0604030504040204" pitchFamily="34" charset="-120"/>
              </a:rPr>
              <a:t>Temperature Control Mode (TCM) </a:t>
            </a:r>
            <a:br>
              <a:rPr lang="en-US" altLang="zh-TW" sz="2000" dirty="0">
                <a:ea typeface="微軟正黑體" panose="020B0604030504040204" pitchFamily="34" charset="-120"/>
              </a:rPr>
            </a:br>
            <a:r>
              <a:rPr lang="en-US" altLang="zh-TW" sz="1800" dirty="0">
                <a:ea typeface="微軟正黑體" panose="020B0604030504040204" pitchFamily="34" charset="-120"/>
              </a:rPr>
              <a:t>To extend the lifetime of the battery, charging is</a:t>
            </a:r>
            <a:br>
              <a:rPr lang="en-US" altLang="zh-TW" sz="1800" dirty="0">
                <a:ea typeface="微軟正黑體" panose="020B0604030504040204" pitchFamily="34" charset="-120"/>
              </a:rPr>
            </a:br>
            <a:r>
              <a:rPr lang="en-US" altLang="zh-TW" sz="1800" dirty="0">
                <a:ea typeface="微軟正黑體" panose="020B0604030504040204" pitchFamily="34" charset="-120"/>
              </a:rPr>
              <a:t>enhanced based on DURABOOK intelligent algorithm </a:t>
            </a:r>
            <a:br>
              <a:rPr lang="en-US" altLang="zh-TW" sz="1800" dirty="0">
                <a:ea typeface="微軟正黑體" panose="020B0604030504040204" pitchFamily="34" charset="-120"/>
              </a:rPr>
            </a:br>
            <a:r>
              <a:rPr lang="en-US" altLang="zh-TW" sz="1800" dirty="0">
                <a:ea typeface="微軟正黑體" panose="020B0604030504040204" pitchFamily="34" charset="-120"/>
              </a:rPr>
              <a:t>and battery temperature.</a:t>
            </a:r>
          </a:p>
          <a:p>
            <a:pPr marL="457200" indent="-457200">
              <a:buFont typeface="Arial" panose="020B0604020202020204" pitchFamily="34" charset="0"/>
              <a:buChar char="•"/>
            </a:pPr>
            <a:r>
              <a:rPr lang="en-US" altLang="zh-TW" sz="2000" b="1" dirty="0">
                <a:ea typeface="微軟正黑體" panose="020B0604030504040204" pitchFamily="34" charset="-120"/>
              </a:rPr>
              <a:t>DURA² Charging (D2C)</a:t>
            </a:r>
            <a:br>
              <a:rPr lang="en-US" altLang="zh-TW" sz="2000" dirty="0">
                <a:ea typeface="微軟正黑體" panose="020B0604030504040204" pitchFamily="34" charset="-120"/>
              </a:rPr>
            </a:br>
            <a:r>
              <a:rPr lang="en-US" altLang="zh-TW" sz="1800" dirty="0">
                <a:ea typeface="微軟正黑體" panose="020B0604030504040204" pitchFamily="34" charset="-120"/>
              </a:rPr>
              <a:t>To maximize battery performance and lifespan, charging</a:t>
            </a:r>
            <a:br>
              <a:rPr lang="en-US" altLang="zh-TW" sz="1800" dirty="0">
                <a:ea typeface="微軟正黑體" panose="020B0604030504040204" pitchFamily="34" charset="-120"/>
              </a:rPr>
            </a:br>
            <a:r>
              <a:rPr lang="en-US" altLang="zh-TW" sz="1800" dirty="0">
                <a:ea typeface="微軟正黑體" panose="020B0604030504040204" pitchFamily="34" charset="-120"/>
              </a:rPr>
              <a:t>is enhanced based on DURABOOK intelligent algorithm </a:t>
            </a:r>
            <a:br>
              <a:rPr lang="en-US" altLang="zh-TW" sz="1800" dirty="0">
                <a:ea typeface="微軟正黑體" panose="020B0604030504040204" pitchFamily="34" charset="-120"/>
              </a:rPr>
            </a:br>
            <a:r>
              <a:rPr lang="en-US" altLang="zh-TW" sz="1800" dirty="0">
                <a:ea typeface="微軟正黑體" panose="020B0604030504040204" pitchFamily="34" charset="-120"/>
              </a:rPr>
              <a:t>and battery temperature. Battery charging will stop at 80%.</a:t>
            </a:r>
          </a:p>
        </p:txBody>
      </p:sp>
      <p:pic>
        <p:nvPicPr>
          <p:cNvPr id="6" name="Picture 5" descr="A computer with a blue flower on the screen&#10;&#10;Description automatically generated">
            <a:extLst>
              <a:ext uri="{FF2B5EF4-FFF2-40B4-BE49-F238E27FC236}">
                <a16:creationId xmlns:a16="http://schemas.microsoft.com/office/drawing/2014/main" id="{219C0724-231C-8439-A6A1-4741BAAB9A0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3042"/>
          <a:stretch/>
        </p:blipFill>
        <p:spPr>
          <a:xfrm>
            <a:off x="7566584" y="2542013"/>
            <a:ext cx="3928282" cy="3310738"/>
          </a:xfrm>
          <a:prstGeom prst="rect">
            <a:avLst/>
          </a:prstGeom>
          <a:effectLst>
            <a:reflection blurRad="6350" stA="46000" endPos="18000" dir="5400000" sy="-100000" algn="bl" rotWithShape="0"/>
          </a:effectLst>
        </p:spPr>
      </p:pic>
      <p:sp>
        <p:nvSpPr>
          <p:cNvPr id="2" name="內容版面配置區 1">
            <a:extLst>
              <a:ext uri="{FF2B5EF4-FFF2-40B4-BE49-F238E27FC236}">
                <a16:creationId xmlns:a16="http://schemas.microsoft.com/office/drawing/2014/main" id="{05D7ACE5-701B-3620-17F2-29E6C2BC9666}"/>
              </a:ext>
            </a:extLst>
          </p:cNvPr>
          <p:cNvSpPr>
            <a:spLocks noGrp="1"/>
          </p:cNvSpPr>
          <p:nvPr>
            <p:ph sz="quarter" idx="10"/>
          </p:nvPr>
        </p:nvSpPr>
        <p:spPr/>
        <p:txBody>
          <a:bodyPr/>
          <a:lstStyle/>
          <a:p>
            <a:r>
              <a:rPr lang="en-US" altLang="zh-TW" dirty="0">
                <a:ea typeface="微軟正黑體" panose="020B0604030504040204" pitchFamily="34" charset="-120"/>
              </a:rPr>
              <a:t>BATTERY CHARGING </a:t>
            </a:r>
            <a:r>
              <a:rPr lang="en-US" altLang="zh-TW" dirty="0">
                <a:solidFill>
                  <a:schemeClr val="tx1"/>
                </a:solidFill>
                <a:ea typeface="微軟正黑體" panose="020B0604030504040204" pitchFamily="34" charset="-120"/>
              </a:rPr>
              <a:t>PROTECTION</a:t>
            </a:r>
            <a:endParaRPr lang="zh-TW" altLang="en-US" dirty="0">
              <a:solidFill>
                <a:schemeClr val="tx1"/>
              </a:solidFill>
              <a:ea typeface="微軟正黑體" panose="020B0604030504040204" pitchFamily="34" charset="-120"/>
            </a:endParaRPr>
          </a:p>
        </p:txBody>
      </p:sp>
      <p:pic>
        <p:nvPicPr>
          <p:cNvPr id="8" name="Picture 4" descr="Vector stop screwdriver tuning icon collage is organized from randomized recursive stop screwdriver tuning items. New Feature dirty blue round stamp seal.">
            <a:extLst>
              <a:ext uri="{FF2B5EF4-FFF2-40B4-BE49-F238E27FC236}">
                <a16:creationId xmlns:a16="http://schemas.microsoft.com/office/drawing/2014/main" id="{262135D4-5F15-0C2B-A02B-A290EB383EC8}"/>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backgroundRemoval t="10000" b="91250" l="3871" r="94194">
                        <a14:foregroundMark x1="55161" y1="12083" x2="42581" y2="10000"/>
                        <a14:foregroundMark x1="42581" y1="90000" x2="53226" y2="90000"/>
                        <a14:foregroundMark x1="82581" y1="27917" x2="90968" y2="45417"/>
                        <a14:foregroundMark x1="10968" y1="53333" x2="7097" y2="74583"/>
                        <a14:foregroundMark x1="7097" y1="74583" x2="7419" y2="74583"/>
                        <a14:foregroundMark x1="3871" y1="57083" x2="6774" y2="75417"/>
                        <a14:foregroundMark x1="88387" y1="26667" x2="92258" y2="42500"/>
                        <a14:foregroundMark x1="87742" y1="25000" x2="92903" y2="43333"/>
                        <a14:foregroundMark x1="4194" y1="54167" x2="7419" y2="72083"/>
                        <a14:foregroundMark x1="89355" y1="26250" x2="94194" y2="44167"/>
                        <a14:foregroundMark x1="90000" y1="26250" x2="87097" y2="25417"/>
                        <a14:foregroundMark x1="35806" y1="87917" x2="52581" y2="91250"/>
                        <a14:foregroundMark x1="52581" y1="91250" x2="53871" y2="90833"/>
                        <a14:foregroundMark x1="9677" y1="75417" x2="7742" y2="75417"/>
                        <a14:foregroundMark x1="21935" y1="72500" x2="20323" y2="71250"/>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r="2973"/>
          <a:stretch/>
        </p:blipFill>
        <p:spPr bwMode="auto">
          <a:xfrm rot="1586298">
            <a:off x="9598747" y="1530432"/>
            <a:ext cx="2304175" cy="183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93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sz="quarter" idx="10"/>
          </p:nvPr>
        </p:nvSpPr>
        <p:spPr>
          <a:xfrm>
            <a:off x="998059" y="465826"/>
            <a:ext cx="10195883" cy="571500"/>
          </a:xfrm>
        </p:spPr>
        <p:txBody>
          <a:bodyPr/>
          <a:lstStyle/>
          <a:p>
            <a:r>
              <a:rPr lang="en-US" altLang="zh-TW" dirty="0">
                <a:solidFill>
                  <a:schemeClr val="tx1"/>
                </a:solidFill>
              </a:rPr>
              <a:t>POWERFUL </a:t>
            </a:r>
            <a:r>
              <a:rPr lang="en-US" altLang="zh-TW" dirty="0"/>
              <a:t>STORAGE</a:t>
            </a:r>
            <a:r>
              <a:rPr lang="en-US" dirty="0">
                <a:solidFill>
                  <a:schemeClr val="bg1"/>
                </a:solidFill>
                <a:ea typeface="微軟正黑體" panose="020B0604030504040204" pitchFamily="34" charset="-120"/>
              </a:rPr>
              <a:t>SECURITY</a:t>
            </a:r>
          </a:p>
        </p:txBody>
      </p:sp>
      <p:sp>
        <p:nvSpPr>
          <p:cNvPr id="5" name="Rectangle 4">
            <a:extLst>
              <a:ext uri="{FF2B5EF4-FFF2-40B4-BE49-F238E27FC236}">
                <a16:creationId xmlns:a16="http://schemas.microsoft.com/office/drawing/2014/main" id="{DC708F71-E356-4A28-9C3B-DEA29480DAD5}"/>
              </a:ext>
            </a:extLst>
          </p:cNvPr>
          <p:cNvSpPr/>
          <p:nvPr/>
        </p:nvSpPr>
        <p:spPr>
          <a:xfrm>
            <a:off x="998059" y="1567578"/>
            <a:ext cx="5635561" cy="39857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529C"/>
              </a:buClr>
              <a:buSzTx/>
              <a:buFontTx/>
              <a:buNone/>
              <a:tabLst/>
              <a:defRPr/>
            </a:pPr>
            <a:r>
              <a:rPr kumimoji="0" lang="en-US" altLang="zh-TW" sz="2400" b="1" i="0" u="none" strike="noStrike" kern="1200" cap="none" spc="0" normalizeH="0" baseline="0" noProof="0" dirty="0">
                <a:ln>
                  <a:noFill/>
                </a:ln>
                <a:solidFill>
                  <a:srgbClr val="005ABC"/>
                </a:solidFill>
                <a:effectLst/>
                <a:uLnTx/>
                <a:uFillTx/>
                <a:latin typeface="Calibri"/>
                <a:ea typeface="微軟正黑體" panose="020B0604030504040204" pitchFamily="34" charset="-120"/>
                <a:cs typeface="+mn-cs"/>
              </a:rPr>
              <a:t>Quick-Release </a:t>
            </a:r>
            <a:r>
              <a:rPr kumimoji="0" lang="en-US" altLang="zh-TW" sz="2400" b="1" i="0" u="none" strike="noStrike" kern="1200" cap="none" spc="0" normalizeH="0" baseline="0" noProof="0" dirty="0" err="1">
                <a:ln>
                  <a:noFill/>
                </a:ln>
                <a:solidFill>
                  <a:srgbClr val="005ABC"/>
                </a:solidFill>
                <a:effectLst/>
                <a:uLnTx/>
                <a:uFillTx/>
                <a:latin typeface="Calibri"/>
                <a:ea typeface="微軟正黑體" panose="020B0604030504040204" pitchFamily="34" charset="-120"/>
                <a:cs typeface="+mn-cs"/>
              </a:rPr>
              <a:t>NVMe</a:t>
            </a:r>
            <a:r>
              <a:rPr kumimoji="0" lang="en-US" altLang="zh-TW" sz="2400" b="1" i="0" u="none" strike="noStrike" kern="1200" cap="none" spc="0" normalizeH="0" baseline="0" noProof="0" dirty="0">
                <a:ln>
                  <a:noFill/>
                </a:ln>
                <a:solidFill>
                  <a:srgbClr val="005ABC"/>
                </a:solidFill>
                <a:effectLst/>
                <a:uLnTx/>
                <a:uFillTx/>
                <a:latin typeface="Calibri"/>
                <a:ea typeface="微軟正黑體" panose="020B0604030504040204" pitchFamily="34" charset="-120"/>
                <a:cs typeface="+mn-cs"/>
              </a:rPr>
              <a:t> PCIe SSD Storage</a:t>
            </a:r>
          </a:p>
          <a:p>
            <a:pPr marL="0" marR="0" lvl="0" indent="0" algn="l" defTabSz="914400" rtl="0" eaLnBrk="1" fontAlgn="auto" latinLnBrk="0" hangingPunct="1">
              <a:lnSpc>
                <a:spcPct val="100000"/>
              </a:lnSpc>
              <a:spcBef>
                <a:spcPts val="0"/>
              </a:spcBef>
              <a:spcAft>
                <a:spcPts val="0"/>
              </a:spcAft>
              <a:buClr>
                <a:srgbClr val="00529C"/>
              </a:buClr>
              <a:buSzTx/>
              <a:buFontTx/>
              <a:buNone/>
              <a:tabLst/>
              <a:defRPr/>
            </a:pPr>
            <a:endParaRPr kumimoji="0" lang="en-US" altLang="zh-TW" sz="2200" b="1" i="0" u="none" strike="noStrike" kern="1200" cap="none" spc="0" normalizeH="0" baseline="0" noProof="0" dirty="0">
              <a:ln>
                <a:noFill/>
              </a:ln>
              <a:solidFill>
                <a:srgbClr val="005ABC"/>
              </a:solidFill>
              <a:effectLst/>
              <a:uLnTx/>
              <a:uFillTx/>
              <a:latin typeface="Calibri"/>
              <a:ea typeface="微軟正黑體" panose="020B0604030504040204" pitchFamily="34" charset="-120"/>
              <a:cs typeface="+mn-cs"/>
            </a:endParaRPr>
          </a:p>
          <a:p>
            <a:pPr marL="342900" marR="0" lvl="0" indent="-342900" algn="l" defTabSz="914400" rtl="0" eaLnBrk="1" fontAlgn="auto" latinLnBrk="0" hangingPunct="1">
              <a:lnSpc>
                <a:spcPct val="100000"/>
              </a:lnSpc>
              <a:spcBef>
                <a:spcPts val="600"/>
              </a:spcBef>
              <a:spcAft>
                <a:spcPts val="0"/>
              </a:spcAft>
              <a:buClr>
                <a:srgbClr val="00529C"/>
              </a:buClr>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The S14I </a:t>
            </a:r>
            <a:r>
              <a:rPr lang="en-US" altLang="zh-TW" sz="2400" dirty="0">
                <a:solidFill>
                  <a:prstClr val="black">
                    <a:lumMod val="75000"/>
                    <a:lumOff val="25000"/>
                  </a:prstClr>
                </a:solidFill>
                <a:latin typeface="Calibri"/>
                <a:ea typeface="微軟正黑體" panose="020B0604030504040204" pitchFamily="34" charset="-120"/>
              </a:rPr>
              <a:t>new</a:t>
            </a:r>
            <a:r>
              <a:rPr lang="en-US" altLang="zh-CN" sz="2400" dirty="0">
                <a:solidFill>
                  <a:prstClr val="black">
                    <a:lumMod val="75000"/>
                    <a:lumOff val="25000"/>
                  </a:prstClr>
                </a:solidFill>
                <a:latin typeface="Calibri"/>
                <a:ea typeface="微軟正黑體" panose="020B0604030504040204" pitchFamily="34" charset="-120"/>
              </a:rPr>
              <a:t>ly</a:t>
            </a:r>
            <a:r>
              <a:rPr lang="en-US" altLang="zh-TW" sz="2400" dirty="0">
                <a:solidFill>
                  <a:prstClr val="black">
                    <a:lumMod val="75000"/>
                    <a:lumOff val="25000"/>
                  </a:prstClr>
                </a:solidFill>
                <a:latin typeface="Calibri"/>
                <a:ea typeface="微軟正黑體" panose="020B0604030504040204" pitchFamily="34" charset="-120"/>
              </a:rPr>
              <a:t> upgraded military-grade protection casing with one unique easy-removable </a:t>
            </a:r>
            <a:r>
              <a:rPr kumimoji="0" lang="en-US" altLang="zh-TW" sz="2400" b="0" i="0" u="none" strike="noStrike" kern="1200" cap="none" spc="0" normalizeH="0" baseline="0" noProof="0" dirty="0" err="1">
                <a:ln>
                  <a:noFill/>
                </a:ln>
                <a:solidFill>
                  <a:prstClr val="black">
                    <a:lumMod val="75000"/>
                    <a:lumOff val="25000"/>
                  </a:prstClr>
                </a:solidFill>
                <a:effectLst/>
                <a:uLnTx/>
                <a:uFillTx/>
                <a:latin typeface="Calibri"/>
                <a:ea typeface="微軟正黑體" panose="020B0604030504040204" pitchFamily="34" charset="-120"/>
                <a:cs typeface="+mn-cs"/>
              </a:rPr>
              <a:t>NVMe</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 PCIe SSD storage.</a:t>
            </a:r>
            <a:endParaRPr lang="en-US" altLang="zh-TW" sz="2400" dirty="0">
              <a:solidFill>
                <a:prstClr val="black">
                  <a:lumMod val="75000"/>
                  <a:lumOff val="25000"/>
                </a:prstClr>
              </a:solidFill>
              <a:latin typeface="Calibri"/>
              <a:ea typeface="微軟正黑體" panose="020B0604030504040204" pitchFamily="34" charset="-120"/>
            </a:endParaRPr>
          </a:p>
          <a:p>
            <a:pPr marL="342900" marR="0" lvl="0" indent="-342900" algn="l" defTabSz="914400" rtl="0" eaLnBrk="1" fontAlgn="auto" latinLnBrk="0" hangingPunct="1">
              <a:lnSpc>
                <a:spcPct val="100000"/>
              </a:lnSpc>
              <a:spcBef>
                <a:spcPts val="600"/>
              </a:spcBef>
              <a:spcAft>
                <a:spcPts val="0"/>
              </a:spcAft>
              <a:buClr>
                <a:srgbClr val="00529C"/>
              </a:buClr>
              <a:buSzTx/>
              <a:buFont typeface="Arial" panose="020B0604020202020204" pitchFamily="34" charset="0"/>
              <a:buChar char="•"/>
              <a:tabLst/>
              <a:defRPr/>
            </a:pPr>
            <a:r>
              <a:rPr lang="en-US" altLang="zh-TW" sz="2400" dirty="0">
                <a:solidFill>
                  <a:prstClr val="black">
                    <a:lumMod val="75000"/>
                    <a:lumOff val="25000"/>
                  </a:prstClr>
                </a:solidFill>
                <a:latin typeface="Calibri"/>
                <a:ea typeface="微軟正黑體" panose="020B0604030504040204" pitchFamily="34" charset="-120"/>
              </a:rPr>
              <a:t>An o</a:t>
            </a:r>
            <a:r>
              <a:rPr kumimoji="0" lang="en-US" altLang="zh-TW" sz="2400" b="0" i="0" u="none" strike="noStrike" kern="1200" cap="none" spc="0" normalizeH="0" baseline="0" noProof="0" dirty="0" err="1">
                <a:ln>
                  <a:noFill/>
                </a:ln>
                <a:solidFill>
                  <a:prstClr val="black">
                    <a:lumMod val="75000"/>
                    <a:lumOff val="25000"/>
                  </a:prstClr>
                </a:solidFill>
                <a:effectLst/>
                <a:uLnTx/>
                <a:uFillTx/>
                <a:latin typeface="Calibri"/>
                <a:ea typeface="微軟正黑體" panose="020B0604030504040204" pitchFamily="34" charset="-120"/>
                <a:cs typeface="+mn-cs"/>
              </a:rPr>
              <a:t>ptional</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 2</a:t>
            </a:r>
            <a:r>
              <a:rPr kumimoji="0" lang="en-US" altLang="zh-TW" sz="2400" b="0" i="0" u="none" strike="noStrike" kern="1200" cap="none" spc="0" normalizeH="0" baseline="30000" noProof="0" dirty="0">
                <a:ln>
                  <a:noFill/>
                </a:ln>
                <a:solidFill>
                  <a:prstClr val="black">
                    <a:lumMod val="75000"/>
                    <a:lumOff val="25000"/>
                  </a:prstClr>
                </a:solidFill>
                <a:effectLst/>
                <a:uLnTx/>
                <a:uFillTx/>
                <a:latin typeface="Calibri"/>
                <a:ea typeface="微軟正黑體" panose="020B0604030504040204" pitchFamily="34" charset="-120"/>
                <a:cs typeface="+mn-cs"/>
              </a:rPr>
              <a:t>nd</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 </a:t>
            </a:r>
            <a:r>
              <a:rPr kumimoji="0" lang="en-US" altLang="zh-TW" sz="2400" b="0" i="0" u="none" strike="noStrike" kern="1200" cap="none" spc="0" normalizeH="0" baseline="0" noProof="0" dirty="0" err="1">
                <a:ln>
                  <a:noFill/>
                </a:ln>
                <a:solidFill>
                  <a:prstClr val="black">
                    <a:lumMod val="75000"/>
                    <a:lumOff val="25000"/>
                  </a:prstClr>
                </a:solidFill>
                <a:effectLst/>
                <a:uLnTx/>
                <a:uFillTx/>
                <a:latin typeface="Calibri"/>
                <a:ea typeface="微軟正黑體" panose="020B0604030504040204" pitchFamily="34" charset="-120"/>
                <a:cs typeface="+mn-cs"/>
              </a:rPr>
              <a:t>NVMe</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 PCIe SSD can be </a:t>
            </a:r>
            <a:r>
              <a:rPr lang="en-US" altLang="zh-TW" sz="2400" dirty="0">
                <a:solidFill>
                  <a:prstClr val="black">
                    <a:lumMod val="75000"/>
                    <a:lumOff val="25000"/>
                  </a:prstClr>
                </a:solidFill>
                <a:latin typeface="Calibri"/>
                <a:ea typeface="微軟正黑體" panose="020B0604030504040204" pitchFamily="34" charset="-120"/>
              </a:rPr>
              <a:t>installed</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 providing up to 2TB of each storage.</a:t>
            </a:r>
            <a:endParaRPr lang="en-US" altLang="zh-TW" sz="2400" dirty="0">
              <a:solidFill>
                <a:prstClr val="black">
                  <a:lumMod val="75000"/>
                  <a:lumOff val="25000"/>
                </a:prstClr>
              </a:solidFill>
              <a:latin typeface="Calibri"/>
              <a:ea typeface="微軟正黑體" panose="020B0604030504040204" pitchFamily="34" charset="-120"/>
            </a:endParaRPr>
          </a:p>
          <a:p>
            <a:pPr marL="342900" marR="0" lvl="0" indent="-342900" algn="l" defTabSz="914400" rtl="0" eaLnBrk="1" fontAlgn="auto" latinLnBrk="0" hangingPunct="1">
              <a:lnSpc>
                <a:spcPct val="100000"/>
              </a:lnSpc>
              <a:spcBef>
                <a:spcPts val="600"/>
              </a:spcBef>
              <a:spcAft>
                <a:spcPts val="0"/>
              </a:spcAft>
              <a:buClr>
                <a:srgbClr val="00529C"/>
              </a:buClr>
              <a:buSzTx/>
              <a:buFont typeface="Arial" panose="020B0604020202020204" pitchFamily="34" charset="0"/>
              <a:buChar char="•"/>
              <a:tabLst/>
              <a:defRPr/>
            </a:pPr>
            <a:r>
              <a:rPr lang="en-US" altLang="zh-CN" sz="2400" dirty="0">
                <a:solidFill>
                  <a:prstClr val="black">
                    <a:lumMod val="75000"/>
                    <a:lumOff val="25000"/>
                  </a:prstClr>
                </a:solidFill>
                <a:latin typeface="Calibri"/>
                <a:ea typeface="微軟正黑體" panose="020B0604030504040204" pitchFamily="34" charset="-120"/>
              </a:rPr>
              <a:t>With two SSDs, the S14I is capable to </a:t>
            </a:r>
            <a:r>
              <a:rPr lang="en-US" sz="2400" dirty="0">
                <a:solidFill>
                  <a:prstClr val="black">
                    <a:lumMod val="75000"/>
                    <a:lumOff val="25000"/>
                  </a:prstClr>
                </a:solidFill>
                <a:latin typeface="Calibri"/>
                <a:ea typeface="微軟正黑體" panose="020B0604030504040204" pitchFamily="34" charset="-120"/>
              </a:rPr>
              <a:t>run RAID 0 and RAID 1</a:t>
            </a:r>
            <a:endParaRPr lang="en-US" altLang="zh-TW" sz="2400" dirty="0">
              <a:solidFill>
                <a:prstClr val="black">
                  <a:lumMod val="75000"/>
                  <a:lumOff val="25000"/>
                </a:prstClr>
              </a:solidFill>
              <a:latin typeface="Calibri"/>
              <a:ea typeface="微軟正黑體" panose="020B0604030504040204" pitchFamily="34" charset="-120"/>
            </a:endParaRPr>
          </a:p>
        </p:txBody>
      </p:sp>
      <p:sp>
        <p:nvSpPr>
          <p:cNvPr id="12" name="Rectangle 18">
            <a:extLst>
              <a:ext uri="{FF2B5EF4-FFF2-40B4-BE49-F238E27FC236}">
                <a16:creationId xmlns:a16="http://schemas.microsoft.com/office/drawing/2014/main" id="{B1AB4CA9-E479-475A-8DDD-74784A0D4A4A}"/>
              </a:ext>
            </a:extLst>
          </p:cNvPr>
          <p:cNvSpPr/>
          <p:nvPr/>
        </p:nvSpPr>
        <p:spPr>
          <a:xfrm>
            <a:off x="998059" y="996078"/>
            <a:ext cx="463494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all" spc="0" normalizeH="0" baseline="0" noProof="0" dirty="0">
                <a:ln>
                  <a:noFill/>
                </a:ln>
                <a:solidFill>
                  <a:srgbClr val="00529C"/>
                </a:solidFill>
                <a:effectLst/>
                <a:uLnTx/>
                <a:uFillTx/>
                <a:latin typeface="Calibri"/>
                <a:ea typeface="微軟正黑體" panose="020B0604030504040204" pitchFamily="34" charset="-120"/>
                <a:cs typeface="Arial Unicode MS" panose="020B0604020202020204" pitchFamily="34" charset="-128"/>
              </a:rPr>
              <a:t>REMOVABLE quick-release DESIGN</a:t>
            </a:r>
            <a:endParaRPr kumimoji="0" lang="en-US" sz="2000" b="0" i="0" u="none" strike="noStrike" kern="1200" cap="all" spc="0" normalizeH="0" baseline="0" noProof="0" dirty="0">
              <a:ln>
                <a:noFill/>
              </a:ln>
              <a:solidFill>
                <a:srgbClr val="00529C"/>
              </a:solidFill>
              <a:effectLst/>
              <a:uLnTx/>
              <a:uFillTx/>
              <a:latin typeface="Calibri"/>
              <a:ea typeface="微軟正黑體" panose="020B0604030504040204" pitchFamily="34" charset="-120"/>
              <a:cs typeface="Arial Unicode MS" panose="020B0604020202020204" pitchFamily="34" charset="-128"/>
            </a:endParaRPr>
          </a:p>
        </p:txBody>
      </p:sp>
      <p:pic>
        <p:nvPicPr>
          <p:cNvPr id="7" name="Picture 6" descr="A computer with a usb port&#10;&#10;Description automatically generated">
            <a:extLst>
              <a:ext uri="{FF2B5EF4-FFF2-40B4-BE49-F238E27FC236}">
                <a16:creationId xmlns:a16="http://schemas.microsoft.com/office/drawing/2014/main" id="{1937BEED-21EE-A116-3D1A-55BAD4C7CB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7757"/>
          <a:stretch/>
        </p:blipFill>
        <p:spPr>
          <a:xfrm>
            <a:off x="6556441" y="-1"/>
            <a:ext cx="5635560" cy="6634569"/>
          </a:xfrm>
          <a:prstGeom prst="rect">
            <a:avLst/>
          </a:prstGeom>
        </p:spPr>
      </p:pic>
    </p:spTree>
    <p:extLst>
      <p:ext uri="{BB962C8B-B14F-4D97-AF65-F5344CB8AC3E}">
        <p14:creationId xmlns:p14="http://schemas.microsoft.com/office/powerpoint/2010/main" val="3901127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sz="quarter" idx="11"/>
          </p:nvPr>
        </p:nvSpPr>
        <p:spPr>
          <a:xfrm>
            <a:off x="998059" y="1481559"/>
            <a:ext cx="5623087" cy="3954233"/>
          </a:xfrm>
        </p:spPr>
        <p:txBody>
          <a:bodyPr/>
          <a:lstStyle/>
          <a:p>
            <a:r>
              <a:rPr lang="en-US" altLang="zh-TW" sz="2400" dirty="0"/>
              <a:t>Configuration options for user selection to achieve difference application fulfillments:</a:t>
            </a:r>
          </a:p>
          <a:p>
            <a:pPr marL="342900" indent="-342900">
              <a:buClr>
                <a:srgbClr val="00499D"/>
              </a:buClr>
              <a:buFont typeface="Arial" panose="020B0604020202020204" pitchFamily="34" charset="0"/>
              <a:buChar char="•"/>
            </a:pPr>
            <a:r>
              <a:rPr lang="en-US" altLang="zh-TW" dirty="0"/>
              <a:t>Smart card reader</a:t>
            </a:r>
          </a:p>
          <a:p>
            <a:pPr marL="342900" indent="-342900">
              <a:buClr>
                <a:srgbClr val="00499D"/>
              </a:buClr>
              <a:buFont typeface="Arial" panose="020B0604020202020204" pitchFamily="34" charset="0"/>
              <a:buChar char="•"/>
            </a:pPr>
            <a:r>
              <a:rPr lang="en-US" altLang="zh-TW" dirty="0" err="1"/>
              <a:t>ExpressCard</a:t>
            </a:r>
            <a:r>
              <a:rPr lang="en-US" altLang="zh-TW" dirty="0"/>
              <a:t> 54</a:t>
            </a:r>
          </a:p>
          <a:p>
            <a:pPr marL="342900" indent="-342900">
              <a:buClr>
                <a:srgbClr val="00499D"/>
              </a:buClr>
              <a:buFont typeface="Arial" panose="020B0604020202020204" pitchFamily="34" charset="0"/>
              <a:buChar char="•"/>
            </a:pPr>
            <a:r>
              <a:rPr lang="en-US" altLang="zh-TW" dirty="0"/>
              <a:t>2nd RS-232</a:t>
            </a:r>
            <a:r>
              <a:rPr lang="zh-TW" altLang="en-US" dirty="0"/>
              <a:t> </a:t>
            </a:r>
            <a:r>
              <a:rPr lang="en-US" altLang="zh-TW" dirty="0"/>
              <a:t>+</a:t>
            </a:r>
            <a:r>
              <a:rPr lang="zh-TW" altLang="en-US" dirty="0"/>
              <a:t> </a:t>
            </a:r>
            <a:r>
              <a:rPr lang="en-US" altLang="zh-TW" dirty="0"/>
              <a:t>2nd USB 3.2 Gen1 (Type A)</a:t>
            </a:r>
            <a:r>
              <a:rPr lang="zh-TW" altLang="en-US" dirty="0"/>
              <a:t> </a:t>
            </a:r>
            <a:endParaRPr lang="en-US" altLang="zh-TW" dirty="0"/>
          </a:p>
          <a:p>
            <a:pPr marL="342900" indent="-342900">
              <a:buClr>
                <a:srgbClr val="00499D"/>
              </a:buClr>
              <a:buFont typeface="Arial" panose="020B0604020202020204" pitchFamily="34" charset="0"/>
              <a:buChar char="•"/>
            </a:pPr>
            <a:endParaRPr lang="en-US" altLang="zh-TW" dirty="0"/>
          </a:p>
          <a:p>
            <a:pPr marL="342900" indent="-342900">
              <a:buClr>
                <a:srgbClr val="00499D"/>
              </a:buClr>
              <a:buFont typeface="Arial" panose="020B0604020202020204" pitchFamily="34" charset="0"/>
              <a:buChar char="•"/>
            </a:pPr>
            <a:r>
              <a:rPr lang="en-US" altLang="zh-TW" dirty="0"/>
              <a:t>Barcode Scanner</a:t>
            </a:r>
            <a:r>
              <a:rPr lang="en-US" altLang="zh-TW" dirty="0">
                <a:solidFill>
                  <a:srgbClr val="FF0000"/>
                </a:solidFill>
              </a:rPr>
              <a:t>*</a:t>
            </a:r>
          </a:p>
          <a:p>
            <a:pPr marL="342900" indent="-342900">
              <a:buClr>
                <a:srgbClr val="00499D"/>
              </a:buClr>
              <a:buFont typeface="Arial" panose="020B0604020202020204" pitchFamily="34" charset="0"/>
              <a:buChar char="•"/>
            </a:pPr>
            <a:r>
              <a:rPr lang="en-US" altLang="zh-TW" dirty="0"/>
              <a:t>Smart Card Reader + 2nd RS-232</a:t>
            </a:r>
            <a:r>
              <a:rPr lang="zh-TW" altLang="en-US" dirty="0"/>
              <a:t> </a:t>
            </a:r>
            <a:r>
              <a:rPr lang="en-US" altLang="zh-TW" dirty="0"/>
              <a:t>+</a:t>
            </a:r>
            <a:r>
              <a:rPr lang="zh-TW" altLang="en-US" dirty="0"/>
              <a:t> </a:t>
            </a:r>
            <a:br>
              <a:rPr lang="en-US" altLang="zh-TW" dirty="0"/>
            </a:br>
            <a:r>
              <a:rPr lang="en-US" altLang="zh-TW" dirty="0"/>
              <a:t>2nd USB 3.2 Gen1 (Type A)</a:t>
            </a:r>
            <a:r>
              <a:rPr lang="en-US" altLang="zh-TW" dirty="0">
                <a:solidFill>
                  <a:srgbClr val="FF0000"/>
                </a:solidFill>
              </a:rPr>
              <a:t>*</a:t>
            </a:r>
          </a:p>
          <a:p>
            <a:pPr marL="342900" indent="-342900">
              <a:buFont typeface="Arial" panose="020B0604020202020204" pitchFamily="34" charset="0"/>
              <a:buChar char="•"/>
            </a:pPr>
            <a:endParaRPr lang="en-US" altLang="zh-TW" dirty="0"/>
          </a:p>
          <a:p>
            <a:pPr marL="342900" indent="-342900">
              <a:buFont typeface="Arial" panose="020B0604020202020204" pitchFamily="34" charset="0"/>
              <a:buChar char="•"/>
            </a:pPr>
            <a:endParaRPr lang="zh-TW" altLang="en-US" dirty="0"/>
          </a:p>
        </p:txBody>
      </p:sp>
      <p:sp>
        <p:nvSpPr>
          <p:cNvPr id="6" name="Content Placeholder 1"/>
          <p:cNvSpPr txBox="1">
            <a:spLocks/>
          </p:cNvSpPr>
          <p:nvPr/>
        </p:nvSpPr>
        <p:spPr>
          <a:xfrm>
            <a:off x="998059" y="465826"/>
            <a:ext cx="10195883" cy="571500"/>
          </a:xfrm>
          <a:prstGeom prst="rect">
            <a:avLst/>
          </a:prstGeom>
        </p:spPr>
        <p:txBody>
          <a:bodyPr anchor="ctr"/>
          <a:lstStyle>
            <a:defPPr>
              <a:defRPr lang="zh-TW"/>
            </a:defPPr>
            <a:lvl1pPr marL="342900" indent="-342900">
              <a:spcBef>
                <a:spcPct val="20000"/>
              </a:spcBef>
              <a:buFont typeface="Arial" panose="020B0604020202020204" pitchFamily="34" charset="0"/>
              <a:buNone/>
              <a:defRPr sz="4400" b="1">
                <a:solidFill>
                  <a:srgbClr val="00499D"/>
                </a:solidFill>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zh-TW" dirty="0"/>
              <a:t>EXTREME </a:t>
            </a:r>
            <a:r>
              <a:rPr lang="en-US" altLang="zh-TW" dirty="0">
                <a:solidFill>
                  <a:schemeClr val="tx1"/>
                </a:solidFill>
              </a:rPr>
              <a:t>VERSATILITY</a:t>
            </a:r>
          </a:p>
        </p:txBody>
      </p:sp>
      <p:sp>
        <p:nvSpPr>
          <p:cNvPr id="7" name="文字方塊 1">
            <a:extLst>
              <a:ext uri="{FF2B5EF4-FFF2-40B4-BE49-F238E27FC236}">
                <a16:creationId xmlns:a16="http://schemas.microsoft.com/office/drawing/2014/main" id="{9DE22B5A-A2A7-4C27-B699-9CF1EA79A0B4}"/>
              </a:ext>
            </a:extLst>
          </p:cNvPr>
          <p:cNvSpPr txBox="1"/>
          <p:nvPr/>
        </p:nvSpPr>
        <p:spPr>
          <a:xfrm>
            <a:off x="1372297" y="5679970"/>
            <a:ext cx="1788375" cy="400110"/>
          </a:xfrm>
          <a:prstGeom prst="rect">
            <a:avLst/>
          </a:prstGeom>
          <a:noFill/>
        </p:spPr>
        <p:txBody>
          <a:bodyPr wrap="none" rtlCol="0">
            <a:spAutoFit/>
          </a:bodyPr>
          <a:lstStyle/>
          <a:p>
            <a:r>
              <a:rPr lang="en-US" altLang="zh-TW" sz="2000" dirty="0">
                <a:solidFill>
                  <a:srgbClr val="FF0000"/>
                </a:solidFill>
              </a:rPr>
              <a:t>*</a:t>
            </a:r>
            <a:r>
              <a:rPr lang="en-US" altLang="zh-TW" sz="2000" dirty="0">
                <a:solidFill>
                  <a:schemeClr val="tx1">
                    <a:lumMod val="75000"/>
                    <a:lumOff val="25000"/>
                  </a:schemeClr>
                </a:solidFill>
              </a:rPr>
              <a:t> Project based</a:t>
            </a:r>
            <a:endParaRPr lang="zh-TW" altLang="en-US" sz="2000" dirty="0">
              <a:solidFill>
                <a:schemeClr val="tx1">
                  <a:lumMod val="75000"/>
                  <a:lumOff val="25000"/>
                </a:schemeClr>
              </a:solidFill>
            </a:endParaRPr>
          </a:p>
        </p:txBody>
      </p:sp>
      <p:sp>
        <p:nvSpPr>
          <p:cNvPr id="5" name="Rectangle 4">
            <a:extLst>
              <a:ext uri="{FF2B5EF4-FFF2-40B4-BE49-F238E27FC236}">
                <a16:creationId xmlns:a16="http://schemas.microsoft.com/office/drawing/2014/main" id="{6F58AB0F-8B66-1334-ECAE-FA353CD566A9}"/>
              </a:ext>
            </a:extLst>
          </p:cNvPr>
          <p:cNvSpPr/>
          <p:nvPr/>
        </p:nvSpPr>
        <p:spPr>
          <a:xfrm>
            <a:off x="1019873" y="989995"/>
            <a:ext cx="4288353"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CONFIGURE TO SUITS YOUR NEEDS</a:t>
            </a:r>
          </a:p>
        </p:txBody>
      </p:sp>
      <p:pic>
        <p:nvPicPr>
          <p:cNvPr id="9" name="Picture 8" descr="A black rectangular electronic device&#10;&#10;Description automatically generated">
            <a:extLst>
              <a:ext uri="{FF2B5EF4-FFF2-40B4-BE49-F238E27FC236}">
                <a16:creationId xmlns:a16="http://schemas.microsoft.com/office/drawing/2014/main" id="{5CCBAD1F-8B95-6720-94EA-D36037683DE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29077" y="369456"/>
            <a:ext cx="5062923" cy="3140362"/>
          </a:xfrm>
          <a:prstGeom prst="rect">
            <a:avLst/>
          </a:prstGeom>
        </p:spPr>
      </p:pic>
      <p:pic>
        <p:nvPicPr>
          <p:cNvPr id="13" name="Picture 12" descr="A close up of a device&#10;&#10;Description automatically generated">
            <a:extLst>
              <a:ext uri="{FF2B5EF4-FFF2-40B4-BE49-F238E27FC236}">
                <a16:creationId xmlns:a16="http://schemas.microsoft.com/office/drawing/2014/main" id="{B505387D-8220-361D-BF9A-4AA460CB83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32132" y="4296613"/>
            <a:ext cx="1988914" cy="1657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50631051-CF6E-7667-39F2-658D1FBCD098}"/>
              </a:ext>
            </a:extLst>
          </p:cNvPr>
          <p:cNvSpPr txBox="1"/>
          <p:nvPr/>
        </p:nvSpPr>
        <p:spPr>
          <a:xfrm>
            <a:off x="9565743" y="3859833"/>
            <a:ext cx="2506185" cy="369332"/>
          </a:xfrm>
          <a:prstGeom prst="rect">
            <a:avLst/>
          </a:prstGeom>
          <a:noFill/>
        </p:spPr>
        <p:txBody>
          <a:bodyPr wrap="square">
            <a:spAutoFit/>
          </a:bodyPr>
          <a:lstStyle/>
          <a:p>
            <a:r>
              <a:rPr lang="en-US" altLang="zh-TW" sz="1800" b="1" dirty="0"/>
              <a:t>2</a:t>
            </a:r>
            <a:r>
              <a:rPr lang="en-US" altLang="zh-TW" b="1" baseline="30000" dirty="0"/>
              <a:t>nd</a:t>
            </a:r>
            <a:r>
              <a:rPr lang="en-US" altLang="zh-TW" sz="1800" b="1" dirty="0"/>
              <a:t> RS-232 + 2</a:t>
            </a:r>
            <a:r>
              <a:rPr lang="en-US" altLang="zh-TW" b="1" baseline="30000" dirty="0"/>
              <a:t>nd</a:t>
            </a:r>
            <a:r>
              <a:rPr lang="en-US" altLang="zh-TW" sz="1800" b="1" dirty="0"/>
              <a:t> USB 3.2</a:t>
            </a:r>
            <a:endParaRPr lang="en-US" b="1" dirty="0"/>
          </a:p>
        </p:txBody>
      </p:sp>
      <p:pic>
        <p:nvPicPr>
          <p:cNvPr id="21" name="Picture 20" descr="A close up of a black device&#10;&#10;Description automatically generated">
            <a:extLst>
              <a:ext uri="{FF2B5EF4-FFF2-40B4-BE49-F238E27FC236}">
                <a16:creationId xmlns:a16="http://schemas.microsoft.com/office/drawing/2014/main" id="{98528541-9FA6-F048-1D3C-F2D766C9FE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29077" y="4296612"/>
            <a:ext cx="1988914" cy="1657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a16="http://schemas.microsoft.com/office/drawing/2014/main" id="{C93EED73-7B3F-5276-929B-36C57906655A}"/>
              </a:ext>
            </a:extLst>
          </p:cNvPr>
          <p:cNvSpPr txBox="1"/>
          <p:nvPr/>
        </p:nvSpPr>
        <p:spPr>
          <a:xfrm>
            <a:off x="7033441" y="3846462"/>
            <a:ext cx="2125327" cy="369332"/>
          </a:xfrm>
          <a:prstGeom prst="rect">
            <a:avLst/>
          </a:prstGeom>
          <a:noFill/>
        </p:spPr>
        <p:txBody>
          <a:bodyPr wrap="square">
            <a:spAutoFit/>
          </a:bodyPr>
          <a:lstStyle/>
          <a:p>
            <a:r>
              <a:rPr lang="en-US" altLang="zh-TW" sz="1800" b="1" dirty="0" err="1"/>
              <a:t>ExpressCard</a:t>
            </a:r>
            <a:r>
              <a:rPr lang="en-US" altLang="zh-TW" sz="1800" b="1" dirty="0"/>
              <a:t> 54 Slot</a:t>
            </a:r>
            <a:endParaRPr lang="en-US" b="1" dirty="0"/>
          </a:p>
        </p:txBody>
      </p:sp>
      <p:sp>
        <p:nvSpPr>
          <p:cNvPr id="23" name="TextBox 22">
            <a:extLst>
              <a:ext uri="{FF2B5EF4-FFF2-40B4-BE49-F238E27FC236}">
                <a16:creationId xmlns:a16="http://schemas.microsoft.com/office/drawing/2014/main" id="{5B9E0C2C-B7B9-F4AE-4A6C-B1FC3F2FD27F}"/>
              </a:ext>
            </a:extLst>
          </p:cNvPr>
          <p:cNvSpPr txBox="1"/>
          <p:nvPr/>
        </p:nvSpPr>
        <p:spPr>
          <a:xfrm rot="1010820">
            <a:off x="7044845" y="2962305"/>
            <a:ext cx="2170473" cy="400110"/>
          </a:xfrm>
          <a:prstGeom prst="rect">
            <a:avLst/>
          </a:prstGeom>
          <a:noFill/>
        </p:spPr>
        <p:txBody>
          <a:bodyPr wrap="square">
            <a:spAutoFit/>
          </a:bodyPr>
          <a:lstStyle/>
          <a:p>
            <a:r>
              <a:rPr lang="en-US" altLang="zh-TW" sz="2000" b="1" dirty="0"/>
              <a:t>Smart card reader</a:t>
            </a:r>
            <a:endParaRPr lang="en-US" sz="2000" b="1" dirty="0"/>
          </a:p>
        </p:txBody>
      </p:sp>
    </p:spTree>
    <p:extLst>
      <p:ext uri="{BB962C8B-B14F-4D97-AF65-F5344CB8AC3E}">
        <p14:creationId xmlns:p14="http://schemas.microsoft.com/office/powerpoint/2010/main" val="418595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solidFill>
                  <a:schemeClr val="tx1"/>
                </a:solidFill>
              </a:rPr>
              <a:t>UNIQUE </a:t>
            </a:r>
            <a:r>
              <a:rPr lang="en-US" dirty="0"/>
              <a:t>SELLING PROPOSITION </a:t>
            </a:r>
          </a:p>
        </p:txBody>
      </p:sp>
      <p:graphicFrame>
        <p:nvGraphicFramePr>
          <p:cNvPr id="3" name="資料庫圖表 8"/>
          <p:cNvGraphicFramePr/>
          <p:nvPr>
            <p:extLst>
              <p:ext uri="{D42A27DB-BD31-4B8C-83A1-F6EECF244321}">
                <p14:modId xmlns:p14="http://schemas.microsoft.com/office/powerpoint/2010/main" val="1289263844"/>
              </p:ext>
            </p:extLst>
          </p:nvPr>
        </p:nvGraphicFramePr>
        <p:xfrm>
          <a:off x="457200" y="1130347"/>
          <a:ext cx="10725150" cy="5272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9"/>
          <p:cNvSpPr txBox="1"/>
          <p:nvPr/>
        </p:nvSpPr>
        <p:spPr>
          <a:xfrm>
            <a:off x="198056" y="3819955"/>
            <a:ext cx="3534230"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14” Full HD </a:t>
            </a:r>
            <a:r>
              <a:rPr kumimoji="0" lang="en-US" altLang="zh-TW" sz="2000" b="0" i="0" strike="noStrike" kern="1200" cap="none" spc="0" normalizeH="0" baseline="0" noProof="0" dirty="0" err="1">
                <a:ln>
                  <a:noFill/>
                </a:ln>
                <a:solidFill>
                  <a:srgbClr val="141212"/>
                </a:solidFill>
                <a:effectLst/>
                <a:uLnTx/>
                <a:uFillTx/>
                <a:latin typeface="Calibri"/>
                <a:ea typeface="新細明體" panose="02020500000000000000" pitchFamily="18" charset="-120"/>
                <a:cs typeface="+mn-cs"/>
              </a:rPr>
              <a:t>DynaVue</a:t>
            </a: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 Technology up to </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1200 nits</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Night Vision / Stealth Mode</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Four Touch Modes</a:t>
            </a:r>
          </a:p>
          <a:p>
            <a:pPr marL="285750" indent="-285750">
              <a:buClr>
                <a:srgbClr val="00529C"/>
              </a:buClr>
              <a:buFont typeface="Arial" panose="020B0604020202020204" pitchFamily="34" charset="0"/>
              <a:buChar char="•"/>
            </a:pPr>
            <a:r>
              <a:rPr lang="en-US" altLang="zh-CN" sz="2000" b="1" dirty="0">
                <a:solidFill>
                  <a:srgbClr val="FF0000"/>
                </a:solidFill>
                <a:ea typeface="Arial Unicode MS" panose="020B0604020202020204" pitchFamily="34" charset="-128"/>
                <a:cs typeface="Arial Unicode MS" panose="020B0604020202020204" pitchFamily="34" charset="-128"/>
              </a:rPr>
              <a:t>Dual Hot-Swappable Battery Technology</a:t>
            </a:r>
            <a:endParaRPr kumimoji="0" lang="en-US" altLang="zh-TW" sz="2000" b="0"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Long Lasting Battery with Battery charging protection</a:t>
            </a:r>
          </a:p>
        </p:txBody>
      </p:sp>
      <p:sp>
        <p:nvSpPr>
          <p:cNvPr id="5" name="文字方塊 10"/>
          <p:cNvSpPr txBox="1"/>
          <p:nvPr/>
        </p:nvSpPr>
        <p:spPr>
          <a:xfrm>
            <a:off x="198056" y="1558268"/>
            <a:ext cx="3534230"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Intel® Meteor Lake Core</a:t>
            </a:r>
            <a:r>
              <a:rPr kumimoji="0" lang="en-US" sz="2000" b="1" i="0" u="none" strike="noStrike" kern="1200" cap="none" spc="0" normalizeH="0" baseline="0" noProof="0" dirty="0">
                <a:ln>
                  <a:noFill/>
                </a:ln>
                <a:solidFill>
                  <a:srgbClr val="FF0000"/>
                </a:solidFill>
                <a:effectLst/>
                <a:uLnTx/>
                <a:uFillTx/>
                <a:latin typeface="Calibri"/>
                <a:ea typeface="Arial Unicode MS" panose="020B0604020202020204" pitchFamily="34" charset="-120"/>
                <a:cs typeface="+mn-cs"/>
              </a:rPr>
              <a:t>™</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 Ultra U Processors </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Embedded AI Boost NPU</a:t>
            </a:r>
            <a:endParaRPr kumimoji="0" lang="en-US" altLang="zh-TW" sz="2000" b="0" i="0" u="none" strike="sngStrike" kern="1200" cap="none" spc="0" normalizeH="0" baseline="0" noProof="0" dirty="0">
              <a:ln>
                <a:noFill/>
              </a:ln>
              <a:solidFill>
                <a:prstClr val="black"/>
              </a:solidFill>
              <a:effectLst/>
              <a:highlight>
                <a:srgbClr val="FFFF00"/>
              </a:highlight>
              <a:uLnTx/>
              <a:uFillTx/>
              <a:latin typeface="Calibri"/>
              <a:ea typeface="新細明體" panose="02020500000000000000" pitchFamily="18" charset="-120"/>
              <a:cs typeface="+mn-cs"/>
            </a:endParaRP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Intel Iris Xe-LPG Graphics</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Optional NVIDIA GPU/ AI Accelerator</a:t>
            </a:r>
          </a:p>
        </p:txBody>
      </p:sp>
      <p:sp>
        <p:nvSpPr>
          <p:cNvPr id="6" name="文字方塊 11"/>
          <p:cNvSpPr txBox="1"/>
          <p:nvPr/>
        </p:nvSpPr>
        <p:spPr>
          <a:xfrm>
            <a:off x="8315322" y="1558268"/>
            <a:ext cx="3790950"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IP</a:t>
            </a:r>
            <a:r>
              <a:rPr kumimoji="0" lang="en-US" altLang="zh-CN"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53</a:t>
            </a: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 </a:t>
            </a:r>
            <a:r>
              <a:rPr kumimoji="0" lang="en-US" altLang="zh-CN"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4</a:t>
            </a: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 Drop</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MIL-STD 810H</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srgbClr val="141212"/>
                </a:solidFill>
                <a:effectLst/>
                <a:uLnTx/>
                <a:uFillTx/>
                <a:latin typeface="Calibri"/>
                <a:ea typeface="新細明體" panose="02020500000000000000" pitchFamily="18" charset="-120"/>
                <a:cs typeface="+mn-cs"/>
              </a:rPr>
              <a:t>Wide Range Temp </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(-29°C - 63°C)</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Quick-Release Storage</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lang="en-US" altLang="zh-TW" sz="2000" dirty="0">
                <a:solidFill>
                  <a:srgbClr val="141212"/>
                </a:solidFill>
                <a:latin typeface="Calibri"/>
                <a:ea typeface="新細明體" panose="02020500000000000000" pitchFamily="18" charset="-120"/>
              </a:rPr>
              <a:t>Windows 11 </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Secured-Core PC</a:t>
            </a:r>
          </a:p>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Windows Hello Camera</a:t>
            </a:r>
          </a:p>
        </p:txBody>
      </p:sp>
      <p:sp>
        <p:nvSpPr>
          <p:cNvPr id="7" name="文字方塊 12"/>
          <p:cNvSpPr txBox="1"/>
          <p:nvPr/>
        </p:nvSpPr>
        <p:spPr>
          <a:xfrm>
            <a:off x="8335888" y="3819955"/>
            <a:ext cx="3790951"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Abundant I/O Ports with </a:t>
            </a:r>
            <a:b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b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two Thunderbolt 4</a:t>
            </a: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up to three USB Type A, two RJ-45 &amp; up to two RS-232 ports</a:t>
            </a:r>
          </a:p>
          <a:p>
            <a:pPr marL="285750" marR="0" lvl="0" indent="-285750" algn="l" defTabSz="914400" rtl="0" eaLnBrk="1" fontAlgn="auto" latinLnBrk="0" hangingPunct="1">
              <a:lnSpc>
                <a:spcPct val="100000"/>
              </a:lnSpc>
              <a:spcAft>
                <a:spcPts val="0"/>
              </a:spcAft>
              <a:buClr>
                <a:srgbClr val="00529C"/>
              </a:buClr>
              <a:buSzTx/>
              <a:buFont typeface="Arial" panose="020B0604020202020204" pitchFamily="34" charset="0"/>
              <a:buChar char="•"/>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Wi-Fi 7</a:t>
            </a: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BT5.4, </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4G/5G</a:t>
            </a: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Dual SIM</a:t>
            </a:r>
          </a:p>
          <a:p>
            <a:pPr marL="285750" marR="0" lvl="0" indent="-285750" algn="l" defTabSz="914400" rtl="0" eaLnBrk="1" fontAlgn="auto" latinLnBrk="0" hangingPunct="1">
              <a:lnSpc>
                <a:spcPct val="100000"/>
              </a:lnSpc>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Expansion options of discrete VGA, smart card reader, </a:t>
            </a:r>
            <a:r>
              <a:rPr kumimoji="0" lang="en-US" altLang="zh-TW" sz="2000" b="0" i="0" u="none" strike="noStrike" kern="1200" cap="none" spc="0" normalizeH="0" baseline="0" noProof="0" dirty="0" err="1">
                <a:ln>
                  <a:noFill/>
                </a:ln>
                <a:solidFill>
                  <a:prstClr val="black"/>
                </a:solidFill>
                <a:effectLst/>
                <a:uLnTx/>
                <a:uFillTx/>
                <a:latin typeface="Calibri"/>
                <a:ea typeface="新細明體" panose="02020500000000000000" pitchFamily="18" charset="-120"/>
                <a:cs typeface="+mn-cs"/>
              </a:rPr>
              <a:t>ExpressCard</a:t>
            </a:r>
            <a:r>
              <a:rPr kumimoji="0" lang="en-US" altLang="zh-TW" sz="20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54 &amp; many more</a:t>
            </a:r>
          </a:p>
        </p:txBody>
      </p:sp>
      <p:pic>
        <p:nvPicPr>
          <p:cNvPr id="12" name="圖片 11" descr="一張含有 單色 的圖片&#10;&#10;描述是以低可信度自動產生">
            <a:extLst>
              <a:ext uri="{FF2B5EF4-FFF2-40B4-BE49-F238E27FC236}">
                <a16:creationId xmlns:a16="http://schemas.microsoft.com/office/drawing/2014/main" id="{38252439-3515-D22E-6E08-E961CF78647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976" b="89984" l="8541" r="92514">
                        <a14:foregroundMark x1="10033" y1="41317" x2="8567" y2="48586"/>
                        <a14:foregroundMark x1="8567" y1="48586" x2="8567" y2="48708"/>
                        <a14:foregroundMark x1="92514" y1="35380" x2="91922" y2="46002"/>
                        <a14:foregroundMark x1="46540" y1="33118" x2="59043" y2="38005"/>
                        <a14:foregroundMark x1="46668" y1="33118" x2="61255" y2="41236"/>
                        <a14:foregroundMark x1="57062" y1="38893" x2="53332" y2="36914"/>
                        <a14:foregroundMark x1="49293" y1="33885" x2="48083" y2="35460"/>
                        <a14:foregroundMark x1="46540" y1="32108" x2="57577" y2="38247"/>
                        <a14:foregroundMark x1="57577" y1="38247" x2="57577" y2="38247"/>
                        <a14:foregroundMark x1="55930" y1="36995" x2="53049" y2="36107"/>
                        <a14:foregroundMark x1="55313" y1="36672" x2="54026" y2="40994"/>
                        <a14:foregroundMark x1="53332" y1="36591" x2="58889" y2="38489"/>
                        <a14:foregroundMark x1="46668" y1="33239" x2="51762" y2="35380"/>
                        <a14:foregroundMark x1="56110" y1="37924" x2="56110" y2="37924"/>
                        <a14:foregroundMark x1="56059" y1="37763" x2="52328" y2="36268"/>
                        <a14:foregroundMark x1="46488" y1="33441" x2="57808" y2="38974"/>
                        <a14:foregroundMark x1="44353" y1="31220" x2="59660" y2="40630"/>
                        <a14:foregroundMark x1="59120" y1="35784" x2="49138" y2="33845"/>
                        <a14:backgroundMark x1="17391" y1="62439" x2="48186" y2="82512"/>
                        <a14:backgroundMark x1="48186" y1="82512" x2="56933" y2="85582"/>
                        <a14:backgroundMark x1="86776" y1="59895" x2="75714" y2="83562"/>
                        <a14:backgroundMark x1="33188" y1="64459" x2="33188" y2="64459"/>
                        <a14:backgroundMark x1="41060" y1="69184" x2="41060" y2="69184"/>
                        <a14:backgroundMark x1="30461" y1="62924" x2="30461" y2="62924"/>
                        <a14:backgroundMark x1="29817" y1="62318" x2="29817" y2="62318"/>
                        <a14:backgroundMark x1="42063" y1="69507" x2="42063" y2="69507"/>
                        <a14:backgroundMark x1="28763" y1="61511" x2="28763" y2="61511"/>
                        <a14:backgroundMark x1="28197" y1="61228" x2="28197" y2="61228"/>
                      </a14:backgroundRemoval>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741937" y="3080110"/>
            <a:ext cx="2155675" cy="1373154"/>
          </a:xfrm>
          <a:prstGeom prst="rect">
            <a:avLst/>
          </a:prstGeom>
        </p:spPr>
      </p:pic>
    </p:spTree>
    <p:extLst>
      <p:ext uri="{BB962C8B-B14F-4D97-AF65-F5344CB8AC3E}">
        <p14:creationId xmlns:p14="http://schemas.microsoft.com/office/powerpoint/2010/main" val="1900880024"/>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26DD0BF-3463-60CB-2DC6-847C63DC1C6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428" y="1563847"/>
            <a:ext cx="5415970" cy="433259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0"/>
          </p:nvPr>
        </p:nvSpPr>
        <p:spPr/>
        <p:txBody>
          <a:bodyPr/>
          <a:lstStyle/>
          <a:p>
            <a:r>
              <a:rPr lang="en-US" dirty="0"/>
              <a:t>VIEW </a:t>
            </a:r>
            <a:r>
              <a:rPr lang="en-US" dirty="0">
                <a:solidFill>
                  <a:schemeClr val="tx1"/>
                </a:solidFill>
              </a:rPr>
              <a:t>EVERY DETAIL</a:t>
            </a:r>
          </a:p>
        </p:txBody>
      </p:sp>
      <p:sp>
        <p:nvSpPr>
          <p:cNvPr id="9" name="Rectangle 8"/>
          <p:cNvSpPr/>
          <p:nvPr/>
        </p:nvSpPr>
        <p:spPr>
          <a:xfrm>
            <a:off x="1019873" y="1009045"/>
            <a:ext cx="6434775" cy="369332"/>
          </a:xfrm>
          <a:prstGeom prst="rect">
            <a:avLst/>
          </a:prstGeom>
        </p:spPr>
        <p:txBody>
          <a:bodyPr wrap="none">
            <a:spAutoFit/>
          </a:bodyPr>
          <a:lstStyle/>
          <a:p>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The New Generation of DynaVue</a:t>
            </a:r>
            <a:r>
              <a:rPr lang="en-US" altLang="zh-TW" cap="all" dirty="0">
                <a:solidFill>
                  <a:srgbClr val="00529C"/>
                </a:solidFill>
                <a:ea typeface="Arial Unicode MS" panose="020B0604020202020204" pitchFamily="34" charset="-128"/>
                <a:cs typeface="Arial Unicode MS" panose="020B0604020202020204" pitchFamily="34" charset="-128"/>
              </a:rPr>
              <a:t>®</a:t>
            </a:r>
            <a:r>
              <a:rPr lang="en-US" altLang="zh-TW"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 Technology</a:t>
            </a:r>
          </a:p>
        </p:txBody>
      </p:sp>
      <p:sp>
        <p:nvSpPr>
          <p:cNvPr id="16" name="Rectangle 15">
            <a:extLst>
              <a:ext uri="{FF2B5EF4-FFF2-40B4-BE49-F238E27FC236}">
                <a16:creationId xmlns:a16="http://schemas.microsoft.com/office/drawing/2014/main" id="{898373A4-92C8-46B9-BC11-63611B6C45E1}"/>
              </a:ext>
            </a:extLst>
          </p:cNvPr>
          <p:cNvSpPr/>
          <p:nvPr/>
        </p:nvSpPr>
        <p:spPr>
          <a:xfrm>
            <a:off x="5372679" y="4548919"/>
            <a:ext cx="6745288" cy="430887"/>
          </a:xfrm>
          <a:prstGeom prst="rect">
            <a:avLst/>
          </a:prstGeom>
        </p:spPr>
        <p:txBody>
          <a:bodyPr wrap="square">
            <a:spAutoFit/>
          </a:bodyPr>
          <a:lstStyle/>
          <a:p>
            <a:pPr marL="342900" indent="-342900">
              <a:buClr>
                <a:srgbClr val="00499D"/>
              </a:buClr>
              <a:buFont typeface="Wingdings" panose="05000000000000000000" pitchFamily="2" charset="2"/>
              <a:buChar char="ü"/>
            </a:pPr>
            <a:r>
              <a:rPr lang="en-US" altLang="zh-TW" sz="2200" dirty="0">
                <a:solidFill>
                  <a:schemeClr val="tx1">
                    <a:lumMod val="75000"/>
                    <a:lumOff val="25000"/>
                  </a:schemeClr>
                </a:solidFill>
                <a:ea typeface="Arial Unicode MS" panose="020B0604020202020204" pitchFamily="34" charset="-128"/>
                <a:cs typeface="Arial Unicode MS" panose="020B0604020202020204" pitchFamily="34" charset="-128"/>
              </a:rPr>
              <a:t>4 touch modes: glove, stylus, water and finger mode.   </a:t>
            </a:r>
          </a:p>
        </p:txBody>
      </p:sp>
      <p:cxnSp>
        <p:nvCxnSpPr>
          <p:cNvPr id="11" name="直線單箭頭接點 5"/>
          <p:cNvCxnSpPr>
            <a:cxnSpLocks/>
          </p:cNvCxnSpPr>
          <p:nvPr/>
        </p:nvCxnSpPr>
        <p:spPr>
          <a:xfrm flipV="1">
            <a:off x="1273215" y="2905246"/>
            <a:ext cx="2847372" cy="1562582"/>
          </a:xfrm>
          <a:prstGeom prst="straightConnector1">
            <a:avLst/>
          </a:prstGeom>
          <a:ln w="28575">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文字方塊 6"/>
          <p:cNvSpPr txBox="1"/>
          <p:nvPr/>
        </p:nvSpPr>
        <p:spPr>
          <a:xfrm>
            <a:off x="2238729" y="3696184"/>
            <a:ext cx="1560042" cy="707886"/>
          </a:xfrm>
          <a:prstGeom prst="rect">
            <a:avLst/>
          </a:prstGeom>
          <a:noFill/>
        </p:spPr>
        <p:txBody>
          <a:bodyPr wrap="none" rtlCol="0">
            <a:spAutoFit/>
          </a:bodyPr>
          <a:lstStyle/>
          <a:p>
            <a:pPr algn="ctr"/>
            <a:r>
              <a:rPr lang="en-US" altLang="zh-TW" sz="2000" b="1" dirty="0">
                <a:solidFill>
                  <a:schemeClr val="bg1"/>
                </a:solidFill>
                <a:effectLst>
                  <a:outerShdw blurRad="38100" dist="38100" dir="2700000" algn="tl">
                    <a:srgbClr val="000000">
                      <a:alpha val="43137"/>
                    </a:srgbClr>
                  </a:outerShdw>
                </a:effectLst>
              </a:rPr>
              <a:t>14” FHD</a:t>
            </a:r>
          </a:p>
          <a:p>
            <a:r>
              <a:rPr lang="en-US" altLang="zh-TW" sz="2000" b="1" dirty="0">
                <a:solidFill>
                  <a:schemeClr val="bg1"/>
                </a:solidFill>
                <a:effectLst>
                  <a:outerShdw blurRad="38100" dist="38100" dir="2700000" algn="tl">
                    <a:srgbClr val="000000">
                      <a:alpha val="43137"/>
                    </a:srgbClr>
                  </a:outerShdw>
                </a:effectLst>
              </a:rPr>
              <a:t> (1920x1080)</a:t>
            </a:r>
            <a:endParaRPr lang="zh-TW" altLang="en-US" sz="2000" b="1" dirty="0">
              <a:solidFill>
                <a:schemeClr val="bg1"/>
              </a:solidFill>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306" y="5038597"/>
            <a:ext cx="1307398" cy="130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122" y="5041385"/>
            <a:ext cx="1313903" cy="1261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160" b="82442" l="10000" r="90000">
                        <a14:foregroundMark x1="25000" y1="25869" x2="25000" y2="25869"/>
                        <a14:foregroundMark x1="32967" y1="30116" x2="32967" y2="30116"/>
                        <a14:foregroundMark x1="48352" y1="30888" x2="48352" y2="30888"/>
                        <a14:foregroundMark x1="72527" y1="31660" x2="72527" y2="31660"/>
                        <a14:foregroundMark x1="72802" y1="54054" x2="72802" y2="54054"/>
                        <a14:foregroundMark x1="65934" y1="57915" x2="65934" y2="57915"/>
                      </a14:backgroundRemoval>
                    </a14:imgEffect>
                    <a14:imgEffect>
                      <a14:saturation sat="300000"/>
                    </a14:imgEffect>
                  </a14:imgLayer>
                </a14:imgProps>
              </a:ext>
              <a:ext uri="{28A0092B-C50C-407E-A947-70E740481C1C}">
                <a14:useLocalDpi xmlns:a14="http://schemas.microsoft.com/office/drawing/2010/main" val="0"/>
              </a:ext>
            </a:extLst>
          </a:blip>
          <a:srcRect b="11709"/>
          <a:stretch/>
        </p:blipFill>
        <p:spPr bwMode="auto">
          <a:xfrm>
            <a:off x="9902038" y="390059"/>
            <a:ext cx="1970599" cy="1237972"/>
          </a:xfrm>
          <a:prstGeom prst="rect">
            <a:avLst/>
          </a:prstGeom>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5527" y="5080238"/>
            <a:ext cx="1245724" cy="120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7492" y="5065765"/>
            <a:ext cx="1274671" cy="121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6">
            <a:extLst>
              <a:ext uri="{FF2B5EF4-FFF2-40B4-BE49-F238E27FC236}">
                <a16:creationId xmlns:a16="http://schemas.microsoft.com/office/drawing/2014/main" id="{F1A83016-ACA9-4583-8B87-8913C7A575AD}"/>
              </a:ext>
            </a:extLst>
          </p:cNvPr>
          <p:cNvSpPr>
            <a:spLocks noGrp="1"/>
          </p:cNvSpPr>
          <p:nvPr>
            <p:ph sz="half" idx="4294967295"/>
          </p:nvPr>
        </p:nvSpPr>
        <p:spPr>
          <a:xfrm>
            <a:off x="5486398" y="1732481"/>
            <a:ext cx="6631570" cy="2476035"/>
          </a:xfrm>
          <a:prstGeom prst="rect">
            <a:avLst/>
          </a:prstGeom>
        </p:spPr>
        <p:txBody>
          <a:bodyPr>
            <a:normAutofit/>
          </a:bodyPr>
          <a:lstStyle/>
          <a:p>
            <a:pPr>
              <a:buClr>
                <a:srgbClr val="00499D"/>
              </a:buClr>
            </a:pPr>
            <a:r>
              <a:rPr lang="en-US" altLang="zh-TW" sz="2400" dirty="0">
                <a:solidFill>
                  <a:schemeClr val="tx1">
                    <a:lumMod val="75000"/>
                    <a:lumOff val="25000"/>
                  </a:schemeClr>
                </a:solidFill>
              </a:rPr>
              <a:t>Default with 14” </a:t>
            </a:r>
            <a:r>
              <a:rPr lang="en-US" altLang="zh-TW" sz="2400" b="1" dirty="0">
                <a:solidFill>
                  <a:srgbClr val="00529C"/>
                </a:solidFill>
              </a:rPr>
              <a:t>FHD</a:t>
            </a:r>
            <a:r>
              <a:rPr lang="en-US" altLang="zh-TW" sz="2400" dirty="0">
                <a:solidFill>
                  <a:srgbClr val="141212"/>
                </a:solidFill>
              </a:rPr>
              <a:t> </a:t>
            </a:r>
            <a:r>
              <a:rPr lang="en-US" altLang="zh-TW" sz="2400" dirty="0">
                <a:solidFill>
                  <a:schemeClr val="tx1">
                    <a:lumMod val="75000"/>
                    <a:lumOff val="25000"/>
                  </a:schemeClr>
                </a:solidFill>
              </a:rPr>
              <a:t>(1920x1080) display</a:t>
            </a:r>
          </a:p>
          <a:p>
            <a:pPr>
              <a:buClr>
                <a:srgbClr val="00499D"/>
              </a:buClr>
            </a:pPr>
            <a:r>
              <a:rPr lang="en-US" altLang="zh-TW" sz="2400" dirty="0">
                <a:solidFill>
                  <a:schemeClr val="tx1">
                    <a:lumMod val="75000"/>
                    <a:lumOff val="25000"/>
                  </a:schemeClr>
                </a:solidFill>
              </a:rPr>
              <a:t>Optional with</a:t>
            </a:r>
            <a:r>
              <a:rPr lang="en-US" altLang="zh-TW" sz="2400" b="1" dirty="0">
                <a:solidFill>
                  <a:srgbClr val="00529C"/>
                </a:solidFill>
              </a:rPr>
              <a:t> 1200 nits </a:t>
            </a:r>
            <a:r>
              <a:rPr lang="en-US" altLang="zh-TW" sz="2400" dirty="0" err="1">
                <a:solidFill>
                  <a:schemeClr val="tx1">
                    <a:lumMod val="75000"/>
                    <a:lumOff val="25000"/>
                  </a:schemeClr>
                </a:solidFill>
              </a:rPr>
              <a:t>DynaVue</a:t>
            </a:r>
            <a:r>
              <a:rPr lang="en-US" altLang="zh-TW" sz="2400" dirty="0">
                <a:solidFill>
                  <a:schemeClr val="tx1">
                    <a:lumMod val="75000"/>
                    <a:lumOff val="25000"/>
                  </a:schemeClr>
                </a:solidFill>
              </a:rPr>
              <a:t>® sunlight readable display</a:t>
            </a:r>
          </a:p>
          <a:p>
            <a:pPr>
              <a:buClr>
                <a:srgbClr val="00499D"/>
              </a:buClr>
            </a:pPr>
            <a:r>
              <a:rPr lang="en-US" altLang="zh-TW" sz="2400" dirty="0">
                <a:solidFill>
                  <a:schemeClr val="tx1">
                    <a:lumMod val="75000"/>
                    <a:lumOff val="25000"/>
                  </a:schemeClr>
                </a:solidFill>
              </a:rPr>
              <a:t>The new DynaVue® </a:t>
            </a:r>
            <a:r>
              <a:rPr lang="en-US" altLang="zh-TW" sz="2400" b="1" dirty="0">
                <a:solidFill>
                  <a:srgbClr val="00499D"/>
                </a:solidFill>
              </a:rPr>
              <a:t>light-filtering</a:t>
            </a:r>
            <a:r>
              <a:rPr lang="en-US" altLang="zh-TW" sz="2400" b="1" dirty="0">
                <a:solidFill>
                  <a:srgbClr val="141212"/>
                </a:solidFill>
              </a:rPr>
              <a:t> </a:t>
            </a:r>
            <a:r>
              <a:rPr lang="en-US" altLang="zh-TW" sz="2400" dirty="0">
                <a:solidFill>
                  <a:schemeClr val="tx1">
                    <a:lumMod val="75000"/>
                    <a:lumOff val="25000"/>
                  </a:schemeClr>
                </a:solidFill>
              </a:rPr>
              <a:t>technology provides a </a:t>
            </a:r>
            <a:r>
              <a:rPr lang="en-US" altLang="zh-TW" sz="2400" b="1" dirty="0">
                <a:solidFill>
                  <a:srgbClr val="00499D"/>
                </a:solidFill>
              </a:rPr>
              <a:t>high contrast ratio (CR) </a:t>
            </a:r>
            <a:r>
              <a:rPr lang="en-US" altLang="zh-TW" sz="2400" dirty="0">
                <a:solidFill>
                  <a:schemeClr val="tx1">
                    <a:lumMod val="75000"/>
                    <a:lumOff val="25000"/>
                  </a:schemeClr>
                </a:solidFill>
              </a:rPr>
              <a:t>to eliminate reflection and deliver the best clarity. </a:t>
            </a:r>
            <a:endParaRPr lang="en-US" sz="2400" dirty="0">
              <a:solidFill>
                <a:schemeClr val="tx1">
                  <a:lumMod val="75000"/>
                  <a:lumOff val="25000"/>
                </a:schemeClr>
              </a:solidFill>
            </a:endParaRPr>
          </a:p>
        </p:txBody>
      </p:sp>
    </p:spTree>
    <p:extLst>
      <p:ext uri="{BB962C8B-B14F-4D97-AF65-F5344CB8AC3E}">
        <p14:creationId xmlns:p14="http://schemas.microsoft.com/office/powerpoint/2010/main" val="763737473"/>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ox with a hole in the ground&#10;&#10;Description automatically generated">
            <a:extLst>
              <a:ext uri="{FF2B5EF4-FFF2-40B4-BE49-F238E27FC236}">
                <a16:creationId xmlns:a16="http://schemas.microsoft.com/office/drawing/2014/main" id="{2CCC7666-C4EE-6D97-D526-5257F0B2F6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9262" r="9316"/>
          <a:stretch/>
        </p:blipFill>
        <p:spPr>
          <a:xfrm>
            <a:off x="7083188" y="705707"/>
            <a:ext cx="5026924" cy="4398944"/>
          </a:xfrm>
          <a:prstGeom prst="rect">
            <a:avLst/>
          </a:prstGeom>
        </p:spPr>
      </p:pic>
      <p:sp>
        <p:nvSpPr>
          <p:cNvPr id="2" name="Content Placeholder 1"/>
          <p:cNvSpPr>
            <a:spLocks noGrp="1"/>
          </p:cNvSpPr>
          <p:nvPr>
            <p:ph sz="quarter" idx="10"/>
          </p:nvPr>
        </p:nvSpPr>
        <p:spPr/>
        <p:txBody>
          <a:bodyPr/>
          <a:lstStyle/>
          <a:p>
            <a:r>
              <a:rPr lang="en-US" dirty="0"/>
              <a:t>RUGGED </a:t>
            </a:r>
            <a:r>
              <a:rPr lang="en-US" dirty="0">
                <a:solidFill>
                  <a:schemeClr val="tx1"/>
                </a:solidFill>
              </a:rPr>
              <a:t>DESIGNS 1/2</a:t>
            </a:r>
          </a:p>
        </p:txBody>
      </p:sp>
      <p:sp>
        <p:nvSpPr>
          <p:cNvPr id="5" name="Content Placeholder 6">
            <a:extLst>
              <a:ext uri="{FF2B5EF4-FFF2-40B4-BE49-F238E27FC236}">
                <a16:creationId xmlns:a16="http://schemas.microsoft.com/office/drawing/2014/main" id="{F1A83016-ACA9-4583-8B87-8913C7A575AD}"/>
              </a:ext>
            </a:extLst>
          </p:cNvPr>
          <p:cNvSpPr>
            <a:spLocks noGrp="1"/>
          </p:cNvSpPr>
          <p:nvPr>
            <p:ph sz="half" idx="4294967295"/>
          </p:nvPr>
        </p:nvSpPr>
        <p:spPr>
          <a:xfrm>
            <a:off x="948943" y="1219051"/>
            <a:ext cx="6693803" cy="2476035"/>
          </a:xfrm>
          <a:prstGeom prst="rect">
            <a:avLst/>
          </a:prstGeom>
        </p:spPr>
        <p:txBody>
          <a:bodyPr>
            <a:normAutofit/>
          </a:bodyPr>
          <a:lstStyle/>
          <a:p>
            <a:pPr>
              <a:buClr>
                <a:srgbClr val="00529C"/>
              </a:buClr>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The S14I expands the definition of semi-rugged computing to include a category first </a:t>
            </a:r>
            <a:r>
              <a:rPr lang="en-US" altLang="zh-TW" sz="2400" b="1" dirty="0">
                <a:solidFill>
                  <a:srgbClr val="00499D"/>
                </a:solidFill>
                <a:ea typeface="Arial Unicode MS" panose="020B0604020202020204" pitchFamily="34" charset="-128"/>
                <a:cs typeface="Arial Unicode MS" panose="020B0604020202020204" pitchFamily="34" charset="-128"/>
              </a:rPr>
              <a:t>4’ drop</a:t>
            </a:r>
            <a:r>
              <a:rPr lang="en-US" altLang="zh-TW" sz="2400" dirty="0">
                <a:solidFill>
                  <a:srgbClr val="00499D"/>
                </a:solidFill>
                <a:ea typeface="Arial Unicode MS" panose="020B0604020202020204" pitchFamily="34" charset="-128"/>
                <a:cs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rating and a </a:t>
            </a:r>
            <a:r>
              <a:rPr lang="en-US" altLang="zh-TW" sz="2400" b="1" dirty="0">
                <a:solidFill>
                  <a:srgbClr val="00499D"/>
                </a:solidFill>
                <a:ea typeface="Arial Unicode MS" panose="020B0604020202020204" pitchFamily="34" charset="-128"/>
                <a:cs typeface="Arial Unicode MS" panose="020B0604020202020204" pitchFamily="34" charset="-128"/>
              </a:rPr>
              <a:t>33%</a:t>
            </a:r>
            <a:r>
              <a:rPr lang="en-US" altLang="zh-TW" sz="2400" dirty="0">
                <a:solidFill>
                  <a:srgbClr val="00499D"/>
                </a:solidFill>
                <a:ea typeface="Arial Unicode MS" panose="020B0604020202020204" pitchFamily="34" charset="-128"/>
                <a:cs typeface="Arial Unicode MS" panose="020B0604020202020204" pitchFamily="34" charset="-128"/>
              </a:rPr>
              <a:t> </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improvement over the typical semi-rugged computers. </a:t>
            </a:r>
          </a:p>
          <a:p>
            <a:pPr>
              <a:buClr>
                <a:srgbClr val="00529C"/>
              </a:buClr>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Plus, the S14I is also the first in its class to offer an ingress protection rating of </a:t>
            </a:r>
            <a:r>
              <a:rPr lang="en-US" altLang="zh-TW" sz="2400" b="1" dirty="0">
                <a:solidFill>
                  <a:srgbClr val="00499D"/>
                </a:solidFill>
                <a:ea typeface="Arial Unicode MS" panose="020B0604020202020204" pitchFamily="34" charset="-128"/>
                <a:cs typeface="Arial Unicode MS" panose="020B0604020202020204" pitchFamily="34" charset="-128"/>
              </a:rPr>
              <a:t>53 (IP53)</a:t>
            </a: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a:t>
            </a:r>
            <a:endParaRPr lang="en-US" altLang="zh-TW" sz="2400" b="1" dirty="0">
              <a:ea typeface="Arial Unicode MS" panose="020B0604020202020204" pitchFamily="34" charset="-128"/>
              <a:cs typeface="Arial Unicode MS" panose="020B0604020202020204" pitchFamily="34" charset="-128"/>
            </a:endParaRPr>
          </a:p>
        </p:txBody>
      </p:sp>
      <p:graphicFrame>
        <p:nvGraphicFramePr>
          <p:cNvPr id="6" name="表格 3">
            <a:extLst>
              <a:ext uri="{FF2B5EF4-FFF2-40B4-BE49-F238E27FC236}">
                <a16:creationId xmlns:a16="http://schemas.microsoft.com/office/drawing/2014/main" id="{1DB1D4A1-4E58-4D12-8DD3-76E59743F864}"/>
              </a:ext>
            </a:extLst>
          </p:cNvPr>
          <p:cNvGraphicFramePr>
            <a:graphicFrameLocks noGrp="1"/>
          </p:cNvGraphicFramePr>
          <p:nvPr>
            <p:extLst>
              <p:ext uri="{D42A27DB-BD31-4B8C-83A1-F6EECF244321}">
                <p14:modId xmlns:p14="http://schemas.microsoft.com/office/powerpoint/2010/main" val="329515810"/>
              </p:ext>
            </p:extLst>
          </p:nvPr>
        </p:nvGraphicFramePr>
        <p:xfrm>
          <a:off x="1052271" y="3804271"/>
          <a:ext cx="5781675" cy="2064855"/>
        </p:xfrm>
        <a:graphic>
          <a:graphicData uri="http://schemas.openxmlformats.org/drawingml/2006/table">
            <a:tbl>
              <a:tblPr firstRow="1" bandRow="1">
                <a:tableStyleId>{8FD4443E-F989-4FC4-A0C8-D5A2AF1F390B}</a:tableStyleId>
              </a:tblPr>
              <a:tblGrid>
                <a:gridCol w="2132465">
                  <a:extLst>
                    <a:ext uri="{9D8B030D-6E8A-4147-A177-3AD203B41FA5}">
                      <a16:colId xmlns:a16="http://schemas.microsoft.com/office/drawing/2014/main" val="20000"/>
                    </a:ext>
                  </a:extLst>
                </a:gridCol>
                <a:gridCol w="1861457">
                  <a:extLst>
                    <a:ext uri="{9D8B030D-6E8A-4147-A177-3AD203B41FA5}">
                      <a16:colId xmlns:a16="http://schemas.microsoft.com/office/drawing/2014/main" val="20001"/>
                    </a:ext>
                  </a:extLst>
                </a:gridCol>
                <a:gridCol w="1787753">
                  <a:extLst>
                    <a:ext uri="{9D8B030D-6E8A-4147-A177-3AD203B41FA5}">
                      <a16:colId xmlns:a16="http://schemas.microsoft.com/office/drawing/2014/main" val="152791944"/>
                    </a:ext>
                  </a:extLst>
                </a:gridCol>
              </a:tblGrid>
              <a:tr h="434285">
                <a:tc>
                  <a:txBody>
                    <a:bodyPr/>
                    <a:lstStyle/>
                    <a:p>
                      <a:pPr algn="ctr"/>
                      <a:r>
                        <a:rPr lang="en-US" altLang="zh-TW" sz="1900" kern="1200" dirty="0"/>
                        <a:t>Brand</a:t>
                      </a:r>
                      <a:endParaRPr lang="zh-TW" altLang="en-US" sz="1900" kern="1200" dirty="0">
                        <a:solidFill>
                          <a:srgbClr val="141212"/>
                        </a:solidFill>
                        <a:latin typeface="+mn-lt"/>
                        <a:ea typeface="+mn-ea"/>
                        <a:cs typeface="+mn-cs"/>
                      </a:endParaRPr>
                    </a:p>
                  </a:txBody>
                  <a:tcPr/>
                </a:tc>
                <a:tc>
                  <a:txBody>
                    <a:bodyPr/>
                    <a:lstStyle/>
                    <a:p>
                      <a:pPr algn="ctr"/>
                      <a:r>
                        <a:rPr lang="en-US" altLang="zh-TW" sz="1900" kern="1200" dirty="0"/>
                        <a:t>Drop Withstand</a:t>
                      </a:r>
                      <a:endParaRPr lang="zh-TW" altLang="en-US" sz="1900" kern="1200" dirty="0">
                        <a:solidFill>
                          <a:srgbClr val="141212"/>
                        </a:solidFill>
                        <a:latin typeface="+mn-lt"/>
                        <a:ea typeface="+mn-ea"/>
                        <a:cs typeface="+mn-cs"/>
                      </a:endParaRPr>
                    </a:p>
                  </a:txBody>
                  <a:tcPr/>
                </a:tc>
                <a:tc>
                  <a:txBody>
                    <a:bodyPr/>
                    <a:lstStyle/>
                    <a:p>
                      <a:pPr algn="ctr"/>
                      <a:r>
                        <a:rPr lang="en-US" altLang="zh-TW" sz="1900" kern="1200" dirty="0">
                          <a:solidFill>
                            <a:schemeClr val="bg1"/>
                          </a:solidFill>
                          <a:latin typeface="+mn-lt"/>
                          <a:ea typeface="+mn-ea"/>
                          <a:cs typeface="+mn-cs"/>
                        </a:rPr>
                        <a:t>IP Rating</a:t>
                      </a:r>
                      <a:endParaRPr lang="zh-TW" altLang="en-US" sz="1900" kern="1200" dirty="0">
                        <a:solidFill>
                          <a:schemeClr val="bg1"/>
                        </a:solidFill>
                        <a:latin typeface="+mn-lt"/>
                        <a:ea typeface="+mn-ea"/>
                        <a:cs typeface="+mn-cs"/>
                      </a:endParaRPr>
                    </a:p>
                  </a:txBody>
                  <a:tcPr/>
                </a:tc>
                <a:extLst>
                  <a:ext uri="{0D108BD9-81ED-4DB2-BD59-A6C34878D82A}">
                    <a16:rowId xmlns:a16="http://schemas.microsoft.com/office/drawing/2014/main" val="10000"/>
                  </a:ext>
                </a:extLst>
              </a:tr>
              <a:tr h="246753">
                <a:tc>
                  <a:txBody>
                    <a:bodyPr/>
                    <a:lstStyle/>
                    <a:p>
                      <a:pPr algn="l"/>
                      <a:r>
                        <a:rPr lang="en-US" altLang="zh-TW" sz="1900" b="1" dirty="0">
                          <a:solidFill>
                            <a:srgbClr val="F6F98B"/>
                          </a:solidFill>
                        </a:rPr>
                        <a:t>  Durabook S14I</a:t>
                      </a:r>
                      <a:endParaRPr lang="zh-TW" altLang="en-US" sz="1900" b="1" dirty="0">
                        <a:solidFill>
                          <a:srgbClr val="F6F98B"/>
                        </a:solidFill>
                      </a:endParaRPr>
                    </a:p>
                  </a:txBody>
                  <a:tcPr/>
                </a:tc>
                <a:tc>
                  <a:txBody>
                    <a:bodyPr/>
                    <a:lstStyle/>
                    <a:p>
                      <a:pPr algn="ctr"/>
                      <a:r>
                        <a:rPr lang="en-US" altLang="zh-TW" sz="1900" b="1" dirty="0">
                          <a:solidFill>
                            <a:srgbClr val="F6F98B"/>
                          </a:solidFill>
                        </a:rPr>
                        <a:t>4</a:t>
                      </a:r>
                      <a:r>
                        <a:rPr lang="en-US" altLang="zh-TW" sz="1900" b="1" baseline="0" dirty="0">
                          <a:solidFill>
                            <a:srgbClr val="F6F98B"/>
                          </a:solidFill>
                        </a:rPr>
                        <a:t> feet (122cm)</a:t>
                      </a:r>
                      <a:endParaRPr lang="zh-TW" altLang="en-US" sz="1900" b="1" dirty="0">
                        <a:solidFill>
                          <a:srgbClr val="F6F98B"/>
                        </a:solidFill>
                      </a:endParaRPr>
                    </a:p>
                  </a:txBody>
                  <a:tcPr/>
                </a:tc>
                <a:tc>
                  <a:txBody>
                    <a:bodyPr/>
                    <a:lstStyle/>
                    <a:p>
                      <a:pPr marL="0" algn="ctr" defTabSz="914400" rtl="0" eaLnBrk="1" latinLnBrk="0" hangingPunct="1"/>
                      <a:r>
                        <a:rPr lang="en-US" altLang="zh-TW" sz="1900" b="1" kern="1200" dirty="0">
                          <a:solidFill>
                            <a:srgbClr val="F6F98B"/>
                          </a:solidFill>
                          <a:latin typeface="+mn-lt"/>
                          <a:ea typeface="+mn-ea"/>
                          <a:cs typeface="+mn-cs"/>
                        </a:rPr>
                        <a:t>IP 53</a:t>
                      </a:r>
                      <a:endParaRPr lang="zh-TW" altLang="en-US" sz="1900" b="1" kern="1200" dirty="0">
                        <a:solidFill>
                          <a:srgbClr val="F6F98B"/>
                        </a:solidFill>
                        <a:latin typeface="+mn-lt"/>
                        <a:ea typeface="+mn-ea"/>
                        <a:cs typeface="+mn-cs"/>
                      </a:endParaRPr>
                    </a:p>
                  </a:txBody>
                  <a:tcPr/>
                </a:tc>
                <a:extLst>
                  <a:ext uri="{0D108BD9-81ED-4DB2-BD59-A6C34878D82A}">
                    <a16:rowId xmlns:a16="http://schemas.microsoft.com/office/drawing/2014/main" val="10001"/>
                  </a:ext>
                </a:extLst>
              </a:tr>
              <a:tr h="246753">
                <a:tc>
                  <a:txBody>
                    <a:bodyPr/>
                    <a:lstStyle/>
                    <a:p>
                      <a:pPr algn="l"/>
                      <a:r>
                        <a:rPr lang="en-US" altLang="zh-TW" sz="1900" kern="1200" dirty="0">
                          <a:solidFill>
                            <a:schemeClr val="lt1"/>
                          </a:solidFill>
                          <a:latin typeface="+mn-lt"/>
                          <a:ea typeface="+mn-ea"/>
                          <a:cs typeface="+mn-cs"/>
                        </a:rPr>
                        <a:t>  Market Solution G</a:t>
                      </a:r>
                      <a:endParaRPr lang="zh-TW" altLang="en-US" sz="1900" kern="1200" dirty="0">
                        <a:solidFill>
                          <a:schemeClr val="lt1"/>
                        </a:solidFill>
                        <a:latin typeface="+mn-lt"/>
                        <a:ea typeface="+mn-ea"/>
                        <a:cs typeface="+mn-cs"/>
                      </a:endParaRPr>
                    </a:p>
                  </a:txBody>
                  <a:tcPr/>
                </a:tc>
                <a:tc>
                  <a:txBody>
                    <a:bodyPr/>
                    <a:lstStyle/>
                    <a:p>
                      <a:pPr algn="ctr"/>
                      <a:r>
                        <a:rPr lang="en-US" altLang="zh-TW" sz="1900" dirty="0">
                          <a:latin typeface="+mj-lt"/>
                        </a:rPr>
                        <a:t>3 feet</a:t>
                      </a:r>
                      <a:r>
                        <a:rPr lang="en-US" altLang="zh-TW" sz="1900" baseline="0" dirty="0">
                          <a:latin typeface="+mj-lt"/>
                        </a:rPr>
                        <a:t> (91cm)</a:t>
                      </a:r>
                      <a:endParaRPr lang="zh-TW" altLang="en-US" sz="1900" dirty="0">
                        <a:solidFill>
                          <a:srgbClr val="141212"/>
                        </a:solidFill>
                        <a:latin typeface="+mj-lt"/>
                      </a:endParaRPr>
                    </a:p>
                  </a:txBody>
                  <a:tcPr/>
                </a:tc>
                <a:tc>
                  <a:txBody>
                    <a:bodyPr/>
                    <a:lstStyle/>
                    <a:p>
                      <a:pPr marL="0" algn="ctr" defTabSz="914400" rtl="0" eaLnBrk="1" latinLnBrk="0" hangingPunct="1"/>
                      <a:r>
                        <a:rPr lang="en-US" altLang="zh-TW" sz="1900" b="0" kern="1200" dirty="0">
                          <a:solidFill>
                            <a:schemeClr val="bg1"/>
                          </a:solidFill>
                          <a:latin typeface="+mj-lt"/>
                          <a:ea typeface="+mn-ea"/>
                          <a:cs typeface="+mn-cs"/>
                        </a:rPr>
                        <a:t>IP 53</a:t>
                      </a:r>
                      <a:endParaRPr lang="zh-TW" altLang="en-US" sz="1900" b="0" kern="1200" dirty="0">
                        <a:solidFill>
                          <a:schemeClr val="bg1"/>
                        </a:solidFill>
                        <a:latin typeface="+mj-lt"/>
                        <a:ea typeface="+mn-ea"/>
                        <a:cs typeface="+mn-cs"/>
                      </a:endParaRPr>
                    </a:p>
                  </a:txBody>
                  <a:tcPr/>
                </a:tc>
                <a:extLst>
                  <a:ext uri="{0D108BD9-81ED-4DB2-BD59-A6C34878D82A}">
                    <a16:rowId xmlns:a16="http://schemas.microsoft.com/office/drawing/2014/main" val="10002"/>
                  </a:ext>
                </a:extLst>
              </a:tr>
              <a:tr h="434285">
                <a:tc>
                  <a:txBody>
                    <a:bodyPr/>
                    <a:lstStyle/>
                    <a:p>
                      <a:pPr algn="l"/>
                      <a:r>
                        <a:rPr lang="en-US" altLang="zh-TW" sz="1900" kern="1200" dirty="0">
                          <a:solidFill>
                            <a:schemeClr val="lt1"/>
                          </a:solidFill>
                          <a:latin typeface="+mn-lt"/>
                          <a:ea typeface="+mn-ea"/>
                          <a:cs typeface="+mn-cs"/>
                        </a:rPr>
                        <a:t>  Market Solution P</a:t>
                      </a:r>
                      <a:endParaRPr lang="zh-TW" altLang="en-US" sz="1900" kern="1200" dirty="0">
                        <a:solidFill>
                          <a:srgbClr val="141212"/>
                        </a:solidFill>
                        <a:latin typeface="+mn-lt"/>
                        <a:ea typeface="+mn-ea"/>
                        <a:cs typeface="+mn-cs"/>
                      </a:endParaRPr>
                    </a:p>
                  </a:txBody>
                  <a:tcPr/>
                </a:tc>
                <a:tc>
                  <a:txBody>
                    <a:bodyPr/>
                    <a:lstStyle/>
                    <a:p>
                      <a:pPr algn="ctr"/>
                      <a:r>
                        <a:rPr lang="en-US" altLang="zh-TW" sz="1900" dirty="0">
                          <a:latin typeface="+mj-lt"/>
                        </a:rPr>
                        <a:t>3 feet</a:t>
                      </a:r>
                      <a:r>
                        <a:rPr lang="en-US" altLang="zh-TW" sz="1900" baseline="0" dirty="0">
                          <a:latin typeface="+mj-lt"/>
                        </a:rPr>
                        <a:t> (91cm)</a:t>
                      </a:r>
                      <a:endParaRPr lang="zh-TW" altLang="en-US" sz="1900" dirty="0">
                        <a:solidFill>
                          <a:srgbClr val="141212"/>
                        </a:solidFill>
                        <a:latin typeface="+mj-lt"/>
                      </a:endParaRPr>
                    </a:p>
                  </a:txBody>
                  <a:tcPr/>
                </a:tc>
                <a:tc>
                  <a:txBody>
                    <a:bodyPr/>
                    <a:lstStyle/>
                    <a:p>
                      <a:pPr marL="0" algn="ctr" defTabSz="914400" rtl="0" eaLnBrk="1" latinLnBrk="0" hangingPunct="1"/>
                      <a:r>
                        <a:rPr lang="en-US" altLang="zh-TW" sz="1900" b="0" kern="1200" dirty="0">
                          <a:solidFill>
                            <a:schemeClr val="bg1"/>
                          </a:solidFill>
                          <a:latin typeface="+mj-lt"/>
                          <a:ea typeface="+mn-ea"/>
                          <a:cs typeface="+mn-cs"/>
                        </a:rPr>
                        <a:t>IP 53</a:t>
                      </a:r>
                      <a:endParaRPr lang="zh-TW" altLang="en-US" sz="1900" b="0" kern="1200" dirty="0">
                        <a:solidFill>
                          <a:schemeClr val="bg1"/>
                        </a:solidFill>
                        <a:latin typeface="+mj-lt"/>
                        <a:ea typeface="+mn-ea"/>
                        <a:cs typeface="+mn-cs"/>
                      </a:endParaRPr>
                    </a:p>
                  </a:txBody>
                  <a:tcPr/>
                </a:tc>
                <a:extLst>
                  <a:ext uri="{0D108BD9-81ED-4DB2-BD59-A6C34878D82A}">
                    <a16:rowId xmlns:a16="http://schemas.microsoft.com/office/drawing/2014/main" val="10003"/>
                  </a:ext>
                </a:extLst>
              </a:tr>
              <a:tr h="434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900" kern="1200" dirty="0">
                          <a:solidFill>
                            <a:schemeClr val="lt1"/>
                          </a:solidFill>
                          <a:latin typeface="+mn-lt"/>
                          <a:ea typeface="+mn-ea"/>
                          <a:cs typeface="+mn-cs"/>
                        </a:rPr>
                        <a:t>  Market Solution D</a:t>
                      </a:r>
                      <a:endParaRPr lang="zh-TW" altLang="en-US" sz="1900" kern="1200" dirty="0">
                        <a:solidFill>
                          <a:srgbClr val="141212"/>
                        </a:solidFill>
                        <a:latin typeface="+mn-lt"/>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900" kern="1200" dirty="0">
                          <a:solidFill>
                            <a:schemeClr val="lt1"/>
                          </a:solidFill>
                          <a:latin typeface="+mn-lt"/>
                          <a:ea typeface="+mn-ea"/>
                          <a:cs typeface="+mn-cs"/>
                        </a:rPr>
                        <a:t>3 feet</a:t>
                      </a:r>
                      <a:r>
                        <a:rPr lang="en-US" altLang="zh-TW" sz="1900" kern="1200" baseline="0" dirty="0">
                          <a:solidFill>
                            <a:schemeClr val="lt1"/>
                          </a:solidFill>
                          <a:latin typeface="+mn-lt"/>
                          <a:ea typeface="+mn-ea"/>
                          <a:cs typeface="+mn-cs"/>
                        </a:rPr>
                        <a:t> (91cm)</a:t>
                      </a:r>
                      <a:endParaRPr lang="zh-TW" altLang="en-US" sz="1900" kern="1200" dirty="0">
                        <a:solidFill>
                          <a:srgbClr val="141212"/>
                        </a:solidFill>
                        <a:latin typeface="+mn-lt"/>
                        <a:ea typeface="+mn-ea"/>
                        <a:cs typeface="+mn-cs"/>
                      </a:endParaRPr>
                    </a:p>
                  </a:txBody>
                  <a:tcPr/>
                </a:tc>
                <a:tc>
                  <a:txBody>
                    <a:bodyPr/>
                    <a:lstStyle/>
                    <a:p>
                      <a:pPr marL="0" algn="ctr" defTabSz="914400" rtl="0" eaLnBrk="1" latinLnBrk="0" hangingPunct="1"/>
                      <a:r>
                        <a:rPr lang="en-US" altLang="zh-TW" sz="1900" b="0" kern="1200" dirty="0">
                          <a:solidFill>
                            <a:schemeClr val="bg1"/>
                          </a:solidFill>
                          <a:latin typeface="+mj-lt"/>
                          <a:ea typeface="+mn-ea"/>
                          <a:cs typeface="+mn-cs"/>
                        </a:rPr>
                        <a:t>IP 53</a:t>
                      </a:r>
                      <a:endParaRPr lang="zh-TW" altLang="en-US" sz="1900" b="0" kern="1200" dirty="0">
                        <a:solidFill>
                          <a:schemeClr val="bg1"/>
                        </a:solidFill>
                        <a:latin typeface="+mj-lt"/>
                        <a:ea typeface="+mn-ea"/>
                        <a:cs typeface="+mn-cs"/>
                      </a:endParaRPr>
                    </a:p>
                  </a:txBody>
                  <a:tcPr/>
                </a:tc>
                <a:extLst>
                  <a:ext uri="{0D108BD9-81ED-4DB2-BD59-A6C34878D82A}">
                    <a16:rowId xmlns:a16="http://schemas.microsoft.com/office/drawing/2014/main" val="10004"/>
                  </a:ext>
                </a:extLst>
              </a:tr>
            </a:tbl>
          </a:graphicData>
        </a:graphic>
      </p:graphicFrame>
      <p:pic>
        <p:nvPicPr>
          <p:cNvPr id="7" name="Picture 2" descr="Image result for win icon">
            <a:extLst>
              <a:ext uri="{FF2B5EF4-FFF2-40B4-BE49-F238E27FC236}">
                <a16:creationId xmlns:a16="http://schemas.microsoft.com/office/drawing/2014/main" id="{3BA4A92B-9000-443F-828E-D9B8220C5374}"/>
              </a:ext>
            </a:extLst>
          </p:cNvPr>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foregroundMark x1="39667" y1="34000" x2="39667" y2="34000"/>
                        <a14:foregroundMark x1="60000" y1="33500" x2="60000" y2="33500"/>
                        <a14:foregroundMark x1="39667" y1="69000" x2="39667" y2="69000"/>
                        <a14:foregroundMark x1="52333" y1="68500" x2="52333" y2="68500"/>
                        <a14:foregroundMark x1="58667" y1="69000" x2="58667" y2="690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9855660">
            <a:off x="347688" y="4140064"/>
            <a:ext cx="970409" cy="646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3286" y="5209143"/>
            <a:ext cx="1513082" cy="117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148"/>
          <a:stretch/>
        </p:blipFill>
        <p:spPr bwMode="auto">
          <a:xfrm>
            <a:off x="9556387" y="5185015"/>
            <a:ext cx="1188367" cy="117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39" y="5167121"/>
            <a:ext cx="1483017" cy="129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C:\Users\iwi_lin\Desktop\Products\- Feature Icons\MIL-STD-810H-400px.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4573" y="5285343"/>
            <a:ext cx="922655" cy="922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889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RUGGED </a:t>
            </a:r>
            <a:r>
              <a:rPr lang="en-US" dirty="0">
                <a:solidFill>
                  <a:schemeClr val="tx1"/>
                </a:solidFill>
              </a:rPr>
              <a:t>DESIGNS 2/2</a:t>
            </a:r>
          </a:p>
        </p:txBody>
      </p:sp>
      <p:sp>
        <p:nvSpPr>
          <p:cNvPr id="13" name="Rectangle 12"/>
          <p:cNvSpPr/>
          <p:nvPr/>
        </p:nvSpPr>
        <p:spPr>
          <a:xfrm>
            <a:off x="1006703" y="978384"/>
            <a:ext cx="4070346" cy="369332"/>
          </a:xfrm>
          <a:prstGeom prst="rect">
            <a:avLst/>
          </a:prstGeom>
        </p:spPr>
        <p:txBody>
          <a:bodyPr wrap="none">
            <a:spAutoFit/>
          </a:bodyPr>
          <a:lstStyle/>
          <a:p>
            <a:pPr algn="ctr"/>
            <a:r>
              <a:rPr lang="en-US" cap="all" dirty="0">
                <a:solidFill>
                  <a:srgbClr val="00529C"/>
                </a:solidFill>
                <a:latin typeface="Arial Unicode MS" panose="020B0604020202020204" pitchFamily="34" charset="-128"/>
                <a:ea typeface="Arial Unicode MS" panose="020B0604020202020204" pitchFamily="34" charset="-128"/>
                <a:cs typeface="Arial Unicode MS" panose="020B0604020202020204" pitchFamily="34" charset="-128"/>
              </a:rPr>
              <a:t>WIDE TEMPERATURE TOLERANCE</a:t>
            </a:r>
          </a:p>
        </p:txBody>
      </p:sp>
      <p:sp>
        <p:nvSpPr>
          <p:cNvPr id="15" name="Rectangle 14">
            <a:extLst>
              <a:ext uri="{FF2B5EF4-FFF2-40B4-BE49-F238E27FC236}">
                <a16:creationId xmlns:a16="http://schemas.microsoft.com/office/drawing/2014/main" id="{039269BB-2138-4B4A-AF98-517D12ED4C6E}"/>
              </a:ext>
            </a:extLst>
          </p:cNvPr>
          <p:cNvSpPr/>
          <p:nvPr/>
        </p:nvSpPr>
        <p:spPr>
          <a:xfrm>
            <a:off x="6167937" y="1360116"/>
            <a:ext cx="5434716" cy="1938992"/>
          </a:xfrm>
          <a:prstGeom prst="rect">
            <a:avLst/>
          </a:prstGeom>
        </p:spPr>
        <p:txBody>
          <a:bodyPr wrap="square">
            <a:spAutoFit/>
          </a:bodyPr>
          <a:lstStyle/>
          <a:p>
            <a:pPr marL="285750" indent="-285750">
              <a:buClr>
                <a:srgbClr val="00529C"/>
              </a:buClr>
              <a:buFont typeface="Arial" panose="020B0604020202020204" pitchFamily="34" charset="0"/>
              <a:buChar char="•"/>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From high ambient temperature to low, and underground construction to high latitude areas, it is not a problem for S14I to operate and adapt under extreme temperature. </a:t>
            </a:r>
          </a:p>
        </p:txBody>
      </p:sp>
      <p:pic>
        <p:nvPicPr>
          <p:cNvPr id="16" name="Picture 15">
            <a:extLst>
              <a:ext uri="{FF2B5EF4-FFF2-40B4-BE49-F238E27FC236}">
                <a16:creationId xmlns:a16="http://schemas.microsoft.com/office/drawing/2014/main" id="{42F0B1EE-A3CE-4A0A-8B6D-4026EA3C37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201" t="42245" r="39086" b="41224"/>
          <a:stretch/>
        </p:blipFill>
        <p:spPr>
          <a:xfrm>
            <a:off x="7229585" y="5347056"/>
            <a:ext cx="965845" cy="909692"/>
          </a:xfrm>
          <a:prstGeom prst="rect">
            <a:avLst/>
          </a:prstGeom>
        </p:spPr>
      </p:pic>
      <p:pic>
        <p:nvPicPr>
          <p:cNvPr id="17" name="Picture 16">
            <a:extLst>
              <a:ext uri="{FF2B5EF4-FFF2-40B4-BE49-F238E27FC236}">
                <a16:creationId xmlns:a16="http://schemas.microsoft.com/office/drawing/2014/main" id="{AEA50BD2-D68F-41F1-9353-BA6D61EA0E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911" t="42925" r="39225" b="41360"/>
          <a:stretch/>
        </p:blipFill>
        <p:spPr>
          <a:xfrm>
            <a:off x="8216755" y="5377036"/>
            <a:ext cx="887230" cy="864769"/>
          </a:xfrm>
          <a:prstGeom prst="rect">
            <a:avLst/>
          </a:prstGeom>
        </p:spPr>
      </p:pic>
      <p:pic>
        <p:nvPicPr>
          <p:cNvPr id="18" name="Picture 2" descr="\\fileserver\TH\MKT Div\Tri-Fold A4 Brochure\profile icon-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630" y="4889081"/>
            <a:ext cx="1416622" cy="136766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D4D352A-A807-4FE0-95D3-ACCC6A19BF22}"/>
              </a:ext>
            </a:extLst>
          </p:cNvPr>
          <p:cNvSpPr/>
          <p:nvPr/>
        </p:nvSpPr>
        <p:spPr>
          <a:xfrm>
            <a:off x="6546375" y="3400753"/>
            <a:ext cx="4659899" cy="1877437"/>
          </a:xfrm>
          <a:prstGeom prst="rect">
            <a:avLst/>
          </a:prstGeom>
        </p:spPr>
        <p:txBody>
          <a:bodyPr wrap="square">
            <a:spAutoFit/>
          </a:bodyPr>
          <a:lstStyle/>
          <a:p>
            <a:pPr marL="342900" indent="-342900">
              <a:buClr>
                <a:srgbClr val="00529C"/>
              </a:buClr>
              <a:buFont typeface="Wingdings" panose="05000000000000000000" pitchFamily="2" charset="2"/>
              <a:buChar char="ü"/>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Operation: </a:t>
            </a:r>
            <a:r>
              <a:rPr lang="en-US" altLang="zh-TW" sz="2800" b="1" dirty="0">
                <a:solidFill>
                  <a:srgbClr val="FF0000"/>
                </a:solidFill>
              </a:rPr>
              <a:t>-2</a:t>
            </a:r>
            <a:r>
              <a:rPr lang="en-US" altLang="zh-CN" sz="2800" b="1" dirty="0">
                <a:solidFill>
                  <a:srgbClr val="FF0000"/>
                </a:solidFill>
              </a:rPr>
              <a:t>9</a:t>
            </a:r>
            <a:r>
              <a:rPr lang="en-US" altLang="zh-TW" sz="2800" b="1" dirty="0">
                <a:solidFill>
                  <a:srgbClr val="FF0000"/>
                </a:solidFill>
              </a:rPr>
              <a:t>°C ~ 6</a:t>
            </a:r>
            <a:r>
              <a:rPr lang="en-US" altLang="zh-CN" sz="2800" b="1" dirty="0">
                <a:solidFill>
                  <a:srgbClr val="FF0000"/>
                </a:solidFill>
              </a:rPr>
              <a:t>3</a:t>
            </a:r>
            <a:r>
              <a:rPr lang="en-US" altLang="zh-TW" sz="2800" b="1" dirty="0">
                <a:solidFill>
                  <a:srgbClr val="FF0000"/>
                </a:solidFill>
              </a:rPr>
              <a:t>°C /</a:t>
            </a:r>
            <a:br>
              <a:rPr lang="en-US" altLang="zh-TW" sz="2800" b="1" dirty="0">
                <a:solidFill>
                  <a:srgbClr val="FF0000"/>
                </a:solidFill>
              </a:rPr>
            </a:br>
            <a:r>
              <a:rPr lang="en-US" altLang="zh-TW" sz="2800" b="1" dirty="0">
                <a:solidFill>
                  <a:srgbClr val="00499D"/>
                </a:solidFill>
              </a:rPr>
              <a:t>              </a:t>
            </a:r>
            <a:r>
              <a:rPr lang="en-US" altLang="zh-TW" sz="2000" b="1" dirty="0">
                <a:solidFill>
                  <a:srgbClr val="00499D"/>
                </a:solidFill>
              </a:rPr>
              <a:t>   </a:t>
            </a:r>
            <a:r>
              <a:rPr lang="en-US" altLang="zh-TW" sz="2800" b="1" dirty="0">
                <a:solidFill>
                  <a:srgbClr val="00499D"/>
                </a:solidFill>
              </a:rPr>
              <a:t> </a:t>
            </a:r>
            <a:r>
              <a:rPr lang="en-US" altLang="zh-TW" sz="2800" b="1" dirty="0">
                <a:solidFill>
                  <a:srgbClr val="FF0000"/>
                </a:solidFill>
              </a:rPr>
              <a:t>-</a:t>
            </a:r>
            <a:r>
              <a:rPr lang="en-US" altLang="zh-CN" sz="2800" b="1" dirty="0">
                <a:solidFill>
                  <a:srgbClr val="FF0000"/>
                </a:solidFill>
              </a:rPr>
              <a:t>20</a:t>
            </a:r>
            <a:r>
              <a:rPr lang="en-US" altLang="zh-TW" sz="2800" b="1" dirty="0">
                <a:solidFill>
                  <a:srgbClr val="FF0000"/>
                </a:solidFill>
              </a:rPr>
              <a:t>°F ~ 14</a:t>
            </a:r>
            <a:r>
              <a:rPr lang="en-US" altLang="zh-CN" sz="2800" b="1" dirty="0">
                <a:solidFill>
                  <a:srgbClr val="FF0000"/>
                </a:solidFill>
              </a:rPr>
              <a:t>5</a:t>
            </a:r>
            <a:r>
              <a:rPr lang="en-US" altLang="zh-TW" sz="2800" b="1" dirty="0">
                <a:solidFill>
                  <a:srgbClr val="FF0000"/>
                </a:solidFill>
              </a:rPr>
              <a:t>°F </a:t>
            </a:r>
          </a:p>
          <a:p>
            <a:pPr marL="342900" indent="-342900">
              <a:buClr>
                <a:srgbClr val="00529C"/>
              </a:buClr>
              <a:buFont typeface="Wingdings" panose="05000000000000000000" pitchFamily="2" charset="2"/>
              <a:buChar char="ü"/>
            </a:pPr>
            <a:r>
              <a:rPr lang="en-US" altLang="zh-TW" sz="2400" dirty="0">
                <a:solidFill>
                  <a:schemeClr val="tx1">
                    <a:lumMod val="75000"/>
                    <a:lumOff val="25000"/>
                  </a:schemeClr>
                </a:solidFill>
                <a:ea typeface="Arial Unicode MS" panose="020B0604020202020204" pitchFamily="34" charset="-128"/>
                <a:cs typeface="Arial Unicode MS" panose="020B0604020202020204" pitchFamily="34" charset="-128"/>
              </a:rPr>
              <a:t>Storage: </a:t>
            </a:r>
            <a:r>
              <a:rPr lang="en-US" altLang="zh-TW" sz="2800" b="1" dirty="0">
                <a:solidFill>
                  <a:srgbClr val="00499D"/>
                </a:solidFill>
              </a:rPr>
              <a:t>-51°C ~ 71°C /</a:t>
            </a:r>
            <a:br>
              <a:rPr lang="en-US" altLang="zh-TW" sz="2800" b="1" dirty="0">
                <a:solidFill>
                  <a:srgbClr val="00499D"/>
                </a:solidFill>
              </a:rPr>
            </a:br>
            <a:r>
              <a:rPr lang="en-US" altLang="zh-TW" sz="2800" b="1" dirty="0">
                <a:solidFill>
                  <a:srgbClr val="00499D"/>
                </a:solidFill>
              </a:rPr>
              <a:t>           </a:t>
            </a:r>
            <a:r>
              <a:rPr lang="en-US" altLang="zh-TW" sz="2400" b="1" dirty="0">
                <a:solidFill>
                  <a:srgbClr val="00499D"/>
                </a:solidFill>
              </a:rPr>
              <a:t>   </a:t>
            </a:r>
            <a:r>
              <a:rPr lang="en-US" altLang="zh-TW" sz="2800" b="1" dirty="0">
                <a:solidFill>
                  <a:srgbClr val="00499D"/>
                </a:solidFill>
              </a:rPr>
              <a:t>-60°F ~ 160°F </a:t>
            </a:r>
          </a:p>
        </p:txBody>
      </p:sp>
      <p:pic>
        <p:nvPicPr>
          <p:cNvPr id="4" name="Picture 3" descr="A computer with a blue flower on the screen&#10;&#10;Description automatically generated">
            <a:extLst>
              <a:ext uri="{FF2B5EF4-FFF2-40B4-BE49-F238E27FC236}">
                <a16:creationId xmlns:a16="http://schemas.microsoft.com/office/drawing/2014/main" id="{5BA27E5C-68B5-FB8D-E672-3E194E8129B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1" b="-2726"/>
          <a:stretch/>
        </p:blipFill>
        <p:spPr>
          <a:xfrm>
            <a:off x="973694" y="1645932"/>
            <a:ext cx="4671932" cy="3925401"/>
          </a:xfrm>
          <a:prstGeom prst="rect">
            <a:avLst/>
          </a:prstGeom>
          <a:effectLst>
            <a:reflection blurRad="6350" stA="46000" endPos="18000" dir="5400000" sy="-100000" algn="bl" rotWithShape="0"/>
          </a:effectLst>
        </p:spPr>
      </p:pic>
    </p:spTree>
    <p:extLst>
      <p:ext uri="{BB962C8B-B14F-4D97-AF65-F5344CB8AC3E}">
        <p14:creationId xmlns:p14="http://schemas.microsoft.com/office/powerpoint/2010/main" val="2075077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2">
            <a:extLst>
              <a:ext uri="{FF2B5EF4-FFF2-40B4-BE49-F238E27FC236}">
                <a16:creationId xmlns:a16="http://schemas.microsoft.com/office/drawing/2014/main" id="{CF0E05CC-3CF2-33A3-9AD2-7DA3BAD9F3FD}"/>
              </a:ext>
            </a:extLst>
          </p:cNvPr>
          <p:cNvSpPr txBox="1">
            <a:spLocks/>
          </p:cNvSpPr>
          <p:nvPr/>
        </p:nvSpPr>
        <p:spPr>
          <a:xfrm>
            <a:off x="998538" y="1464815"/>
            <a:ext cx="10506921" cy="4012059"/>
          </a:xfrm>
          <a:prstGeom prst="rect">
            <a:avLst/>
          </a:prstGeom>
        </p:spPr>
        <p:txBody>
          <a:bodyPr/>
          <a:lstStyle>
            <a:defPPr>
              <a:defRPr lang="zh-TW"/>
            </a:defPPr>
            <a:lvl1pPr marL="342900" indent="-342900">
              <a:lnSpc>
                <a:spcPts val="3800"/>
              </a:lnSpc>
              <a:spcBef>
                <a:spcPct val="20000"/>
              </a:spcBef>
              <a:buClr>
                <a:srgbClr val="00499D"/>
              </a:buClr>
              <a:buFont typeface="Arial" panose="020B0604020202020204" pitchFamily="34" charset="0"/>
              <a:buChar char="•"/>
              <a:defRPr sz="2400">
                <a:solidFill>
                  <a:schemeClr val="tx1">
                    <a:lumMod val="75000"/>
                    <a:lumOff val="25000"/>
                  </a:schemeClr>
                </a:solidFill>
                <a:ea typeface="微軟正黑體" panose="020B0604030504040204" pitchFamily="34" charset="-120"/>
              </a:defRPr>
            </a:lvl1pPr>
            <a:lvl2pPr indent="0">
              <a:spcBef>
                <a:spcPct val="20000"/>
              </a:spcBef>
              <a:buFontTx/>
              <a:buNone/>
              <a:defRPr sz="2000">
                <a:solidFill>
                  <a:schemeClr val="tx1">
                    <a:lumMod val="75000"/>
                    <a:lumOff val="25000"/>
                  </a:schemeClr>
                </a:solidFill>
              </a:defRPr>
            </a:lvl2pPr>
            <a:lvl3pPr indent="0">
              <a:spcBef>
                <a:spcPct val="20000"/>
              </a:spcBef>
              <a:buFontTx/>
              <a:buNone/>
              <a:defRPr>
                <a:solidFill>
                  <a:schemeClr val="tx1">
                    <a:lumMod val="75000"/>
                    <a:lumOff val="25000"/>
                  </a:schemeClr>
                </a:solidFill>
              </a:defRPr>
            </a:lvl3pPr>
            <a:lvl4pPr indent="0">
              <a:spcBef>
                <a:spcPct val="20000"/>
              </a:spcBef>
              <a:buFontTx/>
              <a:buNone/>
              <a:defRPr sz="1600">
                <a:solidFill>
                  <a:schemeClr val="tx1">
                    <a:lumMod val="75000"/>
                    <a:lumOff val="25000"/>
                  </a:schemeClr>
                </a:solidFill>
              </a:defRPr>
            </a:lvl4pPr>
            <a:lvl5pPr indent="0">
              <a:spcBef>
                <a:spcPct val="20000"/>
              </a:spcBef>
              <a:buFontTx/>
              <a:buNone/>
              <a:defRPr sz="1600">
                <a:solidFill>
                  <a:schemeClr val="tx1">
                    <a:lumMod val="75000"/>
                    <a:lumOff val="2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r>
              <a:rPr lang="en-US" altLang="zh-CN" dirty="0">
                <a:solidFill>
                  <a:prstClr val="black">
                    <a:lumMod val="75000"/>
                    <a:lumOff val="25000"/>
                  </a:prstClr>
                </a:solidFill>
                <a:latin typeface="Calibri"/>
              </a:rPr>
              <a:t>S</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14I supports Windows Hello face authentication. The new </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S</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14I is equipped with a near infrared (IR) camera with facial recognition capability to authenticate and unlock Windows devices. Near infrared camera provides consistent image sensing capability in various ambient light environments, enabling users to login to Windows securely.</a:t>
            </a:r>
            <a:endParaRPr kumimoji="0" lang="zh-TW" altLang="en-US" sz="2400" b="0"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endParaRPr>
          </a:p>
        </p:txBody>
      </p:sp>
      <p:sp>
        <p:nvSpPr>
          <p:cNvPr id="6" name="Content Placeholder 1">
            <a:extLst>
              <a:ext uri="{FF2B5EF4-FFF2-40B4-BE49-F238E27FC236}">
                <a16:creationId xmlns:a16="http://schemas.microsoft.com/office/drawing/2014/main" id="{3DD99E12-5A79-2FC1-8E0D-76B0B8CBFD36}"/>
              </a:ext>
            </a:extLst>
          </p:cNvPr>
          <p:cNvSpPr txBox="1">
            <a:spLocks/>
          </p:cNvSpPr>
          <p:nvPr/>
        </p:nvSpPr>
        <p:spPr>
          <a:xfrm>
            <a:off x="998059" y="386630"/>
            <a:ext cx="10507401" cy="650696"/>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TW" sz="4200" b="1" i="0" u="none" strike="noStrike" kern="1200" cap="none" spc="0" normalizeH="0" baseline="0" noProof="0" dirty="0">
                <a:ln>
                  <a:noFill/>
                </a:ln>
                <a:solidFill>
                  <a:prstClr val="black"/>
                </a:solidFill>
                <a:effectLst/>
                <a:uLnTx/>
                <a:uFillTx/>
                <a:latin typeface="Calibri"/>
                <a:ea typeface="微軟正黑體" panose="020B0604030504040204" pitchFamily="34" charset="-120"/>
                <a:cs typeface="+mn-cs"/>
              </a:rPr>
              <a:t>IMPROVED SECURITY </a:t>
            </a:r>
            <a:r>
              <a:rPr kumimoji="0" lang="en-US" altLang="zh-TW" sz="4200" b="1" i="0" u="none" strike="noStrike" kern="1200" cap="none" spc="0" normalizeH="0" baseline="0" noProof="0" dirty="0">
                <a:ln>
                  <a:noFill/>
                </a:ln>
                <a:solidFill>
                  <a:srgbClr val="00499D"/>
                </a:solidFill>
                <a:effectLst/>
                <a:uLnTx/>
                <a:uFillTx/>
                <a:latin typeface="Calibri"/>
                <a:ea typeface="微軟正黑體" panose="020B0604030504040204" pitchFamily="34" charset="-120"/>
                <a:cs typeface="+mn-cs"/>
              </a:rPr>
              <a:t>WITH WINDOWS HELLO</a:t>
            </a:r>
          </a:p>
        </p:txBody>
      </p:sp>
      <p:grpSp>
        <p:nvGrpSpPr>
          <p:cNvPr id="17" name="Group 16">
            <a:extLst>
              <a:ext uri="{FF2B5EF4-FFF2-40B4-BE49-F238E27FC236}">
                <a16:creationId xmlns:a16="http://schemas.microsoft.com/office/drawing/2014/main" id="{48D6476C-74A6-204F-F84C-F6ADFF2A2CB0}"/>
              </a:ext>
            </a:extLst>
          </p:cNvPr>
          <p:cNvGrpSpPr/>
          <p:nvPr/>
        </p:nvGrpSpPr>
        <p:grpSpPr>
          <a:xfrm>
            <a:off x="3198920" y="3654373"/>
            <a:ext cx="6105198" cy="504825"/>
            <a:chOff x="3391218" y="3181227"/>
            <a:chExt cx="6105198" cy="504825"/>
          </a:xfrm>
        </p:grpSpPr>
        <p:sp>
          <p:nvSpPr>
            <p:cNvPr id="12" name="矩形: 圓角 11">
              <a:extLst>
                <a:ext uri="{FF2B5EF4-FFF2-40B4-BE49-F238E27FC236}">
                  <a16:creationId xmlns:a16="http://schemas.microsoft.com/office/drawing/2014/main" id="{BAEA0E45-A0DC-B5A0-124C-51AF06AB6BC6}"/>
                </a:ext>
              </a:extLst>
            </p:cNvPr>
            <p:cNvSpPr/>
            <p:nvPr/>
          </p:nvSpPr>
          <p:spPr>
            <a:xfrm>
              <a:off x="3391218" y="3181227"/>
              <a:ext cx="504825" cy="5048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2054" name="Picture 6" descr="Windows Hello supports a growing variety of secured companion devices |  Windows Experience Blog">
              <a:extLst>
                <a:ext uri="{FF2B5EF4-FFF2-40B4-BE49-F238E27FC236}">
                  <a16:creationId xmlns:a16="http://schemas.microsoft.com/office/drawing/2014/main" id="{A22F4E86-4AB5-6472-B23A-ECE9FF3766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75" t="505" r="21875" b="-505"/>
            <a:stretch/>
          </p:blipFill>
          <p:spPr bwMode="auto">
            <a:xfrm>
              <a:off x="3460386" y="3258000"/>
              <a:ext cx="351895" cy="351895"/>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圓角 12">
              <a:extLst>
                <a:ext uri="{FF2B5EF4-FFF2-40B4-BE49-F238E27FC236}">
                  <a16:creationId xmlns:a16="http://schemas.microsoft.com/office/drawing/2014/main" id="{EF865A0F-8DD1-3BEF-C6DA-3DD8B3C1F39C}"/>
                </a:ext>
              </a:extLst>
            </p:cNvPr>
            <p:cNvSpPr/>
            <p:nvPr/>
          </p:nvSpPr>
          <p:spPr>
            <a:xfrm>
              <a:off x="6542493" y="3181227"/>
              <a:ext cx="504825" cy="50482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a:ea typeface="新細明體" panose="02020500000000000000" pitchFamily="18" charset="-120"/>
                <a:cs typeface="+mn-cs"/>
              </a:endParaRPr>
            </a:p>
          </p:txBody>
        </p:sp>
        <p:pic>
          <p:nvPicPr>
            <p:cNvPr id="21" name="圖片 20">
              <a:extLst>
                <a:ext uri="{FF2B5EF4-FFF2-40B4-BE49-F238E27FC236}">
                  <a16:creationId xmlns:a16="http://schemas.microsoft.com/office/drawing/2014/main" id="{8A05C85E-71F1-9803-2B35-96C81CB86759}"/>
                </a:ext>
              </a:extLst>
            </p:cNvPr>
            <p:cNvPicPr>
              <a:picLocks noChangeAspect="1"/>
            </p:cNvPicPr>
            <p:nvPr/>
          </p:nvPicPr>
          <p:blipFill>
            <a:blip r:embed="rId3"/>
            <a:stretch>
              <a:fillRect/>
            </a:stretch>
          </p:blipFill>
          <p:spPr>
            <a:xfrm>
              <a:off x="6631504" y="3295221"/>
              <a:ext cx="326801" cy="326801"/>
            </a:xfrm>
            <a:prstGeom prst="rect">
              <a:avLst/>
            </a:prstGeom>
          </p:spPr>
        </p:pic>
        <p:sp>
          <p:nvSpPr>
            <p:cNvPr id="22" name="文字方塊 21">
              <a:extLst>
                <a:ext uri="{FF2B5EF4-FFF2-40B4-BE49-F238E27FC236}">
                  <a16:creationId xmlns:a16="http://schemas.microsoft.com/office/drawing/2014/main" id="{933F983C-E024-6B31-CFB3-05DF9B0AD5E3}"/>
                </a:ext>
              </a:extLst>
            </p:cNvPr>
            <p:cNvSpPr txBox="1"/>
            <p:nvPr/>
          </p:nvSpPr>
          <p:spPr>
            <a:xfrm>
              <a:off x="4010593" y="3228945"/>
              <a:ext cx="17954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Windows Hello</a:t>
              </a:r>
              <a:endParaRPr kumimoji="0" lang="zh-TW" altLang="en-US" sz="2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7" name="文字方塊 21">
              <a:extLst>
                <a:ext uri="{FF2B5EF4-FFF2-40B4-BE49-F238E27FC236}">
                  <a16:creationId xmlns:a16="http://schemas.microsoft.com/office/drawing/2014/main" id="{27D7DC77-E358-B658-E914-71C5A387AD64}"/>
                </a:ext>
              </a:extLst>
            </p:cNvPr>
            <p:cNvSpPr txBox="1"/>
            <p:nvPr/>
          </p:nvSpPr>
          <p:spPr>
            <a:xfrm>
              <a:off x="7161050" y="3228945"/>
              <a:ext cx="23353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Face Authentication</a:t>
              </a:r>
              <a:endParaRPr kumimoji="0" lang="zh-TW" altLang="en-US" sz="2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grpSp>
      <p:sp>
        <p:nvSpPr>
          <p:cNvPr id="16" name="Rectangle 15">
            <a:extLst>
              <a:ext uri="{FF2B5EF4-FFF2-40B4-BE49-F238E27FC236}">
                <a16:creationId xmlns:a16="http://schemas.microsoft.com/office/drawing/2014/main" id="{AA785202-A96C-6843-2778-1712EEE2E8BF}"/>
              </a:ext>
            </a:extLst>
          </p:cNvPr>
          <p:cNvSpPr/>
          <p:nvPr/>
        </p:nvSpPr>
        <p:spPr>
          <a:xfrm>
            <a:off x="998059" y="996078"/>
            <a:ext cx="865815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all" spc="0" normalizeH="0" baseline="0" noProof="0" dirty="0">
                <a:ln>
                  <a:noFill/>
                </a:ln>
                <a:solidFill>
                  <a:srgbClr val="00529C"/>
                </a:solidFill>
                <a:effectLst/>
                <a:uLnTx/>
                <a:uFillTx/>
                <a:latin typeface="Calibri"/>
                <a:ea typeface="微軟正黑體" panose="020B0604030504040204" pitchFamily="34" charset="-120"/>
                <a:cs typeface="Arial Unicode MS" panose="020B0604020202020204" pitchFamily="34" charset="-128"/>
              </a:rPr>
              <a:t>UTILIZE the Power of biometrics-based TECHNOLOGY</a:t>
            </a:r>
          </a:p>
        </p:txBody>
      </p:sp>
      <p:pic>
        <p:nvPicPr>
          <p:cNvPr id="4" name="Picture 3" descr="A computer with a blue flower on the screen&#10;&#10;Description automatically generated">
            <a:extLst>
              <a:ext uri="{FF2B5EF4-FFF2-40B4-BE49-F238E27FC236}">
                <a16:creationId xmlns:a16="http://schemas.microsoft.com/office/drawing/2014/main" id="{23167ADE-E90A-C8C0-3AB8-9C582F2C785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686541" y="4529635"/>
            <a:ext cx="11027040" cy="1940613"/>
          </a:xfrm>
          <a:prstGeom prst="rect">
            <a:avLst/>
          </a:prstGeom>
        </p:spPr>
      </p:pic>
    </p:spTree>
    <p:extLst>
      <p:ext uri="{BB962C8B-B14F-4D97-AF65-F5344CB8AC3E}">
        <p14:creationId xmlns:p14="http://schemas.microsoft.com/office/powerpoint/2010/main" val="9962225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DD99E12-5A79-2FC1-8E0D-76B0B8CBFD36}"/>
              </a:ext>
            </a:extLst>
          </p:cNvPr>
          <p:cNvSpPr txBox="1">
            <a:spLocks/>
          </p:cNvSpPr>
          <p:nvPr/>
        </p:nvSpPr>
        <p:spPr>
          <a:xfrm>
            <a:off x="998059" y="386630"/>
            <a:ext cx="10507401" cy="650696"/>
          </a:xfrm>
          <a:prstGeom prst="rect">
            <a:avLst/>
          </a:prstGeom>
        </p:spPr>
        <p:txBody>
          <a:bodyPr anchor="ctr"/>
          <a:lstStyle>
            <a:lvl1pPr marL="0" marR="0" indent="0" algn="l" defTabSz="914400" rtl="0" eaLnBrk="1" fontAlgn="auto" latinLnBrk="0" hangingPunct="1">
              <a:lnSpc>
                <a:spcPct val="100000"/>
              </a:lnSpc>
              <a:spcBef>
                <a:spcPct val="20000"/>
              </a:spcBef>
              <a:spcAft>
                <a:spcPts val="0"/>
              </a:spcAft>
              <a:buClrTx/>
              <a:buSzTx/>
              <a:buFontTx/>
              <a:buNone/>
              <a:tabLst/>
              <a:defRPr sz="4400" b="1" kern="1200">
                <a:solidFill>
                  <a:srgbClr val="00499D"/>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zh-TW" sz="4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ELEVATE PROTECTION WITH </a:t>
            </a:r>
            <a:r>
              <a:rPr kumimoji="0" lang="en-US" altLang="zh-TW" sz="4000" b="1" i="0" u="none" strike="noStrike" kern="1200" cap="none" spc="0" normalizeH="0" baseline="0" noProof="0" dirty="0">
                <a:ln>
                  <a:noFill/>
                </a:ln>
                <a:solidFill>
                  <a:srgbClr val="00499D"/>
                </a:solidFill>
                <a:effectLst/>
                <a:uLnTx/>
                <a:uFillTx/>
                <a:latin typeface="Calibri"/>
                <a:ea typeface="新細明體" panose="02020500000000000000" pitchFamily="18" charset="-120"/>
                <a:cs typeface="+mn-cs"/>
              </a:rPr>
              <a:t>SECURED-CORE PC</a:t>
            </a:r>
            <a:endParaRPr kumimoji="0" lang="en-US" altLang="zh-TW" sz="40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sp>
        <p:nvSpPr>
          <p:cNvPr id="3" name="矩形 2">
            <a:extLst>
              <a:ext uri="{FF2B5EF4-FFF2-40B4-BE49-F238E27FC236}">
                <a16:creationId xmlns:a16="http://schemas.microsoft.com/office/drawing/2014/main" id="{FFE948FA-469B-75BF-ACBC-C1E3E9DE344B}"/>
              </a:ext>
            </a:extLst>
          </p:cNvPr>
          <p:cNvSpPr/>
          <p:nvPr/>
        </p:nvSpPr>
        <p:spPr>
          <a:xfrm>
            <a:off x="1047650" y="936526"/>
            <a:ext cx="31344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all" spc="0" normalizeH="0" baseline="0" noProof="0" dirty="0" err="1">
                <a:ln>
                  <a:noFill/>
                </a:ln>
                <a:solidFill>
                  <a:srgbClr val="00529C"/>
                </a:solidFill>
                <a:effectLst/>
                <a:uLnTx/>
                <a:uFillTx/>
                <a:latin typeface="Calibri"/>
                <a:ea typeface="Arial Unicode MS" panose="020B0604020202020204" pitchFamily="34" charset="-128"/>
                <a:cs typeface="+mn-cs"/>
              </a:rPr>
              <a:t>SupportING</a:t>
            </a:r>
            <a:r>
              <a:rPr kumimoji="0" lang="en-US" altLang="zh-TW" sz="1800" b="0" i="0" u="none" strike="noStrike" kern="1200" cap="all" spc="0" normalizeH="0" baseline="0" noProof="0" dirty="0">
                <a:ln>
                  <a:noFill/>
                </a:ln>
                <a:solidFill>
                  <a:srgbClr val="00529C"/>
                </a:solidFill>
                <a:effectLst/>
                <a:uLnTx/>
                <a:uFillTx/>
                <a:latin typeface="Calibri"/>
                <a:ea typeface="Arial Unicode MS" panose="020B0604020202020204" pitchFamily="34" charset="-128"/>
                <a:cs typeface="+mn-cs"/>
              </a:rPr>
              <a:t> WINDOWS HELLO</a:t>
            </a:r>
          </a:p>
        </p:txBody>
      </p:sp>
      <p:sp>
        <p:nvSpPr>
          <p:cNvPr id="4" name="內容版面配置區 2">
            <a:extLst>
              <a:ext uri="{FF2B5EF4-FFF2-40B4-BE49-F238E27FC236}">
                <a16:creationId xmlns:a16="http://schemas.microsoft.com/office/drawing/2014/main" id="{64FA0E57-147A-05F6-1F5C-4A9C0A97207C}"/>
              </a:ext>
            </a:extLst>
          </p:cNvPr>
          <p:cNvSpPr txBox="1">
            <a:spLocks/>
          </p:cNvSpPr>
          <p:nvPr/>
        </p:nvSpPr>
        <p:spPr>
          <a:xfrm>
            <a:off x="998539" y="1464816"/>
            <a:ext cx="4811952" cy="4681342"/>
          </a:xfrm>
          <a:prstGeom prst="rect">
            <a:avLst/>
          </a:prstGeom>
        </p:spPr>
        <p:txBody>
          <a:bodyPr/>
          <a:lstStyle>
            <a:defPPr>
              <a:defRPr lang="zh-TW"/>
            </a:defPPr>
            <a:lvl1pPr marL="342900" indent="-342900">
              <a:lnSpc>
                <a:spcPts val="3800"/>
              </a:lnSpc>
              <a:spcBef>
                <a:spcPct val="20000"/>
              </a:spcBef>
              <a:buClr>
                <a:srgbClr val="00499D"/>
              </a:buClr>
              <a:buFont typeface="Arial" panose="020B0604020202020204" pitchFamily="34" charset="0"/>
              <a:buChar char="•"/>
              <a:defRPr sz="2400">
                <a:solidFill>
                  <a:schemeClr val="tx1">
                    <a:lumMod val="75000"/>
                    <a:lumOff val="25000"/>
                  </a:schemeClr>
                </a:solidFill>
                <a:ea typeface="微軟正黑體" panose="020B0604030504040204" pitchFamily="34" charset="-120"/>
              </a:defRPr>
            </a:lvl1pPr>
            <a:lvl2pPr indent="0">
              <a:spcBef>
                <a:spcPct val="20000"/>
              </a:spcBef>
              <a:buFontTx/>
              <a:buNone/>
              <a:defRPr sz="2000">
                <a:solidFill>
                  <a:schemeClr val="tx1">
                    <a:lumMod val="75000"/>
                    <a:lumOff val="25000"/>
                  </a:schemeClr>
                </a:solidFill>
              </a:defRPr>
            </a:lvl2pPr>
            <a:lvl3pPr indent="0">
              <a:spcBef>
                <a:spcPct val="20000"/>
              </a:spcBef>
              <a:buFontTx/>
              <a:buNone/>
              <a:defRPr>
                <a:solidFill>
                  <a:schemeClr val="tx1">
                    <a:lumMod val="75000"/>
                    <a:lumOff val="25000"/>
                  </a:schemeClr>
                </a:solidFill>
              </a:defRPr>
            </a:lvl3pPr>
            <a:lvl4pPr indent="0">
              <a:spcBef>
                <a:spcPct val="20000"/>
              </a:spcBef>
              <a:buFontTx/>
              <a:buNone/>
              <a:defRPr sz="1600">
                <a:solidFill>
                  <a:schemeClr val="tx1">
                    <a:lumMod val="75000"/>
                    <a:lumOff val="25000"/>
                  </a:schemeClr>
                </a:solidFill>
              </a:defRPr>
            </a:lvl4pPr>
            <a:lvl5pPr indent="0">
              <a:spcBef>
                <a:spcPct val="20000"/>
              </a:spcBef>
              <a:buFontTx/>
              <a:buNone/>
              <a:defRPr sz="1600">
                <a:solidFill>
                  <a:schemeClr val="tx1">
                    <a:lumMod val="75000"/>
                    <a:lumOff val="25000"/>
                  </a:schemeClr>
                </a:solidFill>
              </a:defRPr>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342900" marR="0" lvl="0" indent="-342900" algn="l" defTabSz="914400" rtl="0" eaLnBrk="1" fontAlgn="auto" latinLnBrk="0" hangingPunct="1">
              <a:lnSpc>
                <a:spcPts val="3800"/>
              </a:lnSpc>
              <a:spcBef>
                <a:spcPct val="20000"/>
              </a:spcBef>
              <a:spcAft>
                <a:spcPts val="0"/>
              </a:spcAft>
              <a:buClr>
                <a:srgbClr val="00499D"/>
              </a:buClr>
              <a:buSzTx/>
              <a:buFont typeface="Arial" panose="020B0604020202020204" pitchFamily="34" charset="0"/>
              <a:buChar char="•"/>
              <a:tabLst/>
              <a:defRPr/>
            </a:pPr>
            <a:r>
              <a:rPr kumimoji="0" lang="en-US" altLang="zh-TW" sz="2400" b="1"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Multifactor Authentication (MFA) </a:t>
            </a:r>
          </a:p>
          <a:p>
            <a:pPr marL="914400" marR="0" lvl="2" indent="-342900" algn="l" defTabSz="914400" rtl="0" eaLnBrk="1" fontAlgn="auto" latinLnBrk="0" hangingPunct="1">
              <a:lnSpc>
                <a:spcPct val="100000"/>
              </a:lnSpc>
              <a:spcBef>
                <a:spcPct val="20000"/>
              </a:spcBef>
              <a:spcAft>
                <a:spcPts val="0"/>
              </a:spcAft>
              <a:buClrTx/>
              <a:buSzTx/>
              <a:buFontTx/>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Capacitive Fingerprint Reader</a:t>
            </a:r>
          </a:p>
          <a:p>
            <a:pPr marL="914400" marR="0" lvl="2" indent="-342900" algn="l" defTabSz="914400" rtl="0" eaLnBrk="1" fontAlgn="auto" latinLnBrk="0" hangingPunct="1">
              <a:lnSpc>
                <a:spcPct val="100000"/>
              </a:lnSpc>
              <a:spcBef>
                <a:spcPct val="20000"/>
              </a:spcBef>
              <a:spcAft>
                <a:spcPts val="0"/>
              </a:spcAft>
              <a:buClrTx/>
              <a:buSzTx/>
              <a:buFontTx/>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Camera for Windows Hello facial recognition</a:t>
            </a:r>
          </a:p>
          <a:p>
            <a:pPr marL="914400" marR="0" lvl="2" indent="-342900" algn="l" defTabSz="914400" rtl="0" eaLnBrk="1" fontAlgn="auto" latinLnBrk="0" hangingPunct="1">
              <a:lnSpc>
                <a:spcPct val="100000"/>
              </a:lnSpc>
              <a:spcBef>
                <a:spcPct val="20000"/>
              </a:spcBef>
              <a:spcAft>
                <a:spcPts val="0"/>
              </a:spcAft>
              <a:buClrTx/>
              <a:buSzTx/>
              <a:buFontTx/>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Smart Card reader</a:t>
            </a:r>
          </a:p>
          <a:p>
            <a:pPr marL="914400" marR="0" lvl="2" indent="-342900" algn="l" defTabSz="914400" rtl="0" eaLnBrk="1" fontAlgn="auto" latinLnBrk="0" hangingPunct="1">
              <a:lnSpc>
                <a:spcPct val="100000"/>
              </a:lnSpc>
              <a:spcBef>
                <a:spcPct val="20000"/>
              </a:spcBef>
              <a:spcAft>
                <a:spcPts val="0"/>
              </a:spcAft>
              <a:buClrTx/>
              <a:buSzTx/>
              <a:buFontTx/>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LF/HF-RFID reader</a:t>
            </a:r>
          </a:p>
          <a:p>
            <a:pPr marL="342900" marR="0" lvl="0" indent="-342900" algn="l" defTabSz="914400" rtl="0" eaLnBrk="1" fontAlgn="auto" latinLnBrk="0" hangingPunct="1">
              <a:lnSpc>
                <a:spcPts val="3800"/>
              </a:lnSpc>
              <a:spcBef>
                <a:spcPct val="20000"/>
              </a:spcBef>
              <a:spcAft>
                <a:spcPts val="0"/>
              </a:spcAft>
              <a:buClr>
                <a:srgbClr val="00499D"/>
              </a:buClr>
              <a:buSzTx/>
              <a:buFont typeface="Arial" panose="020B0604020202020204" pitchFamily="34" charset="0"/>
              <a:buChar char="•"/>
              <a:tabLst/>
              <a:defRPr/>
            </a:pPr>
            <a:r>
              <a:rPr kumimoji="0" lang="en-US" altLang="zh-TW" sz="2400" b="1" i="0" u="none" strike="noStrike" kern="1200" cap="none" spc="0" normalizeH="0" baseline="0" noProof="0" dirty="0">
                <a:ln>
                  <a:noFill/>
                </a:ln>
                <a:solidFill>
                  <a:prstClr val="black">
                    <a:lumMod val="75000"/>
                    <a:lumOff val="25000"/>
                  </a:prstClr>
                </a:solidFill>
                <a:effectLst/>
                <a:uLnTx/>
                <a:uFillTx/>
                <a:latin typeface="Calibri"/>
                <a:ea typeface="微軟正黑體" panose="020B0604030504040204" pitchFamily="34" charset="-120"/>
                <a:cs typeface="+mn-cs"/>
              </a:rPr>
              <a:t>Sniff out any tampering bootups</a:t>
            </a:r>
          </a:p>
          <a:p>
            <a:pPr marL="914400" marR="0" lvl="2" indent="-342900" algn="l" defTabSz="914400" rtl="0" eaLnBrk="1" fontAlgn="auto" latinLnBrk="0" hangingPunct="1">
              <a:lnSpc>
                <a:spcPct val="100000"/>
              </a:lnSpc>
              <a:spcBef>
                <a:spcPct val="20000"/>
              </a:spcBef>
              <a:spcAft>
                <a:spcPts val="0"/>
              </a:spcAft>
              <a:buClrTx/>
              <a:buSzTx/>
              <a:buFontTx/>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rPr>
              <a:t>TPM2.0 prevents tampering or malicious attacks. </a:t>
            </a:r>
            <a:endParaRPr kumimoji="0" lang="zh-TW" altLang="en-US" sz="2400" b="0" i="0" u="none" strike="noStrike" kern="1200" cap="none" spc="0" normalizeH="0" baseline="0" noProof="0" dirty="0">
              <a:ln>
                <a:noFill/>
              </a:ln>
              <a:solidFill>
                <a:prstClr val="black">
                  <a:lumMod val="75000"/>
                  <a:lumOff val="25000"/>
                </a:prstClr>
              </a:solidFill>
              <a:effectLst/>
              <a:uLnTx/>
              <a:uFillTx/>
              <a:latin typeface="Calibri"/>
              <a:ea typeface="新細明體" panose="02020500000000000000" pitchFamily="18" charset="-120"/>
              <a:cs typeface="+mn-cs"/>
            </a:endParaRPr>
          </a:p>
        </p:txBody>
      </p:sp>
      <p:pic>
        <p:nvPicPr>
          <p:cNvPr id="5" name="Picture 2" descr="影像預覽">
            <a:extLst>
              <a:ext uri="{FF2B5EF4-FFF2-40B4-BE49-F238E27FC236}">
                <a16:creationId xmlns:a16="http://schemas.microsoft.com/office/drawing/2014/main" id="{08C97A46-4557-FED9-3C18-8C42EF381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40685" b="6829"/>
          <a:stretch/>
        </p:blipFill>
        <p:spPr bwMode="auto">
          <a:xfrm>
            <a:off x="6030530" y="1213525"/>
            <a:ext cx="5915159" cy="51827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4">
            <a:extLst>
              <a:ext uri="{FF2B5EF4-FFF2-40B4-BE49-F238E27FC236}">
                <a16:creationId xmlns:a16="http://schemas.microsoft.com/office/drawing/2014/main" id="{57115419-1987-7FB3-DC83-96C721725F45}"/>
              </a:ext>
            </a:extLst>
          </p:cNvPr>
          <p:cNvSpPr/>
          <p:nvPr/>
        </p:nvSpPr>
        <p:spPr>
          <a:xfrm>
            <a:off x="8391647" y="2277379"/>
            <a:ext cx="3619840" cy="12735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a:ea typeface="新細明體" panose="02020500000000000000" pitchFamily="18" charset="-120"/>
              <a:cs typeface="+mn-cs"/>
            </a:endParaRPr>
          </a:p>
        </p:txBody>
      </p:sp>
      <p:sp>
        <p:nvSpPr>
          <p:cNvPr id="10" name="文字方塊 5">
            <a:extLst>
              <a:ext uri="{FF2B5EF4-FFF2-40B4-BE49-F238E27FC236}">
                <a16:creationId xmlns:a16="http://schemas.microsoft.com/office/drawing/2014/main" id="{7C85BF67-8ECB-133E-3966-8765A18AE672}"/>
              </a:ext>
            </a:extLst>
          </p:cNvPr>
          <p:cNvSpPr txBox="1"/>
          <p:nvPr/>
        </p:nvSpPr>
        <p:spPr>
          <a:xfrm>
            <a:off x="9797739" y="971251"/>
            <a:ext cx="22174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white">
                    <a:lumMod val="50000"/>
                  </a:prstClr>
                </a:solidFill>
                <a:effectLst/>
                <a:uLnTx/>
                <a:uFillTx/>
                <a:latin typeface="Calibri"/>
                <a:ea typeface="新細明體" panose="02020500000000000000" pitchFamily="18" charset="-120"/>
                <a:cs typeface="+mn-cs"/>
              </a:rPr>
              <a:t>*Secured-core PC is project base</a:t>
            </a:r>
            <a:endParaRPr kumimoji="0" lang="zh-TW" altLang="en-US" sz="1200" b="0" i="0" u="none" strike="noStrike" kern="1200" cap="none" spc="0" normalizeH="0" baseline="0" noProof="0" dirty="0">
              <a:ln>
                <a:noFill/>
              </a:ln>
              <a:solidFill>
                <a:prstClr val="white">
                  <a:lumMod val="50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7939381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device&#10;&#10;Description automatically generated">
            <a:extLst>
              <a:ext uri="{FF2B5EF4-FFF2-40B4-BE49-F238E27FC236}">
                <a16:creationId xmlns:a16="http://schemas.microsoft.com/office/drawing/2014/main" id="{1D3317AC-1144-0F35-E990-319AF3DE625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61581" y="2225964"/>
            <a:ext cx="6104602" cy="1322119"/>
          </a:xfrm>
          <a:prstGeom prst="rect">
            <a:avLst/>
          </a:prstGeom>
        </p:spPr>
      </p:pic>
      <p:pic>
        <p:nvPicPr>
          <p:cNvPr id="9" name="Picture 8" descr="A computer with a blue flower on the screen&#10;&#10;Description automatically generated">
            <a:extLst>
              <a:ext uri="{FF2B5EF4-FFF2-40B4-BE49-F238E27FC236}">
                <a16:creationId xmlns:a16="http://schemas.microsoft.com/office/drawing/2014/main" id="{9F35E68E-5881-424A-6595-6CD2E77F7D1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33862"/>
          <a:stretch/>
        </p:blipFill>
        <p:spPr>
          <a:xfrm>
            <a:off x="0" y="960793"/>
            <a:ext cx="4259378" cy="5267540"/>
          </a:xfrm>
          <a:prstGeom prst="rect">
            <a:avLst/>
          </a:prstGeom>
        </p:spPr>
      </p:pic>
      <p:sp>
        <p:nvSpPr>
          <p:cNvPr id="2" name="Content Placeholder 1"/>
          <p:cNvSpPr>
            <a:spLocks noGrp="1"/>
          </p:cNvSpPr>
          <p:nvPr>
            <p:ph sz="quarter" idx="10"/>
          </p:nvPr>
        </p:nvSpPr>
        <p:spPr/>
        <p:txBody>
          <a:bodyPr/>
          <a:lstStyle/>
          <a:p>
            <a:pPr algn="r"/>
            <a:r>
              <a:rPr lang="en-US" dirty="0">
                <a:solidFill>
                  <a:schemeClr val="tx1"/>
                </a:solidFill>
              </a:rPr>
              <a:t>S14I </a:t>
            </a:r>
            <a:r>
              <a:rPr lang="en-US" dirty="0"/>
              <a:t>ANATOMY</a:t>
            </a:r>
          </a:p>
        </p:txBody>
      </p:sp>
      <p:grpSp>
        <p:nvGrpSpPr>
          <p:cNvPr id="12" name="Group 11">
            <a:extLst>
              <a:ext uri="{FF2B5EF4-FFF2-40B4-BE49-F238E27FC236}">
                <a16:creationId xmlns:a16="http://schemas.microsoft.com/office/drawing/2014/main" id="{5ECA4B59-8AFD-4B2A-9129-8CF77F53C0F6}"/>
              </a:ext>
            </a:extLst>
          </p:cNvPr>
          <p:cNvGrpSpPr/>
          <p:nvPr/>
        </p:nvGrpSpPr>
        <p:grpSpPr>
          <a:xfrm>
            <a:off x="4807496" y="1330512"/>
            <a:ext cx="1085634" cy="369332"/>
            <a:chOff x="4832523" y="1369511"/>
            <a:chExt cx="1085634" cy="369332"/>
          </a:xfrm>
        </p:grpSpPr>
        <p:sp>
          <p:nvSpPr>
            <p:cNvPr id="13" name="Rectangle 12">
              <a:extLst>
                <a:ext uri="{FF2B5EF4-FFF2-40B4-BE49-F238E27FC236}">
                  <a16:creationId xmlns:a16="http://schemas.microsoft.com/office/drawing/2014/main" id="{88AC483C-A30B-47EE-9438-2553EF68B12D}"/>
                </a:ext>
              </a:extLst>
            </p:cNvPr>
            <p:cNvSpPr/>
            <p:nvPr/>
          </p:nvSpPr>
          <p:spPr>
            <a:xfrm>
              <a:off x="4938402" y="1369511"/>
              <a:ext cx="979755" cy="369332"/>
            </a:xfrm>
            <a:prstGeom prst="rect">
              <a:avLst/>
            </a:prstGeom>
          </p:spPr>
          <p:txBody>
            <a:bodyPr wrap="none">
              <a:spAutoFit/>
            </a:bodyPr>
            <a:lstStyle/>
            <a:p>
              <a:r>
                <a:rPr lang="en-US" altLang="zh-TW" b="1" dirty="0">
                  <a:solidFill>
                    <a:srgbClr val="141212"/>
                  </a:solidFill>
                  <a:latin typeface="Arial Unicode MS" panose="020B0604020202020204" pitchFamily="34" charset="-128"/>
                  <a:ea typeface="Arial Unicode MS" panose="020B0604020202020204" pitchFamily="34" charset="-128"/>
                  <a:cs typeface="Arial Unicode MS" panose="020B0604020202020204" pitchFamily="34" charset="-128"/>
                </a:rPr>
                <a:t>FRONT</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Isosceles Triangle 13">
              <a:extLst>
                <a:ext uri="{FF2B5EF4-FFF2-40B4-BE49-F238E27FC236}">
                  <a16:creationId xmlns:a16="http://schemas.microsoft.com/office/drawing/2014/main" id="{575D6299-8A79-4141-8038-DF085D1E757C}"/>
                </a:ext>
              </a:extLst>
            </p:cNvPr>
            <p:cNvSpPr/>
            <p:nvPr/>
          </p:nvSpPr>
          <p:spPr>
            <a:xfrm rot="16200000">
              <a:off x="4814607" y="1471018"/>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6C215BC6-50C7-4269-9888-FDACB8D892BE}"/>
              </a:ext>
            </a:extLst>
          </p:cNvPr>
          <p:cNvGrpSpPr/>
          <p:nvPr/>
        </p:nvGrpSpPr>
        <p:grpSpPr>
          <a:xfrm>
            <a:off x="5972426" y="1330512"/>
            <a:ext cx="813043" cy="485787"/>
            <a:chOff x="5842771" y="1369511"/>
            <a:chExt cx="813043" cy="485787"/>
          </a:xfrm>
        </p:grpSpPr>
        <p:sp>
          <p:nvSpPr>
            <p:cNvPr id="52" name="Rectangle 51">
              <a:extLst>
                <a:ext uri="{FF2B5EF4-FFF2-40B4-BE49-F238E27FC236}">
                  <a16:creationId xmlns:a16="http://schemas.microsoft.com/office/drawing/2014/main" id="{CAF4593A-6B4D-4660-88CD-247F2C7282AD}"/>
                </a:ext>
              </a:extLst>
            </p:cNvPr>
            <p:cNvSpPr/>
            <p:nvPr/>
          </p:nvSpPr>
          <p:spPr>
            <a:xfrm>
              <a:off x="5842771" y="1369511"/>
              <a:ext cx="81304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141212"/>
                  </a:solidFill>
                  <a:effectLst/>
                  <a:uLnTx/>
                  <a:uFillTx/>
                  <a:latin typeface="Century Gothic" panose="020B0502020202020204" pitchFamily="34" charset="0"/>
                  <a:ea typeface="新細明體" panose="02020500000000000000" pitchFamily="18" charset="-120"/>
                  <a:cs typeface="+mn-cs"/>
                </a:rPr>
                <a:t>BACK</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3" name="Isosceles Triangle 52">
              <a:extLst>
                <a:ext uri="{FF2B5EF4-FFF2-40B4-BE49-F238E27FC236}">
                  <a16:creationId xmlns:a16="http://schemas.microsoft.com/office/drawing/2014/main" id="{5BD6BE5E-226E-4616-9A92-3D156B9ED17B}"/>
                </a:ext>
              </a:extLst>
            </p:cNvPr>
            <p:cNvSpPr/>
            <p:nvPr/>
          </p:nvSpPr>
          <p:spPr>
            <a:xfrm rot="10800000">
              <a:off x="6153281" y="1699105"/>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Rectangle 30">
            <a:extLst>
              <a:ext uri="{FF2B5EF4-FFF2-40B4-BE49-F238E27FC236}">
                <a16:creationId xmlns:a16="http://schemas.microsoft.com/office/drawing/2014/main" id="{08892730-974F-4302-B46C-3161E2879441}"/>
              </a:ext>
            </a:extLst>
          </p:cNvPr>
          <p:cNvSpPr/>
          <p:nvPr/>
        </p:nvSpPr>
        <p:spPr>
          <a:xfrm>
            <a:off x="7212871" y="6031559"/>
            <a:ext cx="2632195" cy="307777"/>
          </a:xfrm>
          <a:prstGeom prst="rect">
            <a:avLst/>
          </a:prstGeom>
          <a:noFill/>
        </p:spPr>
        <p:txBody>
          <a:bodyPr wrap="none" rtlCol="0">
            <a:spAutoFit/>
          </a:bodyPr>
          <a:lstStyle/>
          <a:p>
            <a:r>
              <a:rPr lang="en-US" sz="1600" b="1" dirty="0">
                <a:solidFill>
                  <a:schemeClr val="tx1">
                    <a:lumMod val="75000"/>
                    <a:lumOff val="25000"/>
                  </a:schemeClr>
                </a:solidFill>
              </a:rPr>
              <a:t>S14I with </a:t>
            </a:r>
            <a:r>
              <a:rPr lang="en-US" altLang="zh-TW" sz="1600" b="1" dirty="0">
                <a:solidFill>
                  <a:schemeClr val="tx1">
                    <a:lumMod val="75000"/>
                    <a:lumOff val="25000"/>
                  </a:schemeClr>
                </a:solidFill>
              </a:rPr>
              <a:t>NVIDIA® RTX A500</a:t>
            </a:r>
            <a:endParaRPr lang="en-US" sz="1600" b="1" dirty="0">
              <a:solidFill>
                <a:schemeClr val="tx1">
                  <a:lumMod val="75000"/>
                  <a:lumOff val="25000"/>
                </a:schemeClr>
              </a:solidFill>
            </a:endParaRPr>
          </a:p>
        </p:txBody>
      </p:sp>
      <p:sp>
        <p:nvSpPr>
          <p:cNvPr id="49" name="文字方塊 39">
            <a:extLst>
              <a:ext uri="{FF2B5EF4-FFF2-40B4-BE49-F238E27FC236}">
                <a16:creationId xmlns:a16="http://schemas.microsoft.com/office/drawing/2014/main" id="{7E6756D8-1D6D-06F9-282A-4CAE865F8395}"/>
              </a:ext>
            </a:extLst>
          </p:cNvPr>
          <p:cNvSpPr txBox="1"/>
          <p:nvPr/>
        </p:nvSpPr>
        <p:spPr>
          <a:xfrm>
            <a:off x="3835655" y="2178421"/>
            <a:ext cx="2395660" cy="584775"/>
          </a:xfrm>
          <a:prstGeom prst="rect">
            <a:avLst/>
          </a:prstGeom>
          <a:noFill/>
        </p:spPr>
        <p:txBody>
          <a:bodyPr wrap="square" rtlCol="0">
            <a:spAutoFit/>
          </a:bodyPr>
          <a:lstStyle/>
          <a:p>
            <a:r>
              <a:rPr lang="en-US" altLang="zh-TW" sz="1600" dirty="0">
                <a:solidFill>
                  <a:schemeClr val="tx1">
                    <a:lumMod val="75000"/>
                    <a:lumOff val="25000"/>
                  </a:schemeClr>
                </a:solidFill>
              </a:rPr>
              <a:t>14.0” 1200 NITs SUNLIGHT READABLE DISPLAY</a:t>
            </a:r>
          </a:p>
        </p:txBody>
      </p:sp>
      <p:sp>
        <p:nvSpPr>
          <p:cNvPr id="50" name="橢圓 41">
            <a:extLst>
              <a:ext uri="{FF2B5EF4-FFF2-40B4-BE49-F238E27FC236}">
                <a16:creationId xmlns:a16="http://schemas.microsoft.com/office/drawing/2014/main" id="{91FD239A-41E9-8277-80D3-B5CCD2146E90}"/>
              </a:ext>
            </a:extLst>
          </p:cNvPr>
          <p:cNvSpPr/>
          <p:nvPr/>
        </p:nvSpPr>
        <p:spPr>
          <a:xfrm>
            <a:off x="2972682" y="2370950"/>
            <a:ext cx="142621" cy="153733"/>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9" name="直線接點 42">
            <a:extLst>
              <a:ext uri="{FF2B5EF4-FFF2-40B4-BE49-F238E27FC236}">
                <a16:creationId xmlns:a16="http://schemas.microsoft.com/office/drawing/2014/main" id="{4643186F-81E2-081D-27E1-6E5DAD09FA5F}"/>
              </a:ext>
            </a:extLst>
          </p:cNvPr>
          <p:cNvCxnSpPr>
            <a:cxnSpLocks/>
          </p:cNvCxnSpPr>
          <p:nvPr/>
        </p:nvCxnSpPr>
        <p:spPr>
          <a:xfrm>
            <a:off x="3101134" y="2438938"/>
            <a:ext cx="74968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0" name="文字方塊 24">
            <a:extLst>
              <a:ext uri="{FF2B5EF4-FFF2-40B4-BE49-F238E27FC236}">
                <a16:creationId xmlns:a16="http://schemas.microsoft.com/office/drawing/2014/main" id="{AC66179C-B7E1-5A61-B089-3A4F403C1534}"/>
              </a:ext>
            </a:extLst>
          </p:cNvPr>
          <p:cNvSpPr txBox="1"/>
          <p:nvPr/>
        </p:nvSpPr>
        <p:spPr>
          <a:xfrm>
            <a:off x="453941" y="240838"/>
            <a:ext cx="4431651" cy="584775"/>
          </a:xfrm>
          <a:prstGeom prst="rect">
            <a:avLst/>
          </a:prstGeom>
          <a:noFill/>
        </p:spPr>
        <p:txBody>
          <a:bodyPr wrap="square" rtlCol="0">
            <a:spAutoFit/>
          </a:bodyPr>
          <a:lstStyle/>
          <a:p>
            <a:r>
              <a:rPr lang="en-US" altLang="zh-TW" sz="1600" dirty="0">
                <a:solidFill>
                  <a:schemeClr val="tx1">
                    <a:lumMod val="75000"/>
                    <a:lumOff val="25000"/>
                  </a:schemeClr>
                </a:solidFill>
              </a:rPr>
              <a:t>2MP CAMERA WITH PRIVACY SHUTTER</a:t>
            </a:r>
          </a:p>
          <a:p>
            <a:r>
              <a:rPr lang="en-US" altLang="zh-TW" sz="1600" dirty="0">
                <a:solidFill>
                  <a:schemeClr val="tx1">
                    <a:lumMod val="75000"/>
                    <a:lumOff val="25000"/>
                  </a:schemeClr>
                </a:solidFill>
              </a:rPr>
              <a:t>OPTIONAL 5MP IR CAMERA FOR WINDOWS HELLO</a:t>
            </a:r>
            <a:endParaRPr lang="zh-TW" altLang="en-US" sz="1600" dirty="0">
              <a:solidFill>
                <a:schemeClr val="tx1">
                  <a:lumMod val="75000"/>
                  <a:lumOff val="25000"/>
                </a:schemeClr>
              </a:solidFill>
            </a:endParaRPr>
          </a:p>
        </p:txBody>
      </p:sp>
      <p:sp>
        <p:nvSpPr>
          <p:cNvPr id="101" name="橢圓 16">
            <a:extLst>
              <a:ext uri="{FF2B5EF4-FFF2-40B4-BE49-F238E27FC236}">
                <a16:creationId xmlns:a16="http://schemas.microsoft.com/office/drawing/2014/main" id="{4E1D7A0B-8FC2-2073-741C-8161105A758F}"/>
              </a:ext>
            </a:extLst>
          </p:cNvPr>
          <p:cNvSpPr/>
          <p:nvPr/>
        </p:nvSpPr>
        <p:spPr>
          <a:xfrm>
            <a:off x="1229618" y="1139602"/>
            <a:ext cx="143444" cy="15461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102" name="直線接點 14">
            <a:extLst>
              <a:ext uri="{FF2B5EF4-FFF2-40B4-BE49-F238E27FC236}">
                <a16:creationId xmlns:a16="http://schemas.microsoft.com/office/drawing/2014/main" id="{AD0E24E5-7CEE-F1FE-AEDE-6A32336B1FD1}"/>
              </a:ext>
            </a:extLst>
          </p:cNvPr>
          <p:cNvCxnSpPr>
            <a:cxnSpLocks/>
            <a:endCxn id="101" idx="0"/>
          </p:cNvCxnSpPr>
          <p:nvPr/>
        </p:nvCxnSpPr>
        <p:spPr>
          <a:xfrm>
            <a:off x="1301340" y="790258"/>
            <a:ext cx="0" cy="3493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5" name="文字方塊 39">
            <a:extLst>
              <a:ext uri="{FF2B5EF4-FFF2-40B4-BE49-F238E27FC236}">
                <a16:creationId xmlns:a16="http://schemas.microsoft.com/office/drawing/2014/main" id="{B69D13F5-312C-D23E-5756-547752228CE0}"/>
              </a:ext>
            </a:extLst>
          </p:cNvPr>
          <p:cNvSpPr txBox="1"/>
          <p:nvPr/>
        </p:nvSpPr>
        <p:spPr>
          <a:xfrm>
            <a:off x="4131815" y="5039280"/>
            <a:ext cx="2306218" cy="338554"/>
          </a:xfrm>
          <a:prstGeom prst="rect">
            <a:avLst/>
          </a:prstGeom>
          <a:noFill/>
        </p:spPr>
        <p:txBody>
          <a:bodyPr wrap="square" rtlCol="0">
            <a:spAutoFit/>
          </a:bodyPr>
          <a:lstStyle/>
          <a:p>
            <a:r>
              <a:rPr lang="en-US" altLang="zh-TW" sz="1600" dirty="0">
                <a:solidFill>
                  <a:schemeClr val="tx1">
                    <a:lumMod val="75000"/>
                    <a:lumOff val="25000"/>
                  </a:schemeClr>
                </a:solidFill>
              </a:rPr>
              <a:t>OPTIONAL FINGERPRINT</a:t>
            </a:r>
            <a:endParaRPr lang="zh-TW" altLang="en-US" sz="1600" dirty="0">
              <a:solidFill>
                <a:schemeClr val="tx1">
                  <a:lumMod val="75000"/>
                  <a:lumOff val="25000"/>
                </a:schemeClr>
              </a:solidFill>
            </a:endParaRPr>
          </a:p>
        </p:txBody>
      </p:sp>
      <p:cxnSp>
        <p:nvCxnSpPr>
          <p:cNvPr id="106" name="直線接點 42">
            <a:extLst>
              <a:ext uri="{FF2B5EF4-FFF2-40B4-BE49-F238E27FC236}">
                <a16:creationId xmlns:a16="http://schemas.microsoft.com/office/drawing/2014/main" id="{164510BE-4115-55FD-9755-683D47CA68EB}"/>
              </a:ext>
            </a:extLst>
          </p:cNvPr>
          <p:cNvCxnSpPr>
            <a:cxnSpLocks/>
            <a:stCxn id="107" idx="6"/>
          </p:cNvCxnSpPr>
          <p:nvPr/>
        </p:nvCxnSpPr>
        <p:spPr>
          <a:xfrm>
            <a:off x="3697423" y="5208558"/>
            <a:ext cx="452580" cy="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 name="橢圓 41">
            <a:extLst>
              <a:ext uri="{FF2B5EF4-FFF2-40B4-BE49-F238E27FC236}">
                <a16:creationId xmlns:a16="http://schemas.microsoft.com/office/drawing/2014/main" id="{00DF9BC2-5431-00D1-E789-41B5313F2815}"/>
              </a:ext>
            </a:extLst>
          </p:cNvPr>
          <p:cNvSpPr/>
          <p:nvPr/>
        </p:nvSpPr>
        <p:spPr>
          <a:xfrm>
            <a:off x="3554801" y="5131691"/>
            <a:ext cx="142622" cy="153733"/>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0" name="直線接點 42">
            <a:extLst>
              <a:ext uri="{FF2B5EF4-FFF2-40B4-BE49-F238E27FC236}">
                <a16:creationId xmlns:a16="http://schemas.microsoft.com/office/drawing/2014/main" id="{2C1DA891-41BE-3C1E-5D89-F743CD51BE3A}"/>
              </a:ext>
            </a:extLst>
          </p:cNvPr>
          <p:cNvCxnSpPr>
            <a:cxnSpLocks/>
          </p:cNvCxnSpPr>
          <p:nvPr/>
        </p:nvCxnSpPr>
        <p:spPr>
          <a:xfrm>
            <a:off x="837096" y="4332972"/>
            <a:ext cx="301372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1" name="橢圓 41">
            <a:extLst>
              <a:ext uri="{FF2B5EF4-FFF2-40B4-BE49-F238E27FC236}">
                <a16:creationId xmlns:a16="http://schemas.microsoft.com/office/drawing/2014/main" id="{3C16313A-10C6-AF19-7137-089A32246D07}"/>
              </a:ext>
            </a:extLst>
          </p:cNvPr>
          <p:cNvSpPr/>
          <p:nvPr/>
        </p:nvSpPr>
        <p:spPr>
          <a:xfrm>
            <a:off x="774699" y="4533436"/>
            <a:ext cx="142622" cy="153733"/>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2" name="直線接點 14">
            <a:extLst>
              <a:ext uri="{FF2B5EF4-FFF2-40B4-BE49-F238E27FC236}">
                <a16:creationId xmlns:a16="http://schemas.microsoft.com/office/drawing/2014/main" id="{7B7EC4BB-F055-84E0-2B77-6C0705EC7EB7}"/>
              </a:ext>
            </a:extLst>
          </p:cNvPr>
          <p:cNvCxnSpPr>
            <a:cxnSpLocks/>
            <a:endCxn id="111" idx="0"/>
          </p:cNvCxnSpPr>
          <p:nvPr/>
        </p:nvCxnSpPr>
        <p:spPr>
          <a:xfrm>
            <a:off x="846010" y="4331067"/>
            <a:ext cx="0" cy="20236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 name="直線接點 42">
            <a:extLst>
              <a:ext uri="{FF2B5EF4-FFF2-40B4-BE49-F238E27FC236}">
                <a16:creationId xmlns:a16="http://schemas.microsoft.com/office/drawing/2014/main" id="{1CC584DF-FCBE-8406-73A4-5673AD4530E5}"/>
              </a:ext>
            </a:extLst>
          </p:cNvPr>
          <p:cNvCxnSpPr>
            <a:cxnSpLocks/>
            <a:stCxn id="117" idx="4"/>
          </p:cNvCxnSpPr>
          <p:nvPr/>
        </p:nvCxnSpPr>
        <p:spPr>
          <a:xfrm flipH="1">
            <a:off x="9616440" y="3449261"/>
            <a:ext cx="358" cy="2845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7" name="橢圓 41">
            <a:extLst>
              <a:ext uri="{FF2B5EF4-FFF2-40B4-BE49-F238E27FC236}">
                <a16:creationId xmlns:a16="http://schemas.microsoft.com/office/drawing/2014/main" id="{EAD8BA58-98C5-6B43-9B1E-09FCD3EFF694}"/>
              </a:ext>
            </a:extLst>
          </p:cNvPr>
          <p:cNvSpPr/>
          <p:nvPr/>
        </p:nvSpPr>
        <p:spPr>
          <a:xfrm>
            <a:off x="9562475" y="3332152"/>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TextBox 117">
            <a:extLst>
              <a:ext uri="{FF2B5EF4-FFF2-40B4-BE49-F238E27FC236}">
                <a16:creationId xmlns:a16="http://schemas.microsoft.com/office/drawing/2014/main" id="{9FF6CCD1-A8D5-6E02-C7EB-A7C807BE86C4}"/>
              </a:ext>
            </a:extLst>
          </p:cNvPr>
          <p:cNvSpPr txBox="1"/>
          <p:nvPr/>
        </p:nvSpPr>
        <p:spPr>
          <a:xfrm>
            <a:off x="8711469" y="4012076"/>
            <a:ext cx="1627345" cy="338554"/>
          </a:xfrm>
          <a:prstGeom prst="rect">
            <a:avLst/>
          </a:prstGeom>
          <a:noFill/>
        </p:spPr>
        <p:txBody>
          <a:bodyPr wrap="square" rtlCol="0">
            <a:spAutoFit/>
          </a:bodyPr>
          <a:lstStyle>
            <a:defPPr>
              <a:defRPr lang="zh-TW"/>
            </a:defPPr>
            <a:lvl1pPr>
              <a:defRPr sz="1400">
                <a:solidFill>
                  <a:schemeClr val="tx1">
                    <a:lumMod val="75000"/>
                    <a:lumOff val="25000"/>
                  </a:schemeClr>
                </a:solidFill>
              </a:defRPr>
            </a:lvl1pPr>
          </a:lstStyle>
          <a:p>
            <a:r>
              <a:rPr lang="en-US" sz="1600" dirty="0">
                <a:solidFill>
                  <a:schemeClr val="tx1">
                    <a:lumMod val="75000"/>
                    <a:lumOff val="25000"/>
                  </a:schemeClr>
                </a:solidFill>
              </a:rPr>
              <a:t>NANO SIM CARD</a:t>
            </a:r>
            <a:endParaRPr lang="en-US" sz="1600" dirty="0"/>
          </a:p>
        </p:txBody>
      </p:sp>
      <p:cxnSp>
        <p:nvCxnSpPr>
          <p:cNvPr id="119" name="直線接點 42">
            <a:extLst>
              <a:ext uri="{FF2B5EF4-FFF2-40B4-BE49-F238E27FC236}">
                <a16:creationId xmlns:a16="http://schemas.microsoft.com/office/drawing/2014/main" id="{4597EB3E-2B48-3E6B-AD8C-CE07946BAC87}"/>
              </a:ext>
            </a:extLst>
          </p:cNvPr>
          <p:cNvCxnSpPr>
            <a:cxnSpLocks/>
            <a:stCxn id="120" idx="4"/>
          </p:cNvCxnSpPr>
          <p:nvPr/>
        </p:nvCxnSpPr>
        <p:spPr>
          <a:xfrm>
            <a:off x="10057439" y="3359278"/>
            <a:ext cx="0" cy="65839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0" name="橢圓 41">
            <a:extLst>
              <a:ext uri="{FF2B5EF4-FFF2-40B4-BE49-F238E27FC236}">
                <a16:creationId xmlns:a16="http://schemas.microsoft.com/office/drawing/2014/main" id="{9BD5175A-F844-FA3D-3FF2-70619888E296}"/>
              </a:ext>
            </a:extLst>
          </p:cNvPr>
          <p:cNvSpPr/>
          <p:nvPr/>
        </p:nvSpPr>
        <p:spPr>
          <a:xfrm>
            <a:off x="10003116" y="3242169"/>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TextBox 120">
            <a:extLst>
              <a:ext uri="{FF2B5EF4-FFF2-40B4-BE49-F238E27FC236}">
                <a16:creationId xmlns:a16="http://schemas.microsoft.com/office/drawing/2014/main" id="{D9347950-F05F-57C5-9DEB-991019077E42}"/>
              </a:ext>
            </a:extLst>
          </p:cNvPr>
          <p:cNvSpPr txBox="1"/>
          <p:nvPr/>
        </p:nvSpPr>
        <p:spPr>
          <a:xfrm>
            <a:off x="10403119" y="3884726"/>
            <a:ext cx="1546834" cy="338554"/>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r>
              <a:rPr lang="en-US" sz="1600" dirty="0"/>
              <a:t>MICRO SD CARD</a:t>
            </a:r>
          </a:p>
        </p:txBody>
      </p:sp>
      <p:cxnSp>
        <p:nvCxnSpPr>
          <p:cNvPr id="122" name="直線接點 42">
            <a:extLst>
              <a:ext uri="{FF2B5EF4-FFF2-40B4-BE49-F238E27FC236}">
                <a16:creationId xmlns:a16="http://schemas.microsoft.com/office/drawing/2014/main" id="{6D173D3B-3C49-D8EE-ED19-655BC5F96291}"/>
              </a:ext>
            </a:extLst>
          </p:cNvPr>
          <p:cNvCxnSpPr>
            <a:cxnSpLocks/>
          </p:cNvCxnSpPr>
          <p:nvPr/>
        </p:nvCxnSpPr>
        <p:spPr>
          <a:xfrm>
            <a:off x="10606555" y="3370253"/>
            <a:ext cx="0" cy="5356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3" name="橢圓 41">
            <a:extLst>
              <a:ext uri="{FF2B5EF4-FFF2-40B4-BE49-F238E27FC236}">
                <a16:creationId xmlns:a16="http://schemas.microsoft.com/office/drawing/2014/main" id="{7AEAA52C-411D-BC09-59CA-9E324D5C3949}"/>
              </a:ext>
            </a:extLst>
          </p:cNvPr>
          <p:cNvSpPr/>
          <p:nvPr/>
        </p:nvSpPr>
        <p:spPr>
          <a:xfrm>
            <a:off x="10547152" y="3248064"/>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6" name="直線接點 42">
            <a:extLst>
              <a:ext uri="{FF2B5EF4-FFF2-40B4-BE49-F238E27FC236}">
                <a16:creationId xmlns:a16="http://schemas.microsoft.com/office/drawing/2014/main" id="{26D7A980-481C-3C2B-5C61-0792C61202EF}"/>
              </a:ext>
            </a:extLst>
          </p:cNvPr>
          <p:cNvCxnSpPr>
            <a:cxnSpLocks/>
            <a:stCxn id="127" idx="4"/>
          </p:cNvCxnSpPr>
          <p:nvPr/>
        </p:nvCxnSpPr>
        <p:spPr>
          <a:xfrm>
            <a:off x="10337076" y="3472983"/>
            <a:ext cx="0" cy="90078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7" name="橢圓 41">
            <a:extLst>
              <a:ext uri="{FF2B5EF4-FFF2-40B4-BE49-F238E27FC236}">
                <a16:creationId xmlns:a16="http://schemas.microsoft.com/office/drawing/2014/main" id="{074ED093-04F6-14D9-082F-854C071B88B5}"/>
              </a:ext>
            </a:extLst>
          </p:cNvPr>
          <p:cNvSpPr/>
          <p:nvPr/>
        </p:nvSpPr>
        <p:spPr>
          <a:xfrm>
            <a:off x="10282753" y="3355874"/>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TextBox 131">
            <a:extLst>
              <a:ext uri="{FF2B5EF4-FFF2-40B4-BE49-F238E27FC236}">
                <a16:creationId xmlns:a16="http://schemas.microsoft.com/office/drawing/2014/main" id="{58E5F0CF-2142-5873-9A68-A21BAC2A1E31}"/>
              </a:ext>
            </a:extLst>
          </p:cNvPr>
          <p:cNvSpPr txBox="1"/>
          <p:nvPr/>
        </p:nvSpPr>
        <p:spPr>
          <a:xfrm>
            <a:off x="5872687" y="3717302"/>
            <a:ext cx="1825564" cy="338554"/>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pPr algn="ctr"/>
            <a:r>
              <a:rPr lang="en-US" sz="1600" dirty="0"/>
              <a:t>2x THUNDERBOLT 4</a:t>
            </a:r>
          </a:p>
        </p:txBody>
      </p:sp>
      <p:cxnSp>
        <p:nvCxnSpPr>
          <p:cNvPr id="133" name="直線接點 42">
            <a:extLst>
              <a:ext uri="{FF2B5EF4-FFF2-40B4-BE49-F238E27FC236}">
                <a16:creationId xmlns:a16="http://schemas.microsoft.com/office/drawing/2014/main" id="{17E4859B-F256-C7D1-3146-99D4A1FBEDE6}"/>
              </a:ext>
            </a:extLst>
          </p:cNvPr>
          <p:cNvCxnSpPr>
            <a:cxnSpLocks/>
            <a:stCxn id="134" idx="4"/>
          </p:cNvCxnSpPr>
          <p:nvPr/>
        </p:nvCxnSpPr>
        <p:spPr>
          <a:xfrm>
            <a:off x="7198441" y="3355874"/>
            <a:ext cx="0" cy="37792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4" name="橢圓 41">
            <a:extLst>
              <a:ext uri="{FF2B5EF4-FFF2-40B4-BE49-F238E27FC236}">
                <a16:creationId xmlns:a16="http://schemas.microsoft.com/office/drawing/2014/main" id="{8547A70B-5870-4C0C-1D1F-E479402E7331}"/>
              </a:ext>
            </a:extLst>
          </p:cNvPr>
          <p:cNvSpPr/>
          <p:nvPr/>
        </p:nvSpPr>
        <p:spPr>
          <a:xfrm>
            <a:off x="7144118" y="3238765"/>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6" name="直線接點 42">
            <a:extLst>
              <a:ext uri="{FF2B5EF4-FFF2-40B4-BE49-F238E27FC236}">
                <a16:creationId xmlns:a16="http://schemas.microsoft.com/office/drawing/2014/main" id="{25C4AFD8-5D6E-E925-EEF9-021A8CF03D71}"/>
              </a:ext>
            </a:extLst>
          </p:cNvPr>
          <p:cNvCxnSpPr>
            <a:cxnSpLocks/>
            <a:stCxn id="137" idx="4"/>
          </p:cNvCxnSpPr>
          <p:nvPr/>
        </p:nvCxnSpPr>
        <p:spPr>
          <a:xfrm>
            <a:off x="7786232" y="3426133"/>
            <a:ext cx="0" cy="6524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7" name="橢圓 41">
            <a:extLst>
              <a:ext uri="{FF2B5EF4-FFF2-40B4-BE49-F238E27FC236}">
                <a16:creationId xmlns:a16="http://schemas.microsoft.com/office/drawing/2014/main" id="{032D69A2-7D72-E1A2-076C-B71CE8192F14}"/>
              </a:ext>
            </a:extLst>
          </p:cNvPr>
          <p:cNvSpPr/>
          <p:nvPr/>
        </p:nvSpPr>
        <p:spPr>
          <a:xfrm>
            <a:off x="7731909" y="3309024"/>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TextBox 142">
            <a:extLst>
              <a:ext uri="{FF2B5EF4-FFF2-40B4-BE49-F238E27FC236}">
                <a16:creationId xmlns:a16="http://schemas.microsoft.com/office/drawing/2014/main" id="{8AFF9C14-BD1F-6F2B-5297-DB95EE381104}"/>
              </a:ext>
            </a:extLst>
          </p:cNvPr>
          <p:cNvSpPr txBox="1"/>
          <p:nvPr/>
        </p:nvSpPr>
        <p:spPr>
          <a:xfrm>
            <a:off x="7298762" y="4052642"/>
            <a:ext cx="971741" cy="338554"/>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r>
              <a:rPr lang="en-US" sz="1600" dirty="0">
                <a:solidFill>
                  <a:schemeClr val="tx1">
                    <a:lumMod val="75000"/>
                    <a:lumOff val="25000"/>
                  </a:schemeClr>
                </a:solidFill>
              </a:rPr>
              <a:t>HDMI 2.1</a:t>
            </a:r>
          </a:p>
        </p:txBody>
      </p:sp>
      <p:sp>
        <p:nvSpPr>
          <p:cNvPr id="146" name="TextBox 145">
            <a:extLst>
              <a:ext uri="{FF2B5EF4-FFF2-40B4-BE49-F238E27FC236}">
                <a16:creationId xmlns:a16="http://schemas.microsoft.com/office/drawing/2014/main" id="{30B6F213-A89C-3B2C-E598-4E62EE9BEB6B}"/>
              </a:ext>
            </a:extLst>
          </p:cNvPr>
          <p:cNvSpPr txBox="1"/>
          <p:nvPr/>
        </p:nvSpPr>
        <p:spPr>
          <a:xfrm>
            <a:off x="9251169" y="3713042"/>
            <a:ext cx="633507" cy="338554"/>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r>
              <a:rPr lang="en-US" sz="1600" dirty="0"/>
              <a:t>RJ-45</a:t>
            </a:r>
          </a:p>
        </p:txBody>
      </p:sp>
      <p:sp>
        <p:nvSpPr>
          <p:cNvPr id="150" name="TextBox 149">
            <a:extLst>
              <a:ext uri="{FF2B5EF4-FFF2-40B4-BE49-F238E27FC236}">
                <a16:creationId xmlns:a16="http://schemas.microsoft.com/office/drawing/2014/main" id="{2E1F3C33-B3F2-B881-7F95-321DD27FD4A2}"/>
              </a:ext>
            </a:extLst>
          </p:cNvPr>
          <p:cNvSpPr txBox="1"/>
          <p:nvPr/>
        </p:nvSpPr>
        <p:spPr>
          <a:xfrm>
            <a:off x="8635851" y="4362916"/>
            <a:ext cx="3354742" cy="338554"/>
          </a:xfrm>
          <a:prstGeom prst="rect">
            <a:avLst/>
          </a:prstGeom>
          <a:noFill/>
        </p:spPr>
        <p:txBody>
          <a:bodyPr wrap="square" rtlCol="0">
            <a:spAutoFit/>
          </a:bodyPr>
          <a:lstStyle>
            <a:defPPr>
              <a:defRPr lang="zh-TW"/>
            </a:defPPr>
            <a:lvl1pPr>
              <a:defRPr sz="1400">
                <a:solidFill>
                  <a:schemeClr val="tx1">
                    <a:lumMod val="75000"/>
                    <a:lumOff val="25000"/>
                  </a:schemeClr>
                </a:solidFill>
              </a:defRPr>
            </a:lvl1pPr>
          </a:lstStyle>
          <a:p>
            <a:pPr algn="ctr"/>
            <a:r>
              <a:rPr lang="en-US" sz="1600" dirty="0">
                <a:solidFill>
                  <a:schemeClr val="tx1">
                    <a:lumMod val="75000"/>
                    <a:lumOff val="25000"/>
                  </a:schemeClr>
                </a:solidFill>
              </a:rPr>
              <a:t>OPTIONAL CAC/SMART CARD READER</a:t>
            </a:r>
          </a:p>
        </p:txBody>
      </p:sp>
      <p:pic>
        <p:nvPicPr>
          <p:cNvPr id="15" name="Picture 14" descr="A green and black logo&#10;&#10;Description automatically generated">
            <a:extLst>
              <a:ext uri="{FF2B5EF4-FFF2-40B4-BE49-F238E27FC236}">
                <a16:creationId xmlns:a16="http://schemas.microsoft.com/office/drawing/2014/main" id="{2AF1769F-635F-3565-F944-60DB19F8FE9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07459" y="5388418"/>
            <a:ext cx="1305706" cy="1018890"/>
          </a:xfrm>
          <a:prstGeom prst="rect">
            <a:avLst/>
          </a:prstGeom>
        </p:spPr>
      </p:pic>
      <p:sp>
        <p:nvSpPr>
          <p:cNvPr id="4" name="文字方塊 39">
            <a:extLst>
              <a:ext uri="{FF2B5EF4-FFF2-40B4-BE49-F238E27FC236}">
                <a16:creationId xmlns:a16="http://schemas.microsoft.com/office/drawing/2014/main" id="{47843FAF-7496-7183-C3C3-B22CDFC2B117}"/>
              </a:ext>
            </a:extLst>
          </p:cNvPr>
          <p:cNvSpPr txBox="1"/>
          <p:nvPr/>
        </p:nvSpPr>
        <p:spPr>
          <a:xfrm>
            <a:off x="4034884" y="4677367"/>
            <a:ext cx="2678930" cy="338554"/>
          </a:xfrm>
          <a:prstGeom prst="rect">
            <a:avLst/>
          </a:prstGeom>
          <a:noFill/>
        </p:spPr>
        <p:txBody>
          <a:bodyPr wrap="square" rtlCol="0">
            <a:spAutoFit/>
          </a:bodyPr>
          <a:lstStyle/>
          <a:p>
            <a:r>
              <a:rPr lang="en-US" altLang="zh-TW" sz="1600" dirty="0">
                <a:solidFill>
                  <a:schemeClr val="tx1">
                    <a:lumMod val="75000"/>
                    <a:lumOff val="25000"/>
                  </a:schemeClr>
                </a:solidFill>
              </a:rPr>
              <a:t>OPTIONAL RFID/NFC READER</a:t>
            </a:r>
            <a:endParaRPr lang="zh-TW" altLang="en-US" sz="1600" dirty="0">
              <a:solidFill>
                <a:schemeClr val="tx1">
                  <a:lumMod val="75000"/>
                  <a:lumOff val="25000"/>
                </a:schemeClr>
              </a:solidFill>
            </a:endParaRPr>
          </a:p>
        </p:txBody>
      </p:sp>
      <p:cxnSp>
        <p:nvCxnSpPr>
          <p:cNvPr id="5" name="直線接點 42">
            <a:extLst>
              <a:ext uri="{FF2B5EF4-FFF2-40B4-BE49-F238E27FC236}">
                <a16:creationId xmlns:a16="http://schemas.microsoft.com/office/drawing/2014/main" id="{7B1ABD67-4026-4177-42A3-C07A905D19C9}"/>
              </a:ext>
            </a:extLst>
          </p:cNvPr>
          <p:cNvCxnSpPr>
            <a:cxnSpLocks/>
            <a:stCxn id="7" idx="6"/>
          </p:cNvCxnSpPr>
          <p:nvPr/>
        </p:nvCxnSpPr>
        <p:spPr>
          <a:xfrm>
            <a:off x="3600492" y="4846645"/>
            <a:ext cx="452580" cy="1"/>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橢圓 41">
            <a:extLst>
              <a:ext uri="{FF2B5EF4-FFF2-40B4-BE49-F238E27FC236}">
                <a16:creationId xmlns:a16="http://schemas.microsoft.com/office/drawing/2014/main" id="{4C36740C-C1E1-FD93-FAA5-1875ECAFC099}"/>
              </a:ext>
            </a:extLst>
          </p:cNvPr>
          <p:cNvSpPr/>
          <p:nvPr/>
        </p:nvSpPr>
        <p:spPr>
          <a:xfrm>
            <a:off x="3457870" y="4769778"/>
            <a:ext cx="142622" cy="153733"/>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39">
            <a:extLst>
              <a:ext uri="{FF2B5EF4-FFF2-40B4-BE49-F238E27FC236}">
                <a16:creationId xmlns:a16="http://schemas.microsoft.com/office/drawing/2014/main" id="{F90EBEEF-02E6-6EB5-78EC-CC4DC5A9187E}"/>
              </a:ext>
            </a:extLst>
          </p:cNvPr>
          <p:cNvSpPr txBox="1"/>
          <p:nvPr/>
        </p:nvSpPr>
        <p:spPr>
          <a:xfrm>
            <a:off x="3841278" y="3997027"/>
            <a:ext cx="1915755" cy="584775"/>
          </a:xfrm>
          <a:prstGeom prst="rect">
            <a:avLst/>
          </a:prstGeom>
          <a:noFill/>
        </p:spPr>
        <p:txBody>
          <a:bodyPr wrap="square" rtlCol="0">
            <a:spAutoFit/>
          </a:bodyPr>
          <a:lstStyle/>
          <a:p>
            <a:r>
              <a:rPr lang="en-US" sz="1600" dirty="0">
                <a:solidFill>
                  <a:schemeClr val="tx1">
                    <a:lumMod val="75000"/>
                    <a:lumOff val="25000"/>
                  </a:schemeClr>
                </a:solidFill>
              </a:rPr>
              <a:t>2x PROGRAMMABLE KEYS</a:t>
            </a:r>
          </a:p>
        </p:txBody>
      </p:sp>
      <p:pic>
        <p:nvPicPr>
          <p:cNvPr id="17" name="Picture 16" descr="A black rectangular object with a white label&#10;&#10;Description automatically generated">
            <a:extLst>
              <a:ext uri="{FF2B5EF4-FFF2-40B4-BE49-F238E27FC236}">
                <a16:creationId xmlns:a16="http://schemas.microsoft.com/office/drawing/2014/main" id="{01E162F0-AEE8-A45A-7131-21704BC6EB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16992" y="4983367"/>
            <a:ext cx="3596821" cy="1018890"/>
          </a:xfrm>
          <a:prstGeom prst="rect">
            <a:avLst/>
          </a:prstGeom>
        </p:spPr>
      </p:pic>
    </p:spTree>
    <p:extLst>
      <p:ext uri="{BB962C8B-B14F-4D97-AF65-F5344CB8AC3E}">
        <p14:creationId xmlns:p14="http://schemas.microsoft.com/office/powerpoint/2010/main" val="522706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73A08E-C484-C6FC-988B-447626297F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7540" y="2247285"/>
            <a:ext cx="6055490" cy="1691229"/>
          </a:xfrm>
          <a:prstGeom prst="rect">
            <a:avLst/>
          </a:prstGeom>
        </p:spPr>
      </p:pic>
      <p:pic>
        <p:nvPicPr>
          <p:cNvPr id="5" name="Picture 4" descr="A black computer with usb ports&#10;&#10;Description automatically generated">
            <a:extLst>
              <a:ext uri="{FF2B5EF4-FFF2-40B4-BE49-F238E27FC236}">
                <a16:creationId xmlns:a16="http://schemas.microsoft.com/office/drawing/2014/main" id="{ACA9E387-EFD3-6910-92B7-A1371BC9AC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16320" y="2146981"/>
            <a:ext cx="6055490" cy="1822566"/>
          </a:xfrm>
          <a:prstGeom prst="rect">
            <a:avLst/>
          </a:prstGeom>
        </p:spPr>
      </p:pic>
      <p:sp>
        <p:nvSpPr>
          <p:cNvPr id="2" name="Content Placeholder 1"/>
          <p:cNvSpPr>
            <a:spLocks noGrp="1"/>
          </p:cNvSpPr>
          <p:nvPr>
            <p:ph sz="quarter" idx="10"/>
          </p:nvPr>
        </p:nvSpPr>
        <p:spPr/>
        <p:txBody>
          <a:bodyPr/>
          <a:lstStyle/>
          <a:p>
            <a:r>
              <a:rPr lang="en-US" dirty="0">
                <a:solidFill>
                  <a:schemeClr val="tx1"/>
                </a:solidFill>
              </a:rPr>
              <a:t>S14I </a:t>
            </a:r>
            <a:r>
              <a:rPr lang="en-US" dirty="0"/>
              <a:t>ANATOMY</a:t>
            </a:r>
          </a:p>
        </p:txBody>
      </p:sp>
      <p:grpSp>
        <p:nvGrpSpPr>
          <p:cNvPr id="30" name="Group 29">
            <a:extLst>
              <a:ext uri="{FF2B5EF4-FFF2-40B4-BE49-F238E27FC236}">
                <a16:creationId xmlns:a16="http://schemas.microsoft.com/office/drawing/2014/main" id="{6C215BC6-50C7-4269-9888-FDACB8D892BE}"/>
              </a:ext>
            </a:extLst>
          </p:cNvPr>
          <p:cNvGrpSpPr/>
          <p:nvPr/>
        </p:nvGrpSpPr>
        <p:grpSpPr>
          <a:xfrm>
            <a:off x="5976297" y="1369511"/>
            <a:ext cx="1058272" cy="369332"/>
            <a:chOff x="5811705" y="1369511"/>
            <a:chExt cx="1058272" cy="369332"/>
          </a:xfrm>
        </p:grpSpPr>
        <p:sp>
          <p:nvSpPr>
            <p:cNvPr id="31" name="Rectangle 30">
              <a:extLst>
                <a:ext uri="{FF2B5EF4-FFF2-40B4-BE49-F238E27FC236}">
                  <a16:creationId xmlns:a16="http://schemas.microsoft.com/office/drawing/2014/main" id="{CAF4593A-6B4D-4660-88CD-247F2C7282AD}"/>
                </a:ext>
              </a:extLst>
            </p:cNvPr>
            <p:cNvSpPr/>
            <p:nvPr/>
          </p:nvSpPr>
          <p:spPr>
            <a:xfrm>
              <a:off x="5811705" y="1369511"/>
              <a:ext cx="902811" cy="369332"/>
            </a:xfrm>
            <a:prstGeom prst="rect">
              <a:avLst/>
            </a:prstGeom>
          </p:spPr>
          <p:txBody>
            <a:bodyPr wrap="none">
              <a:spAutoFit/>
            </a:bodyPr>
            <a:lstStyle/>
            <a:p>
              <a:r>
                <a:rPr lang="en-US" altLang="zh-TW" b="1" dirty="0">
                  <a:solidFill>
                    <a:srgbClr val="141212"/>
                  </a:solidFill>
                  <a:latin typeface="Arial Unicode MS" panose="020B0604020202020204" pitchFamily="34" charset="-128"/>
                  <a:ea typeface="Arial Unicode MS" panose="020B0604020202020204" pitchFamily="34" charset="-128"/>
                  <a:cs typeface="Arial Unicode MS" panose="020B0604020202020204" pitchFamily="34" charset="-128"/>
                </a:rPr>
                <a:t>RIGHT</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Isosceles Triangle 31">
              <a:extLst>
                <a:ext uri="{FF2B5EF4-FFF2-40B4-BE49-F238E27FC236}">
                  <a16:creationId xmlns:a16="http://schemas.microsoft.com/office/drawing/2014/main" id="{5BD6BE5E-226E-4616-9A92-3D156B9ED17B}"/>
                </a:ext>
              </a:extLst>
            </p:cNvPr>
            <p:cNvSpPr/>
            <p:nvPr/>
          </p:nvSpPr>
          <p:spPr>
            <a:xfrm rot="5400000">
              <a:off x="6695868" y="1463380"/>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ECA4B59-8AFD-4B2A-9129-8CF77F53C0F6}"/>
              </a:ext>
            </a:extLst>
          </p:cNvPr>
          <p:cNvGrpSpPr/>
          <p:nvPr/>
        </p:nvGrpSpPr>
        <p:grpSpPr>
          <a:xfrm>
            <a:off x="4997115" y="1369511"/>
            <a:ext cx="854802" cy="369332"/>
            <a:chOff x="4832523" y="1369511"/>
            <a:chExt cx="854802" cy="369332"/>
          </a:xfrm>
        </p:grpSpPr>
        <p:sp>
          <p:nvSpPr>
            <p:cNvPr id="34" name="Rectangle 33">
              <a:extLst>
                <a:ext uri="{FF2B5EF4-FFF2-40B4-BE49-F238E27FC236}">
                  <a16:creationId xmlns:a16="http://schemas.microsoft.com/office/drawing/2014/main" id="{88AC483C-A30B-47EE-9438-2553EF68B12D}"/>
                </a:ext>
              </a:extLst>
            </p:cNvPr>
            <p:cNvSpPr/>
            <p:nvPr/>
          </p:nvSpPr>
          <p:spPr>
            <a:xfrm>
              <a:off x="4938402" y="1369511"/>
              <a:ext cx="748923" cy="369332"/>
            </a:xfrm>
            <a:prstGeom prst="rect">
              <a:avLst/>
            </a:prstGeom>
          </p:spPr>
          <p:txBody>
            <a:bodyPr wrap="none">
              <a:spAutoFit/>
            </a:bodyPr>
            <a:lstStyle/>
            <a:p>
              <a:r>
                <a:rPr lang="en-US" altLang="zh-TW" b="1" dirty="0">
                  <a:solidFill>
                    <a:srgbClr val="141212"/>
                  </a:solidFill>
                  <a:latin typeface="Arial Unicode MS" panose="020B0604020202020204" pitchFamily="34" charset="-128"/>
                  <a:ea typeface="Arial Unicode MS" panose="020B0604020202020204" pitchFamily="34" charset="-128"/>
                  <a:cs typeface="Arial Unicode MS" panose="020B0604020202020204" pitchFamily="34" charset="-128"/>
                </a:rPr>
                <a:t>LEFT</a:t>
              </a:r>
              <a:endParaRPr lang="en-US"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5" name="Isosceles Triangle 34">
              <a:extLst>
                <a:ext uri="{FF2B5EF4-FFF2-40B4-BE49-F238E27FC236}">
                  <a16:creationId xmlns:a16="http://schemas.microsoft.com/office/drawing/2014/main" id="{575D6299-8A79-4141-8038-DF085D1E757C}"/>
                </a:ext>
              </a:extLst>
            </p:cNvPr>
            <p:cNvSpPr/>
            <p:nvPr/>
          </p:nvSpPr>
          <p:spPr>
            <a:xfrm rot="16200000">
              <a:off x="4814607" y="1471018"/>
              <a:ext cx="192025" cy="15619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BB0B7818-AD3F-91A0-43E1-A9A1C27A8303}"/>
              </a:ext>
            </a:extLst>
          </p:cNvPr>
          <p:cNvSpPr txBox="1"/>
          <p:nvPr/>
        </p:nvSpPr>
        <p:spPr>
          <a:xfrm>
            <a:off x="3704200" y="3973681"/>
            <a:ext cx="2534993" cy="323165"/>
          </a:xfrm>
          <a:prstGeom prst="rect">
            <a:avLst/>
          </a:prstGeom>
          <a:noFill/>
        </p:spPr>
        <p:txBody>
          <a:bodyPr wrap="square" rtlCol="0">
            <a:spAutoFit/>
          </a:bodyPr>
          <a:lstStyle>
            <a:defPPr>
              <a:defRPr lang="zh-TW"/>
            </a:defPPr>
            <a:lvl1pPr>
              <a:defRPr sz="1400">
                <a:solidFill>
                  <a:schemeClr val="tx1">
                    <a:lumMod val="75000"/>
                    <a:lumOff val="25000"/>
                  </a:schemeClr>
                </a:solidFill>
              </a:defRPr>
            </a:lvl1pPr>
          </a:lstStyle>
          <a:p>
            <a:pPr>
              <a:lnSpc>
                <a:spcPts val="1800"/>
              </a:lnSpc>
            </a:pPr>
            <a:r>
              <a:rPr lang="en-US" sz="1600" dirty="0">
                <a:solidFill>
                  <a:schemeClr val="tx1">
                    <a:lumMod val="75000"/>
                    <a:lumOff val="25000"/>
                  </a:schemeClr>
                </a:solidFill>
              </a:rPr>
              <a:t>SWAPPABLE MAIN BATTERY</a:t>
            </a:r>
          </a:p>
        </p:txBody>
      </p:sp>
      <p:cxnSp>
        <p:nvCxnSpPr>
          <p:cNvPr id="29" name="直線接點 42">
            <a:extLst>
              <a:ext uri="{FF2B5EF4-FFF2-40B4-BE49-F238E27FC236}">
                <a16:creationId xmlns:a16="http://schemas.microsoft.com/office/drawing/2014/main" id="{032958AC-5A08-4CA3-621C-8A45893EC3E2}"/>
              </a:ext>
            </a:extLst>
          </p:cNvPr>
          <p:cNvCxnSpPr>
            <a:cxnSpLocks/>
            <a:stCxn id="36" idx="4"/>
          </p:cNvCxnSpPr>
          <p:nvPr/>
        </p:nvCxnSpPr>
        <p:spPr>
          <a:xfrm>
            <a:off x="5067961" y="3692002"/>
            <a:ext cx="0" cy="2616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橢圓 41">
            <a:extLst>
              <a:ext uri="{FF2B5EF4-FFF2-40B4-BE49-F238E27FC236}">
                <a16:creationId xmlns:a16="http://schemas.microsoft.com/office/drawing/2014/main" id="{90302F25-F035-A5BE-22C4-68699CB11EA8}"/>
              </a:ext>
            </a:extLst>
          </p:cNvPr>
          <p:cNvSpPr/>
          <p:nvPr/>
        </p:nvSpPr>
        <p:spPr>
          <a:xfrm>
            <a:off x="5013638" y="3574893"/>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TextBox 37">
            <a:extLst>
              <a:ext uri="{FF2B5EF4-FFF2-40B4-BE49-F238E27FC236}">
                <a16:creationId xmlns:a16="http://schemas.microsoft.com/office/drawing/2014/main" id="{4A2A15CB-2EAA-4812-CC89-B94FBDB59352}"/>
              </a:ext>
            </a:extLst>
          </p:cNvPr>
          <p:cNvSpPr txBox="1"/>
          <p:nvPr/>
        </p:nvSpPr>
        <p:spPr>
          <a:xfrm>
            <a:off x="6408074" y="3965369"/>
            <a:ext cx="2365519" cy="323165"/>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pPr>
              <a:lnSpc>
                <a:spcPts val="1800"/>
              </a:lnSpc>
            </a:pPr>
            <a:r>
              <a:rPr lang="en-US" sz="1600" dirty="0">
                <a:solidFill>
                  <a:schemeClr val="tx1">
                    <a:lumMod val="75000"/>
                    <a:lumOff val="25000"/>
                  </a:schemeClr>
                </a:solidFill>
              </a:rPr>
              <a:t>SWAPPABLE 2ND BATTERY</a:t>
            </a:r>
          </a:p>
        </p:txBody>
      </p:sp>
      <p:cxnSp>
        <p:nvCxnSpPr>
          <p:cNvPr id="40" name="直線接點 42">
            <a:extLst>
              <a:ext uri="{FF2B5EF4-FFF2-40B4-BE49-F238E27FC236}">
                <a16:creationId xmlns:a16="http://schemas.microsoft.com/office/drawing/2014/main" id="{E8D1B978-EF1F-85B1-9B95-447439A05D6B}"/>
              </a:ext>
            </a:extLst>
          </p:cNvPr>
          <p:cNvCxnSpPr>
            <a:cxnSpLocks/>
            <a:stCxn id="44" idx="4"/>
          </p:cNvCxnSpPr>
          <p:nvPr/>
        </p:nvCxnSpPr>
        <p:spPr>
          <a:xfrm flipH="1">
            <a:off x="7008221" y="3692002"/>
            <a:ext cx="1" cy="26166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橢圓 41">
            <a:extLst>
              <a:ext uri="{FF2B5EF4-FFF2-40B4-BE49-F238E27FC236}">
                <a16:creationId xmlns:a16="http://schemas.microsoft.com/office/drawing/2014/main" id="{A1B79C78-5078-305A-0AAF-55F698493C0F}"/>
              </a:ext>
            </a:extLst>
          </p:cNvPr>
          <p:cNvSpPr/>
          <p:nvPr/>
        </p:nvSpPr>
        <p:spPr>
          <a:xfrm>
            <a:off x="6953899" y="3574893"/>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TextBox 45">
            <a:extLst>
              <a:ext uri="{FF2B5EF4-FFF2-40B4-BE49-F238E27FC236}">
                <a16:creationId xmlns:a16="http://schemas.microsoft.com/office/drawing/2014/main" id="{9BFEA52C-E5E7-ACA2-134E-F426A763BA73}"/>
              </a:ext>
            </a:extLst>
          </p:cNvPr>
          <p:cNvSpPr txBox="1"/>
          <p:nvPr/>
        </p:nvSpPr>
        <p:spPr>
          <a:xfrm>
            <a:off x="2936596" y="4847388"/>
            <a:ext cx="2915321" cy="338554"/>
          </a:xfrm>
          <a:prstGeom prst="rect">
            <a:avLst/>
          </a:prstGeom>
          <a:noFill/>
        </p:spPr>
        <p:txBody>
          <a:bodyPr wrap="square" rtlCol="0">
            <a:spAutoFit/>
          </a:bodyPr>
          <a:lstStyle>
            <a:defPPr>
              <a:defRPr lang="zh-TW"/>
            </a:defPPr>
            <a:lvl1pPr algn="ctr">
              <a:defRPr sz="1400">
                <a:solidFill>
                  <a:schemeClr val="tx1">
                    <a:lumMod val="75000"/>
                    <a:lumOff val="25000"/>
                  </a:schemeClr>
                </a:solidFill>
              </a:defRPr>
            </a:lvl1pPr>
          </a:lstStyle>
          <a:p>
            <a:pPr algn="l"/>
            <a:r>
              <a:rPr lang="en-US" sz="1600" dirty="0"/>
              <a:t>QUICK-RELEASE NVME PCIE SSD</a:t>
            </a:r>
          </a:p>
        </p:txBody>
      </p:sp>
      <p:cxnSp>
        <p:nvCxnSpPr>
          <p:cNvPr id="47" name="直線接點 42">
            <a:extLst>
              <a:ext uri="{FF2B5EF4-FFF2-40B4-BE49-F238E27FC236}">
                <a16:creationId xmlns:a16="http://schemas.microsoft.com/office/drawing/2014/main" id="{9EC7497C-1CAB-804A-AEAA-2890DAA9F7A3}"/>
              </a:ext>
            </a:extLst>
          </p:cNvPr>
          <p:cNvCxnSpPr>
            <a:cxnSpLocks/>
          </p:cNvCxnSpPr>
          <p:nvPr/>
        </p:nvCxnSpPr>
        <p:spPr>
          <a:xfrm>
            <a:off x="3161314" y="3625161"/>
            <a:ext cx="0" cy="122222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橢圓 41">
            <a:extLst>
              <a:ext uri="{FF2B5EF4-FFF2-40B4-BE49-F238E27FC236}">
                <a16:creationId xmlns:a16="http://schemas.microsoft.com/office/drawing/2014/main" id="{AD085591-8536-C9C7-7497-D18833161FDC}"/>
              </a:ext>
            </a:extLst>
          </p:cNvPr>
          <p:cNvSpPr/>
          <p:nvPr/>
        </p:nvSpPr>
        <p:spPr>
          <a:xfrm>
            <a:off x="3114245" y="3587530"/>
            <a:ext cx="95550" cy="10368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51" name="直線接點 42">
            <a:extLst>
              <a:ext uri="{FF2B5EF4-FFF2-40B4-BE49-F238E27FC236}">
                <a16:creationId xmlns:a16="http://schemas.microsoft.com/office/drawing/2014/main" id="{CD029867-25DA-3CE8-C159-B6181F907432}"/>
              </a:ext>
            </a:extLst>
          </p:cNvPr>
          <p:cNvCxnSpPr>
            <a:cxnSpLocks/>
          </p:cNvCxnSpPr>
          <p:nvPr/>
        </p:nvCxnSpPr>
        <p:spPr>
          <a:xfrm>
            <a:off x="3612085" y="3642737"/>
            <a:ext cx="0" cy="7533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2" name="橢圓 41">
            <a:extLst>
              <a:ext uri="{FF2B5EF4-FFF2-40B4-BE49-F238E27FC236}">
                <a16:creationId xmlns:a16="http://schemas.microsoft.com/office/drawing/2014/main" id="{6DB560C1-4B83-8973-6E71-4269E4643159}"/>
              </a:ext>
            </a:extLst>
          </p:cNvPr>
          <p:cNvSpPr/>
          <p:nvPr/>
        </p:nvSpPr>
        <p:spPr>
          <a:xfrm>
            <a:off x="3562736" y="3539050"/>
            <a:ext cx="95550" cy="10368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56" name="TextBox 55">
            <a:extLst>
              <a:ext uri="{FF2B5EF4-FFF2-40B4-BE49-F238E27FC236}">
                <a16:creationId xmlns:a16="http://schemas.microsoft.com/office/drawing/2014/main" id="{ABCB9421-2E3E-0452-C9C2-6E91C4711587}"/>
              </a:ext>
            </a:extLst>
          </p:cNvPr>
          <p:cNvSpPr txBox="1"/>
          <p:nvPr/>
        </p:nvSpPr>
        <p:spPr>
          <a:xfrm>
            <a:off x="3386374" y="4396091"/>
            <a:ext cx="2659373" cy="323165"/>
          </a:xfrm>
          <a:prstGeom prst="rect">
            <a:avLst/>
          </a:prstGeom>
          <a:noFill/>
        </p:spPr>
        <p:txBody>
          <a:bodyPr wrap="square" rtlCol="0">
            <a:spAutoFit/>
          </a:bodyPr>
          <a:lstStyle>
            <a:defPPr>
              <a:defRPr lang="zh-TW"/>
            </a:defPPr>
            <a:lvl1pPr>
              <a:defRPr sz="1400">
                <a:solidFill>
                  <a:schemeClr val="tx1">
                    <a:lumMod val="75000"/>
                    <a:lumOff val="25000"/>
                  </a:schemeClr>
                </a:solidFill>
              </a:defRPr>
            </a:lvl1pPr>
          </a:lstStyle>
          <a:p>
            <a:pPr>
              <a:lnSpc>
                <a:spcPts val="1800"/>
              </a:lnSpc>
            </a:pPr>
            <a:r>
              <a:rPr lang="en-US" sz="1600" dirty="0">
                <a:solidFill>
                  <a:schemeClr val="tx1">
                    <a:lumMod val="75000"/>
                    <a:lumOff val="25000"/>
                  </a:schemeClr>
                </a:solidFill>
              </a:rPr>
              <a:t>COMPARTMENT FOR STYLUS</a:t>
            </a:r>
          </a:p>
        </p:txBody>
      </p:sp>
      <p:sp>
        <p:nvSpPr>
          <p:cNvPr id="58" name="TextBox 57">
            <a:extLst>
              <a:ext uri="{FF2B5EF4-FFF2-40B4-BE49-F238E27FC236}">
                <a16:creationId xmlns:a16="http://schemas.microsoft.com/office/drawing/2014/main" id="{C64F2ADA-1CA8-89A5-3E53-A7B508905F81}"/>
              </a:ext>
            </a:extLst>
          </p:cNvPr>
          <p:cNvSpPr txBox="1"/>
          <p:nvPr/>
        </p:nvSpPr>
        <p:spPr>
          <a:xfrm>
            <a:off x="103110" y="4558031"/>
            <a:ext cx="2962321" cy="1323439"/>
          </a:xfrm>
          <a:prstGeom prst="rect">
            <a:avLst/>
          </a:prstGeom>
          <a:noFill/>
        </p:spPr>
        <p:txBody>
          <a:bodyPr wrap="square" rtlCol="0">
            <a:spAutoFit/>
          </a:bodyPr>
          <a:lstStyle>
            <a:defPPr>
              <a:defRPr lang="zh-TW"/>
            </a:defPPr>
            <a:lvl1pPr algn="ctr">
              <a:defRPr sz="1400">
                <a:solidFill>
                  <a:schemeClr val="tx1">
                    <a:lumMod val="75000"/>
                    <a:lumOff val="25000"/>
                  </a:schemeClr>
                </a:solidFill>
              </a:defRPr>
            </a:lvl1pPr>
          </a:lstStyle>
          <a:p>
            <a:pPr algn="l"/>
            <a:r>
              <a:rPr lang="en-US" sz="1600" dirty="0"/>
              <a:t>OPTIONAL SMART CARD READER</a:t>
            </a:r>
          </a:p>
          <a:p>
            <a:pPr algn="l"/>
            <a:r>
              <a:rPr lang="en-US" sz="1600" dirty="0"/>
              <a:t>OPTIONAL BARCODE READER</a:t>
            </a:r>
          </a:p>
          <a:p>
            <a:pPr algn="l"/>
            <a:r>
              <a:rPr lang="en-US" sz="1600" dirty="0"/>
              <a:t>OPTIONAL EXPRESSCARD 54</a:t>
            </a:r>
          </a:p>
          <a:p>
            <a:pPr algn="l"/>
            <a:r>
              <a:rPr lang="en-US" sz="1600" dirty="0"/>
              <a:t>OPTIONAL 2ND RS-232 &amp; </a:t>
            </a:r>
            <a:br>
              <a:rPr lang="en-US" sz="1600" dirty="0"/>
            </a:br>
            <a:r>
              <a:rPr lang="en-US" sz="1600" dirty="0"/>
              <a:t>                 </a:t>
            </a:r>
            <a:r>
              <a:rPr lang="en-US" sz="1200" dirty="0"/>
              <a:t>  </a:t>
            </a:r>
            <a:r>
              <a:rPr lang="en-US" sz="1600" dirty="0"/>
              <a:t> 2ND USB 3.2 </a:t>
            </a:r>
            <a:r>
              <a:rPr lang="en-US" sz="1600" dirty="0">
                <a:solidFill>
                  <a:schemeClr val="tx1">
                    <a:lumMod val="75000"/>
                    <a:lumOff val="25000"/>
                  </a:schemeClr>
                </a:solidFill>
              </a:rPr>
              <a:t>Gen 1</a:t>
            </a:r>
            <a:endParaRPr lang="en-US" sz="1600" dirty="0"/>
          </a:p>
        </p:txBody>
      </p:sp>
      <p:cxnSp>
        <p:nvCxnSpPr>
          <p:cNvPr id="59" name="直線接點 42">
            <a:extLst>
              <a:ext uri="{FF2B5EF4-FFF2-40B4-BE49-F238E27FC236}">
                <a16:creationId xmlns:a16="http://schemas.microsoft.com/office/drawing/2014/main" id="{F0EB2884-528C-555D-A25F-F48990F54299}"/>
              </a:ext>
            </a:extLst>
          </p:cNvPr>
          <p:cNvCxnSpPr>
            <a:cxnSpLocks/>
          </p:cNvCxnSpPr>
          <p:nvPr/>
        </p:nvCxnSpPr>
        <p:spPr>
          <a:xfrm>
            <a:off x="1731418" y="3625161"/>
            <a:ext cx="0" cy="93251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橢圓 41">
            <a:extLst>
              <a:ext uri="{FF2B5EF4-FFF2-40B4-BE49-F238E27FC236}">
                <a16:creationId xmlns:a16="http://schemas.microsoft.com/office/drawing/2014/main" id="{C9E606CB-C23B-BEA9-393C-AAAE74D192FD}"/>
              </a:ext>
            </a:extLst>
          </p:cNvPr>
          <p:cNvSpPr/>
          <p:nvPr/>
        </p:nvSpPr>
        <p:spPr>
          <a:xfrm>
            <a:off x="1684389" y="3590894"/>
            <a:ext cx="95550" cy="10368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cxnSp>
        <p:nvCxnSpPr>
          <p:cNvPr id="67" name="直線接點 42">
            <a:extLst>
              <a:ext uri="{FF2B5EF4-FFF2-40B4-BE49-F238E27FC236}">
                <a16:creationId xmlns:a16="http://schemas.microsoft.com/office/drawing/2014/main" id="{1D1C62ED-76BB-8AB4-2FC7-2B2609E791BD}"/>
              </a:ext>
            </a:extLst>
          </p:cNvPr>
          <p:cNvCxnSpPr>
            <a:cxnSpLocks/>
          </p:cNvCxnSpPr>
          <p:nvPr/>
        </p:nvCxnSpPr>
        <p:spPr>
          <a:xfrm>
            <a:off x="8872926" y="3677004"/>
            <a:ext cx="0" cy="72518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8" name="橢圓 41">
            <a:extLst>
              <a:ext uri="{FF2B5EF4-FFF2-40B4-BE49-F238E27FC236}">
                <a16:creationId xmlns:a16="http://schemas.microsoft.com/office/drawing/2014/main" id="{616696D2-D5D2-D456-9FFF-8884F2F6ADE6}"/>
              </a:ext>
            </a:extLst>
          </p:cNvPr>
          <p:cNvSpPr/>
          <p:nvPr/>
        </p:nvSpPr>
        <p:spPr>
          <a:xfrm>
            <a:off x="8823577" y="3573317"/>
            <a:ext cx="95550" cy="10368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69" name="TextBox 68">
            <a:extLst>
              <a:ext uri="{FF2B5EF4-FFF2-40B4-BE49-F238E27FC236}">
                <a16:creationId xmlns:a16="http://schemas.microsoft.com/office/drawing/2014/main" id="{627085DF-EBAA-E6BE-577B-A3CB5ACFE41C}"/>
              </a:ext>
            </a:extLst>
          </p:cNvPr>
          <p:cNvSpPr txBox="1"/>
          <p:nvPr/>
        </p:nvSpPr>
        <p:spPr>
          <a:xfrm>
            <a:off x="7677223" y="4401323"/>
            <a:ext cx="1668191" cy="338554"/>
          </a:xfrm>
          <a:prstGeom prst="rect">
            <a:avLst/>
          </a:prstGeom>
          <a:noFill/>
        </p:spPr>
        <p:txBody>
          <a:bodyPr wrap="square" rtlCol="0">
            <a:spAutoFit/>
          </a:bodyPr>
          <a:lstStyle>
            <a:defPPr>
              <a:defRPr lang="zh-TW"/>
            </a:defPPr>
            <a:lvl1pPr>
              <a:defRPr sz="1400">
                <a:solidFill>
                  <a:schemeClr val="tx1">
                    <a:lumMod val="75000"/>
                    <a:lumOff val="25000"/>
                  </a:schemeClr>
                </a:solidFill>
              </a:defRPr>
            </a:lvl1pPr>
          </a:lstStyle>
          <a:p>
            <a:pPr algn="ctr"/>
            <a:r>
              <a:rPr lang="en-US" sz="1600" dirty="0"/>
              <a:t>AUDIO IN/OUT</a:t>
            </a:r>
          </a:p>
        </p:txBody>
      </p:sp>
      <p:cxnSp>
        <p:nvCxnSpPr>
          <p:cNvPr id="71" name="直線接點 42">
            <a:extLst>
              <a:ext uri="{FF2B5EF4-FFF2-40B4-BE49-F238E27FC236}">
                <a16:creationId xmlns:a16="http://schemas.microsoft.com/office/drawing/2014/main" id="{C678A198-976D-B2F0-4D77-A82640F51B60}"/>
              </a:ext>
            </a:extLst>
          </p:cNvPr>
          <p:cNvCxnSpPr>
            <a:cxnSpLocks/>
            <a:stCxn id="72" idx="4"/>
          </p:cNvCxnSpPr>
          <p:nvPr/>
        </p:nvCxnSpPr>
        <p:spPr>
          <a:xfrm>
            <a:off x="9506444" y="3690426"/>
            <a:ext cx="0" cy="7117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橢圓 41">
            <a:extLst>
              <a:ext uri="{FF2B5EF4-FFF2-40B4-BE49-F238E27FC236}">
                <a16:creationId xmlns:a16="http://schemas.microsoft.com/office/drawing/2014/main" id="{CF136E02-1B36-B893-8431-1C3E1602DD48}"/>
              </a:ext>
            </a:extLst>
          </p:cNvPr>
          <p:cNvSpPr/>
          <p:nvPr/>
        </p:nvSpPr>
        <p:spPr>
          <a:xfrm>
            <a:off x="9452121" y="3573317"/>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TextBox 75">
            <a:extLst>
              <a:ext uri="{FF2B5EF4-FFF2-40B4-BE49-F238E27FC236}">
                <a16:creationId xmlns:a16="http://schemas.microsoft.com/office/drawing/2014/main" id="{58E83759-212A-88BA-B98B-2DEBAFDB7FB1}"/>
              </a:ext>
            </a:extLst>
          </p:cNvPr>
          <p:cNvSpPr txBox="1"/>
          <p:nvPr/>
        </p:nvSpPr>
        <p:spPr>
          <a:xfrm>
            <a:off x="9248799" y="4401323"/>
            <a:ext cx="2623084" cy="557204"/>
          </a:xfrm>
          <a:prstGeom prst="rect">
            <a:avLst/>
          </a:prstGeom>
          <a:noFill/>
        </p:spPr>
        <p:txBody>
          <a:bodyPr wrap="square">
            <a:spAutoFit/>
          </a:bodyPr>
          <a:lstStyle/>
          <a:p>
            <a:pPr>
              <a:lnSpc>
                <a:spcPts val="1800"/>
              </a:lnSpc>
            </a:pPr>
            <a:r>
              <a:rPr lang="en-US" sz="1600" dirty="0">
                <a:solidFill>
                  <a:schemeClr val="tx1">
                    <a:lumMod val="75000"/>
                    <a:lumOff val="25000"/>
                  </a:schemeClr>
                </a:solidFill>
              </a:rPr>
              <a:t>1x USB 3.2 Gen 2 (Type A)</a:t>
            </a:r>
          </a:p>
          <a:p>
            <a:pPr>
              <a:lnSpc>
                <a:spcPts val="1800"/>
              </a:lnSpc>
            </a:pPr>
            <a:r>
              <a:rPr lang="en-US" sz="1600" dirty="0">
                <a:solidFill>
                  <a:schemeClr val="tx1">
                    <a:lumMod val="75000"/>
                    <a:lumOff val="25000"/>
                  </a:schemeClr>
                </a:solidFill>
              </a:rPr>
              <a:t>1x USB 3.2 Gen 1 (Type A)</a:t>
            </a:r>
          </a:p>
        </p:txBody>
      </p:sp>
      <p:sp>
        <p:nvSpPr>
          <p:cNvPr id="80" name="TextBox 79">
            <a:extLst>
              <a:ext uri="{FF2B5EF4-FFF2-40B4-BE49-F238E27FC236}">
                <a16:creationId xmlns:a16="http://schemas.microsoft.com/office/drawing/2014/main" id="{2BB65971-335F-27C1-4DC6-EFE6AC0A7FC0}"/>
              </a:ext>
            </a:extLst>
          </p:cNvPr>
          <p:cNvSpPr txBox="1"/>
          <p:nvPr/>
        </p:nvSpPr>
        <p:spPr>
          <a:xfrm>
            <a:off x="10044425" y="4055058"/>
            <a:ext cx="763863" cy="338554"/>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pPr algn="ctr"/>
            <a:r>
              <a:rPr lang="en-US" sz="1600" dirty="0"/>
              <a:t>RS-232</a:t>
            </a:r>
          </a:p>
        </p:txBody>
      </p:sp>
      <p:cxnSp>
        <p:nvCxnSpPr>
          <p:cNvPr id="81" name="直線接點 42">
            <a:extLst>
              <a:ext uri="{FF2B5EF4-FFF2-40B4-BE49-F238E27FC236}">
                <a16:creationId xmlns:a16="http://schemas.microsoft.com/office/drawing/2014/main" id="{D1D2AD09-69C7-9FDC-48E7-2C79C3E0DFFA}"/>
              </a:ext>
            </a:extLst>
          </p:cNvPr>
          <p:cNvCxnSpPr>
            <a:cxnSpLocks/>
            <a:stCxn id="82" idx="4"/>
          </p:cNvCxnSpPr>
          <p:nvPr/>
        </p:nvCxnSpPr>
        <p:spPr>
          <a:xfrm>
            <a:off x="10460582" y="3686076"/>
            <a:ext cx="0" cy="3700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2" name="橢圓 41">
            <a:extLst>
              <a:ext uri="{FF2B5EF4-FFF2-40B4-BE49-F238E27FC236}">
                <a16:creationId xmlns:a16="http://schemas.microsoft.com/office/drawing/2014/main" id="{EB07DA06-39CB-5E59-0476-3BF1FE6008E9}"/>
              </a:ext>
            </a:extLst>
          </p:cNvPr>
          <p:cNvSpPr/>
          <p:nvPr/>
        </p:nvSpPr>
        <p:spPr>
          <a:xfrm>
            <a:off x="10406259" y="3568967"/>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TextBox 83">
            <a:extLst>
              <a:ext uri="{FF2B5EF4-FFF2-40B4-BE49-F238E27FC236}">
                <a16:creationId xmlns:a16="http://schemas.microsoft.com/office/drawing/2014/main" id="{5B7295E0-F87D-BA23-9BE5-F63F8DBF97A3}"/>
              </a:ext>
            </a:extLst>
          </p:cNvPr>
          <p:cNvSpPr txBox="1"/>
          <p:nvPr/>
        </p:nvSpPr>
        <p:spPr>
          <a:xfrm>
            <a:off x="10766667" y="4059466"/>
            <a:ext cx="633507" cy="338554"/>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pPr algn="ctr"/>
            <a:r>
              <a:rPr lang="en-US" sz="1600" dirty="0"/>
              <a:t>RJ-45</a:t>
            </a:r>
          </a:p>
        </p:txBody>
      </p:sp>
      <p:cxnSp>
        <p:nvCxnSpPr>
          <p:cNvPr id="85" name="直線接點 42">
            <a:extLst>
              <a:ext uri="{FF2B5EF4-FFF2-40B4-BE49-F238E27FC236}">
                <a16:creationId xmlns:a16="http://schemas.microsoft.com/office/drawing/2014/main" id="{878BF4AF-99AB-D61D-BDD2-E71207DDEDEE}"/>
              </a:ext>
            </a:extLst>
          </p:cNvPr>
          <p:cNvCxnSpPr>
            <a:cxnSpLocks/>
            <a:stCxn id="86" idx="4"/>
          </p:cNvCxnSpPr>
          <p:nvPr/>
        </p:nvCxnSpPr>
        <p:spPr>
          <a:xfrm>
            <a:off x="11083421" y="3686076"/>
            <a:ext cx="0" cy="3700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6" name="橢圓 41">
            <a:extLst>
              <a:ext uri="{FF2B5EF4-FFF2-40B4-BE49-F238E27FC236}">
                <a16:creationId xmlns:a16="http://schemas.microsoft.com/office/drawing/2014/main" id="{F2BF8E70-54A5-68DD-E08D-169C7EA0C663}"/>
              </a:ext>
            </a:extLst>
          </p:cNvPr>
          <p:cNvSpPr/>
          <p:nvPr/>
        </p:nvSpPr>
        <p:spPr>
          <a:xfrm>
            <a:off x="11029098" y="3568967"/>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TextBox 91">
            <a:extLst>
              <a:ext uri="{FF2B5EF4-FFF2-40B4-BE49-F238E27FC236}">
                <a16:creationId xmlns:a16="http://schemas.microsoft.com/office/drawing/2014/main" id="{7AACC636-AF32-B83B-BEAB-598D2905152D}"/>
              </a:ext>
            </a:extLst>
          </p:cNvPr>
          <p:cNvSpPr txBox="1"/>
          <p:nvPr/>
        </p:nvSpPr>
        <p:spPr>
          <a:xfrm>
            <a:off x="11346269" y="4055058"/>
            <a:ext cx="667170" cy="338554"/>
          </a:xfrm>
          <a:prstGeom prst="rect">
            <a:avLst/>
          </a:prstGeom>
          <a:noFill/>
        </p:spPr>
        <p:txBody>
          <a:bodyPr wrap="none" rtlCol="0">
            <a:spAutoFit/>
          </a:bodyPr>
          <a:lstStyle>
            <a:defPPr>
              <a:defRPr lang="zh-TW"/>
            </a:defPPr>
            <a:lvl1pPr>
              <a:defRPr sz="1400">
                <a:solidFill>
                  <a:schemeClr val="tx1">
                    <a:lumMod val="75000"/>
                    <a:lumOff val="25000"/>
                  </a:schemeClr>
                </a:solidFill>
              </a:defRPr>
            </a:lvl1pPr>
          </a:lstStyle>
          <a:p>
            <a:pPr algn="ctr"/>
            <a:r>
              <a:rPr lang="en-US" sz="1600" dirty="0"/>
              <a:t>DC-IN</a:t>
            </a:r>
          </a:p>
        </p:txBody>
      </p:sp>
      <p:cxnSp>
        <p:nvCxnSpPr>
          <p:cNvPr id="93" name="直線接點 42">
            <a:extLst>
              <a:ext uri="{FF2B5EF4-FFF2-40B4-BE49-F238E27FC236}">
                <a16:creationId xmlns:a16="http://schemas.microsoft.com/office/drawing/2014/main" id="{32A58A16-E8C7-4CBD-A613-B221F57D3A0A}"/>
              </a:ext>
            </a:extLst>
          </p:cNvPr>
          <p:cNvCxnSpPr>
            <a:cxnSpLocks/>
            <a:stCxn id="94" idx="4"/>
          </p:cNvCxnSpPr>
          <p:nvPr/>
        </p:nvCxnSpPr>
        <p:spPr>
          <a:xfrm>
            <a:off x="11566243" y="3686076"/>
            <a:ext cx="0" cy="37008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4" name="橢圓 41">
            <a:extLst>
              <a:ext uri="{FF2B5EF4-FFF2-40B4-BE49-F238E27FC236}">
                <a16:creationId xmlns:a16="http://schemas.microsoft.com/office/drawing/2014/main" id="{DD38A7DF-D11C-27B2-304D-80A6F3DC5A7A}"/>
              </a:ext>
            </a:extLst>
          </p:cNvPr>
          <p:cNvSpPr/>
          <p:nvPr/>
        </p:nvSpPr>
        <p:spPr>
          <a:xfrm>
            <a:off x="11511920" y="3568967"/>
            <a:ext cx="108645" cy="117109"/>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3" name="直線接點 42">
            <a:extLst>
              <a:ext uri="{FF2B5EF4-FFF2-40B4-BE49-F238E27FC236}">
                <a16:creationId xmlns:a16="http://schemas.microsoft.com/office/drawing/2014/main" id="{AFAFE4BF-5E7C-E607-846E-9E0630273496}"/>
              </a:ext>
            </a:extLst>
          </p:cNvPr>
          <p:cNvCxnSpPr>
            <a:cxnSpLocks/>
          </p:cNvCxnSpPr>
          <p:nvPr/>
        </p:nvCxnSpPr>
        <p:spPr>
          <a:xfrm>
            <a:off x="406457" y="3639374"/>
            <a:ext cx="0" cy="30297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橢圓 41">
            <a:extLst>
              <a:ext uri="{FF2B5EF4-FFF2-40B4-BE49-F238E27FC236}">
                <a16:creationId xmlns:a16="http://schemas.microsoft.com/office/drawing/2014/main" id="{AEAD02C1-5132-38A9-68C8-11FEBA7FCD30}"/>
              </a:ext>
            </a:extLst>
          </p:cNvPr>
          <p:cNvSpPr/>
          <p:nvPr/>
        </p:nvSpPr>
        <p:spPr>
          <a:xfrm>
            <a:off x="363204" y="3581146"/>
            <a:ext cx="95550" cy="10368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p>
        </p:txBody>
      </p:sp>
      <p:sp>
        <p:nvSpPr>
          <p:cNvPr id="6" name="TextBox 5">
            <a:extLst>
              <a:ext uri="{FF2B5EF4-FFF2-40B4-BE49-F238E27FC236}">
                <a16:creationId xmlns:a16="http://schemas.microsoft.com/office/drawing/2014/main" id="{1FEDCA2F-EBC5-7DAC-F708-745FFC073F02}"/>
              </a:ext>
            </a:extLst>
          </p:cNvPr>
          <p:cNvSpPr txBox="1"/>
          <p:nvPr/>
        </p:nvSpPr>
        <p:spPr>
          <a:xfrm>
            <a:off x="107144" y="3944414"/>
            <a:ext cx="1347242" cy="553998"/>
          </a:xfrm>
          <a:prstGeom prst="rect">
            <a:avLst/>
          </a:prstGeom>
          <a:noFill/>
        </p:spPr>
        <p:txBody>
          <a:bodyPr wrap="square" rtlCol="0">
            <a:spAutoFit/>
          </a:bodyPr>
          <a:lstStyle>
            <a:defPPr>
              <a:defRPr lang="zh-TW"/>
            </a:defPPr>
            <a:lvl1pPr>
              <a:defRPr sz="1400">
                <a:solidFill>
                  <a:schemeClr val="tx1">
                    <a:lumMod val="75000"/>
                    <a:lumOff val="25000"/>
                  </a:schemeClr>
                </a:solidFill>
              </a:defRPr>
            </a:lvl1pPr>
          </a:lstStyle>
          <a:p>
            <a:pPr>
              <a:lnSpc>
                <a:spcPts val="1800"/>
              </a:lnSpc>
            </a:pPr>
            <a:r>
              <a:rPr lang="en-US" sz="1600" dirty="0">
                <a:solidFill>
                  <a:schemeClr val="tx1">
                    <a:lumMod val="75000"/>
                    <a:lumOff val="25000"/>
                  </a:schemeClr>
                </a:solidFill>
              </a:rPr>
              <a:t>KENSINGTON</a:t>
            </a:r>
            <a:br>
              <a:rPr lang="en-US" sz="1600" dirty="0">
                <a:solidFill>
                  <a:schemeClr val="tx1">
                    <a:lumMod val="75000"/>
                    <a:lumOff val="25000"/>
                  </a:schemeClr>
                </a:solidFill>
              </a:rPr>
            </a:br>
            <a:r>
              <a:rPr lang="en-US" sz="1600" dirty="0">
                <a:solidFill>
                  <a:schemeClr val="tx1">
                    <a:lumMod val="75000"/>
                    <a:lumOff val="25000"/>
                  </a:schemeClr>
                </a:solidFill>
              </a:rPr>
              <a:t>LOCK</a:t>
            </a:r>
          </a:p>
        </p:txBody>
      </p:sp>
    </p:spTree>
    <p:extLst>
      <p:ext uri="{BB962C8B-B14F-4D97-AF65-F5344CB8AC3E}">
        <p14:creationId xmlns:p14="http://schemas.microsoft.com/office/powerpoint/2010/main" val="34986615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43929-183E-05B0-8BE8-7C05955A5E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E38E97F-4155-2752-065D-37B19A91A603}"/>
              </a:ext>
            </a:extLst>
          </p:cNvPr>
          <p:cNvPicPr>
            <a:picLocks noChangeAspect="1"/>
          </p:cNvPicPr>
          <p:nvPr/>
        </p:nvPicPr>
        <p:blipFill>
          <a:blip r:embed="rId2"/>
          <a:stretch>
            <a:fillRect/>
          </a:stretch>
        </p:blipFill>
        <p:spPr>
          <a:xfrm>
            <a:off x="10719" y="1223719"/>
            <a:ext cx="4873133" cy="5250492"/>
          </a:xfrm>
          <a:prstGeom prst="rect">
            <a:avLst/>
          </a:prstGeom>
        </p:spPr>
      </p:pic>
      <p:pic>
        <p:nvPicPr>
          <p:cNvPr id="5129" name="Picture 9">
            <a:extLst>
              <a:ext uri="{FF2B5EF4-FFF2-40B4-BE49-F238E27FC236}">
                <a16:creationId xmlns:a16="http://schemas.microsoft.com/office/drawing/2014/main" id="{16EAAA13-7EC2-5F9B-BE40-68FC53D811A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7846092">
            <a:off x="7040117" y="4840225"/>
            <a:ext cx="1356610" cy="80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a:extLst>
              <a:ext uri="{FF2B5EF4-FFF2-40B4-BE49-F238E27FC236}">
                <a16:creationId xmlns:a16="http://schemas.microsoft.com/office/drawing/2014/main" id="{31EE4D7A-BBA1-7BDC-3F31-9FB8C9826ED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9184834">
            <a:off x="5802706" y="4627108"/>
            <a:ext cx="1681854" cy="101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AD564F6D-1A88-3685-0F2C-AB3AAB14F0ED}"/>
              </a:ext>
            </a:extLst>
          </p:cNvPr>
          <p:cNvSpPr>
            <a:spLocks noGrp="1"/>
          </p:cNvSpPr>
          <p:nvPr>
            <p:ph sz="quarter" idx="10"/>
          </p:nvPr>
        </p:nvSpPr>
        <p:spPr>
          <a:xfrm>
            <a:off x="998059" y="465826"/>
            <a:ext cx="10847577" cy="571500"/>
          </a:xfrm>
        </p:spPr>
        <p:txBody>
          <a:bodyPr/>
          <a:lstStyle/>
          <a:p>
            <a:r>
              <a:rPr lang="en-US" dirty="0"/>
              <a:t>COMPLETE </a:t>
            </a:r>
            <a:r>
              <a:rPr lang="en-US" dirty="0">
                <a:solidFill>
                  <a:schemeClr val="tx1"/>
                </a:solidFill>
              </a:rPr>
              <a:t>SOLUTION ECOSYSTEM</a:t>
            </a:r>
          </a:p>
        </p:txBody>
      </p:sp>
      <p:sp>
        <p:nvSpPr>
          <p:cNvPr id="8" name="矩形 18">
            <a:extLst>
              <a:ext uri="{FF2B5EF4-FFF2-40B4-BE49-F238E27FC236}">
                <a16:creationId xmlns:a16="http://schemas.microsoft.com/office/drawing/2014/main" id="{1085961A-CB2E-F044-4769-020BBC3D39EE}"/>
              </a:ext>
            </a:extLst>
          </p:cNvPr>
          <p:cNvSpPr/>
          <p:nvPr/>
        </p:nvSpPr>
        <p:spPr>
          <a:xfrm>
            <a:off x="5073713" y="3758351"/>
            <a:ext cx="2193220" cy="564001"/>
          </a:xfrm>
          <a:prstGeom prst="rect">
            <a:avLst/>
          </a:prstGeom>
        </p:spPr>
        <p:txBody>
          <a:bodyPr wrap="square">
            <a:spAutoFit/>
          </a:bodyPr>
          <a:lstStyle/>
          <a:p>
            <a:pPr algn="ctr" eaLnBrk="0" hangingPunct="0">
              <a:lnSpc>
                <a:spcPts val="1800"/>
              </a:lnSpc>
              <a:defRPr/>
            </a:pPr>
            <a:r>
              <a:rPr lang="en-US" altLang="zh-TW" sz="2000" b="1" dirty="0">
                <a:solidFill>
                  <a:srgbClr val="141212"/>
                </a:solidFill>
                <a:latin typeface="+mj-lt"/>
                <a:ea typeface="Arial Unicode MS" panose="020B0604020202020204" pitchFamily="34" charset="-120"/>
                <a:cs typeface="Arial Unicode MS" panose="020B0604020202020204" pitchFamily="34" charset="-120"/>
              </a:rPr>
              <a:t>Battery Charger &amp; Adapters</a:t>
            </a:r>
          </a:p>
        </p:txBody>
      </p:sp>
      <p:sp>
        <p:nvSpPr>
          <p:cNvPr id="13" name="矩形 18">
            <a:extLst>
              <a:ext uri="{FF2B5EF4-FFF2-40B4-BE49-F238E27FC236}">
                <a16:creationId xmlns:a16="http://schemas.microsoft.com/office/drawing/2014/main" id="{0F1277C3-9756-B039-14CE-519178331B9E}"/>
              </a:ext>
            </a:extLst>
          </p:cNvPr>
          <p:cNvSpPr/>
          <p:nvPr/>
        </p:nvSpPr>
        <p:spPr>
          <a:xfrm>
            <a:off x="9664936" y="3684984"/>
            <a:ext cx="2487876" cy="707886"/>
          </a:xfrm>
          <a:prstGeom prst="rect">
            <a:avLst/>
          </a:prstGeom>
        </p:spPr>
        <p:txBody>
          <a:bodyPr wrap="square">
            <a:spAutoFit/>
          </a:bodyPr>
          <a:lstStyle/>
          <a:p>
            <a:pPr algn="ctr" eaLnBrk="0" hangingPunct="0">
              <a:defRPr/>
            </a:pPr>
            <a:r>
              <a:rPr lang="en-US" altLang="zh-TW" sz="2000" b="1" dirty="0">
                <a:solidFill>
                  <a:srgbClr val="141212"/>
                </a:solidFill>
                <a:latin typeface="+mj-lt"/>
                <a:ea typeface="Arial Unicode MS" panose="020B0604020202020204" pitchFamily="34" charset="-120"/>
                <a:cs typeface="Arial Unicode MS" panose="020B0604020202020204" pitchFamily="34" charset="-120"/>
              </a:rPr>
              <a:t>Office &amp; Vehicle Docks</a:t>
            </a:r>
          </a:p>
        </p:txBody>
      </p:sp>
      <p:sp>
        <p:nvSpPr>
          <p:cNvPr id="14" name="矩形 20">
            <a:extLst>
              <a:ext uri="{FF2B5EF4-FFF2-40B4-BE49-F238E27FC236}">
                <a16:creationId xmlns:a16="http://schemas.microsoft.com/office/drawing/2014/main" id="{54120699-AF89-33B3-6138-E8DF32F980CE}"/>
              </a:ext>
            </a:extLst>
          </p:cNvPr>
          <p:cNvSpPr/>
          <p:nvPr/>
        </p:nvSpPr>
        <p:spPr>
          <a:xfrm>
            <a:off x="5987811" y="5821269"/>
            <a:ext cx="2190790" cy="707886"/>
          </a:xfrm>
          <a:prstGeom prst="rect">
            <a:avLst/>
          </a:prstGeom>
        </p:spPr>
        <p:txBody>
          <a:bodyPr wrap="square">
            <a:spAutoFit/>
          </a:bodyPr>
          <a:lstStyle/>
          <a:p>
            <a:pPr algn="ctr" eaLnBrk="0" hangingPunct="0">
              <a:defRPr/>
            </a:pPr>
            <a:r>
              <a:rPr lang="en-US" altLang="zh-TW" sz="2000" b="1" dirty="0">
                <a:solidFill>
                  <a:srgbClr val="141212"/>
                </a:solidFill>
                <a:latin typeface="+mj-lt"/>
                <a:ea typeface="Arial Unicode MS" panose="020B0604020202020204" pitchFamily="34" charset="-120"/>
                <a:cs typeface="Arial Unicode MS" panose="020B0604020202020204" pitchFamily="34" charset="-120"/>
              </a:rPr>
              <a:t>Shoulder Strap &amp; Stylus</a:t>
            </a:r>
          </a:p>
        </p:txBody>
      </p:sp>
      <p:sp>
        <p:nvSpPr>
          <p:cNvPr id="15" name="矩形 20">
            <a:extLst>
              <a:ext uri="{FF2B5EF4-FFF2-40B4-BE49-F238E27FC236}">
                <a16:creationId xmlns:a16="http://schemas.microsoft.com/office/drawing/2014/main" id="{E48D49CE-CBC3-3DCD-422B-7056EBA4C996}"/>
              </a:ext>
            </a:extLst>
          </p:cNvPr>
          <p:cNvSpPr/>
          <p:nvPr/>
        </p:nvSpPr>
        <p:spPr>
          <a:xfrm>
            <a:off x="8809256" y="5821269"/>
            <a:ext cx="2202706" cy="707886"/>
          </a:xfrm>
          <a:prstGeom prst="rect">
            <a:avLst/>
          </a:prstGeom>
        </p:spPr>
        <p:txBody>
          <a:bodyPr wrap="square">
            <a:spAutoFit/>
          </a:bodyPr>
          <a:lstStyle/>
          <a:p>
            <a:pPr algn="ctr" eaLnBrk="0" hangingPunct="0">
              <a:defRPr/>
            </a:pPr>
            <a:r>
              <a:rPr lang="en-US" altLang="zh-TW" sz="2000" b="1" dirty="0">
                <a:solidFill>
                  <a:srgbClr val="141212"/>
                </a:solidFill>
                <a:latin typeface="+mj-lt"/>
                <a:ea typeface="Arial Unicode MS" panose="020B0604020202020204" pitchFamily="34" charset="-120"/>
                <a:cs typeface="Arial Unicode MS" panose="020B0604020202020204" pitchFamily="34" charset="-120"/>
              </a:rPr>
              <a:t>USB Docking Stations</a:t>
            </a:r>
          </a:p>
        </p:txBody>
      </p:sp>
      <p:sp>
        <p:nvSpPr>
          <p:cNvPr id="16" name="矩形 18">
            <a:extLst>
              <a:ext uri="{FF2B5EF4-FFF2-40B4-BE49-F238E27FC236}">
                <a16:creationId xmlns:a16="http://schemas.microsoft.com/office/drawing/2014/main" id="{656C6537-81F0-D1C7-D737-F8604EF2F53D}"/>
              </a:ext>
            </a:extLst>
          </p:cNvPr>
          <p:cNvSpPr/>
          <p:nvPr/>
        </p:nvSpPr>
        <p:spPr>
          <a:xfrm>
            <a:off x="7510804" y="3643099"/>
            <a:ext cx="1992134" cy="707886"/>
          </a:xfrm>
          <a:prstGeom prst="rect">
            <a:avLst/>
          </a:prstGeom>
        </p:spPr>
        <p:txBody>
          <a:bodyPr wrap="square">
            <a:spAutoFit/>
          </a:bodyPr>
          <a:lstStyle/>
          <a:p>
            <a:pPr algn="ctr" eaLnBrk="0" hangingPunct="0">
              <a:defRPr/>
            </a:pPr>
            <a:r>
              <a:rPr lang="en-US" altLang="zh-TW" sz="2000" b="1" dirty="0">
                <a:solidFill>
                  <a:srgbClr val="141212"/>
                </a:solidFill>
                <a:latin typeface="+mj-lt"/>
                <a:ea typeface="Arial Unicode MS" panose="020B0604020202020204" pitchFamily="34" charset="-120"/>
                <a:cs typeface="Arial Unicode MS" panose="020B0604020202020204" pitchFamily="34" charset="-120"/>
              </a:rPr>
              <a:t>Spare Battery &amp; SSD Storage </a:t>
            </a:r>
          </a:p>
        </p:txBody>
      </p:sp>
      <p:sp>
        <p:nvSpPr>
          <p:cNvPr id="4" name="Rectangle 3">
            <a:extLst>
              <a:ext uri="{FF2B5EF4-FFF2-40B4-BE49-F238E27FC236}">
                <a16:creationId xmlns:a16="http://schemas.microsoft.com/office/drawing/2014/main" id="{A672C45A-9CEF-025A-8E16-5A1D8219EF8B}"/>
              </a:ext>
            </a:extLst>
          </p:cNvPr>
          <p:cNvSpPr/>
          <p:nvPr/>
        </p:nvSpPr>
        <p:spPr>
          <a:xfrm>
            <a:off x="5156848" y="1268395"/>
            <a:ext cx="6709098" cy="707886"/>
          </a:xfrm>
          <a:prstGeom prst="rect">
            <a:avLst/>
          </a:prstGeom>
        </p:spPr>
        <p:txBody>
          <a:bodyPr wrap="square">
            <a:spAutoFit/>
          </a:bodyPr>
          <a:lstStyle/>
          <a:p>
            <a:r>
              <a:rPr lang="en-US" sz="2000" dirty="0">
                <a:latin typeface="+mj-lt"/>
              </a:rPr>
              <a:t>Whether you're at the desk, in your vehicle, or on site, rugged accessories help you do your job, efficiently and effectively.</a:t>
            </a:r>
          </a:p>
        </p:txBody>
      </p:sp>
      <p:pic>
        <p:nvPicPr>
          <p:cNvPr id="17" name="Picture 16" descr="A black rectangular object with many slots&#10;&#10;Description automatically generated">
            <a:extLst>
              <a:ext uri="{FF2B5EF4-FFF2-40B4-BE49-F238E27FC236}">
                <a16:creationId xmlns:a16="http://schemas.microsoft.com/office/drawing/2014/main" id="{AA8FFBCE-6841-F913-FAC6-29650C43B9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3681" y="3045555"/>
            <a:ext cx="1272512" cy="597544"/>
          </a:xfrm>
          <a:prstGeom prst="rect">
            <a:avLst/>
          </a:prstGeom>
        </p:spPr>
      </p:pic>
      <p:pic>
        <p:nvPicPr>
          <p:cNvPr id="19" name="Picture 18" descr="A black power supply with wires&#10;&#10;Description automatically generated with medium confidence">
            <a:extLst>
              <a:ext uri="{FF2B5EF4-FFF2-40B4-BE49-F238E27FC236}">
                <a16:creationId xmlns:a16="http://schemas.microsoft.com/office/drawing/2014/main" id="{DC6A1864-ECE7-C9CB-C6F6-1578ED69DD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1399" y="3013211"/>
            <a:ext cx="1039544" cy="662231"/>
          </a:xfrm>
          <a:prstGeom prst="rect">
            <a:avLst/>
          </a:prstGeom>
        </p:spPr>
      </p:pic>
      <p:pic>
        <p:nvPicPr>
          <p:cNvPr id="40" name="Picture 39" descr="A black device with many ports&#10;&#10;Description automatically generated">
            <a:extLst>
              <a:ext uri="{FF2B5EF4-FFF2-40B4-BE49-F238E27FC236}">
                <a16:creationId xmlns:a16="http://schemas.microsoft.com/office/drawing/2014/main" id="{CB6266A3-C9F3-1DBB-7455-729C5A1D803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894994" y="5169294"/>
            <a:ext cx="1186307" cy="599350"/>
          </a:xfrm>
          <a:prstGeom prst="rect">
            <a:avLst/>
          </a:prstGeom>
        </p:spPr>
      </p:pic>
      <p:pic>
        <p:nvPicPr>
          <p:cNvPr id="41" name="Picture 40" descr="A black device with white text&#10;&#10;Description automatically generated">
            <a:extLst>
              <a:ext uri="{FF2B5EF4-FFF2-40B4-BE49-F238E27FC236}">
                <a16:creationId xmlns:a16="http://schemas.microsoft.com/office/drawing/2014/main" id="{58941143-2584-D0C9-69F6-69740A1DE7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49448" y="4412101"/>
            <a:ext cx="773736" cy="1446714"/>
          </a:xfrm>
          <a:prstGeom prst="rect">
            <a:avLst/>
          </a:prstGeom>
        </p:spPr>
      </p:pic>
      <p:pic>
        <p:nvPicPr>
          <p:cNvPr id="44" name="Picture 43" descr="A black rectangular device with buttons&#10;&#10;Description automatically generated">
            <a:extLst>
              <a:ext uri="{FF2B5EF4-FFF2-40B4-BE49-F238E27FC236}">
                <a16:creationId xmlns:a16="http://schemas.microsoft.com/office/drawing/2014/main" id="{5A652F85-9289-91AC-4469-33FE9DE97E5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894994" y="4563561"/>
            <a:ext cx="1186307" cy="624279"/>
          </a:xfrm>
          <a:prstGeom prst="rect">
            <a:avLst/>
          </a:prstGeom>
        </p:spPr>
      </p:pic>
      <p:pic>
        <p:nvPicPr>
          <p:cNvPr id="22" name="Picture 7" descr="C:\Users\iwi_lin\Desktop\Website Images &amp; Elements\Accessories\Z14I\Office Dock\OD-Z14I.png">
            <a:extLst>
              <a:ext uri="{FF2B5EF4-FFF2-40B4-BE49-F238E27FC236}">
                <a16:creationId xmlns:a16="http://schemas.microsoft.com/office/drawing/2014/main" id="{0D18F31D-FF76-5210-E234-6F5BD4A82BE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9664936" y="2198612"/>
            <a:ext cx="1347026" cy="888663"/>
          </a:xfrm>
          <a:prstGeom prst="rect">
            <a:avLst/>
          </a:prstGeom>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BD046A1-A936-F72C-BAE7-7E2E8672BE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632788" y="2811566"/>
            <a:ext cx="1391972" cy="886336"/>
          </a:xfrm>
          <a:prstGeom prst="rect">
            <a:avLst/>
          </a:prstGeom>
        </p:spPr>
      </p:pic>
      <p:pic>
        <p:nvPicPr>
          <p:cNvPr id="28" name="Picture 6" descr="C:\Users\iwi_lin\Desktop\Website Images &amp; Elements\Accessories\Z14I\Battery Charger (2 bays)\CH-Z14.png">
            <a:extLst>
              <a:ext uri="{FF2B5EF4-FFF2-40B4-BE49-F238E27FC236}">
                <a16:creationId xmlns:a16="http://schemas.microsoft.com/office/drawing/2014/main" id="{9BF16A4D-78E8-4C93-BDDA-128BFEC0FED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151609" y="2164068"/>
            <a:ext cx="912399" cy="83319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35" descr="A black power cord and a rectangular box&#10;&#10;Description automatically generated">
            <a:extLst>
              <a:ext uri="{FF2B5EF4-FFF2-40B4-BE49-F238E27FC236}">
                <a16:creationId xmlns:a16="http://schemas.microsoft.com/office/drawing/2014/main" id="{54552D04-7773-5BAC-68DC-F570C3F0A0F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50117" y="2242514"/>
            <a:ext cx="1039544" cy="716419"/>
          </a:xfrm>
          <a:prstGeom prst="rect">
            <a:avLst/>
          </a:prstGeom>
        </p:spPr>
      </p:pic>
      <p:pic>
        <p:nvPicPr>
          <p:cNvPr id="12" name="Picture 11" descr="A black rectangular device with a black background&#10;&#10;Description automatically generated">
            <a:extLst>
              <a:ext uri="{FF2B5EF4-FFF2-40B4-BE49-F238E27FC236}">
                <a16:creationId xmlns:a16="http://schemas.microsoft.com/office/drawing/2014/main" id="{DC9AB8CB-3E5D-FEA0-B724-C8E917D5797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421919" y="2223161"/>
            <a:ext cx="1697191" cy="924098"/>
          </a:xfrm>
          <a:prstGeom prst="rect">
            <a:avLst/>
          </a:prstGeom>
        </p:spPr>
      </p:pic>
      <p:pic>
        <p:nvPicPr>
          <p:cNvPr id="3" name="Picture 2" descr="A black rectangular object with a black background&#10;&#10;Description automatically generated">
            <a:extLst>
              <a:ext uri="{FF2B5EF4-FFF2-40B4-BE49-F238E27FC236}">
                <a16:creationId xmlns:a16="http://schemas.microsoft.com/office/drawing/2014/main" id="{F37867D1-398C-2837-4AF0-3D94A94C14B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085379" y="2884646"/>
            <a:ext cx="1498484" cy="800338"/>
          </a:xfrm>
          <a:prstGeom prst="rect">
            <a:avLst/>
          </a:prstGeom>
        </p:spPr>
      </p:pic>
    </p:spTree>
    <p:extLst>
      <p:ext uri="{BB962C8B-B14F-4D97-AF65-F5344CB8AC3E}">
        <p14:creationId xmlns:p14="http://schemas.microsoft.com/office/powerpoint/2010/main" val="3435503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ACCESSORIES</a:t>
            </a:r>
          </a:p>
        </p:txBody>
      </p:sp>
      <p:pic>
        <p:nvPicPr>
          <p:cNvPr id="7" name="Picture 3">
            <a:extLst>
              <a:ext uri="{FF2B5EF4-FFF2-40B4-BE49-F238E27FC236}">
                <a16:creationId xmlns:a16="http://schemas.microsoft.com/office/drawing/2014/main" id="{8926ACA4-A8C2-4CC4-9F5A-EAD991287F7F}"/>
              </a:ext>
            </a:extLst>
          </p:cNvPr>
          <p:cNvPicPr>
            <a:picLocks noChangeAspect="1" noChangeArrowheads="1"/>
          </p:cNvPicPr>
          <p:nvPr/>
        </p:nvPicPr>
        <p:blipFill rotWithShape="1">
          <a:blip r:embed="rId2" cstate="print">
            <a:clrChange>
              <a:clrFrom>
                <a:srgbClr val="EEF3FA"/>
              </a:clrFrom>
              <a:clrTo>
                <a:srgbClr val="EEF3FA">
                  <a:alpha val="0"/>
                </a:srgbClr>
              </a:clrTo>
            </a:clrChange>
            <a:extLst>
              <a:ext uri="{28A0092B-C50C-407E-A947-70E740481C1C}">
                <a14:useLocalDpi xmlns:a14="http://schemas.microsoft.com/office/drawing/2010/main" val="0"/>
              </a:ext>
            </a:extLst>
          </a:blip>
          <a:srcRect t="8940" b="14761"/>
          <a:stretch/>
        </p:blipFill>
        <p:spPr bwMode="auto">
          <a:xfrm>
            <a:off x="1186307" y="4186542"/>
            <a:ext cx="2810644" cy="134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18">
            <a:extLst>
              <a:ext uri="{FF2B5EF4-FFF2-40B4-BE49-F238E27FC236}">
                <a16:creationId xmlns:a16="http://schemas.microsoft.com/office/drawing/2014/main" id="{53302D5D-D24F-4493-BB62-67386B5CB96B}"/>
              </a:ext>
            </a:extLst>
          </p:cNvPr>
          <p:cNvSpPr/>
          <p:nvPr/>
        </p:nvSpPr>
        <p:spPr>
          <a:xfrm>
            <a:off x="939726" y="3218964"/>
            <a:ext cx="4031192" cy="430887"/>
          </a:xfrm>
          <a:prstGeom prst="rect">
            <a:avLst/>
          </a:prstGeom>
        </p:spPr>
        <p:txBody>
          <a:bodyPr wrap="square">
            <a:spAutoFit/>
          </a:bodyPr>
          <a:lstStyle/>
          <a:p>
            <a:pPr eaLnBrk="0" hangingPunct="0">
              <a:defRPr/>
            </a:pPr>
            <a:r>
              <a:rPr lang="en-US" altLang="zh-TW" sz="2200" b="1" dirty="0">
                <a:solidFill>
                  <a:srgbClr val="141212"/>
                </a:solidFill>
                <a:ea typeface="Arial Unicode MS" panose="020B0604020202020204" pitchFamily="34" charset="-128"/>
                <a:cs typeface="Arial Unicode MS" panose="020B0604020202020204" pitchFamily="34" charset="-128"/>
              </a:rPr>
              <a:t>2 Bay Battery Charging Station</a:t>
            </a:r>
          </a:p>
        </p:txBody>
      </p:sp>
      <p:sp>
        <p:nvSpPr>
          <p:cNvPr id="9" name="矩形 20">
            <a:extLst>
              <a:ext uri="{FF2B5EF4-FFF2-40B4-BE49-F238E27FC236}">
                <a16:creationId xmlns:a16="http://schemas.microsoft.com/office/drawing/2014/main" id="{6E584D4F-D925-4781-87ED-4D4DDA62552A}"/>
              </a:ext>
            </a:extLst>
          </p:cNvPr>
          <p:cNvSpPr/>
          <p:nvPr/>
        </p:nvSpPr>
        <p:spPr>
          <a:xfrm>
            <a:off x="939725" y="5701487"/>
            <a:ext cx="3856671" cy="430887"/>
          </a:xfrm>
          <a:prstGeom prst="rect">
            <a:avLst/>
          </a:prstGeom>
        </p:spPr>
        <p:txBody>
          <a:bodyPr wrap="square">
            <a:spAutoFit/>
          </a:bodyPr>
          <a:lstStyle/>
          <a:p>
            <a:pPr eaLnBrk="0" hangingPunct="0">
              <a:defRPr/>
            </a:pPr>
            <a:r>
              <a:rPr lang="en-US" altLang="zh-TW" sz="2200" b="1" dirty="0">
                <a:solidFill>
                  <a:srgbClr val="141212"/>
                </a:solidFill>
                <a:ea typeface="Arial Unicode MS" panose="020B0604020202020204" pitchFamily="34" charset="-128"/>
                <a:cs typeface="Arial Unicode MS" panose="020B0604020202020204" pitchFamily="34" charset="-128"/>
              </a:rPr>
              <a:t>8 Bay Battery Charging Station</a:t>
            </a:r>
          </a:p>
        </p:txBody>
      </p:sp>
      <p:pic>
        <p:nvPicPr>
          <p:cNvPr id="12" name="Picture 2">
            <a:extLst>
              <a:ext uri="{FF2B5EF4-FFF2-40B4-BE49-F238E27FC236}">
                <a16:creationId xmlns:a16="http://schemas.microsoft.com/office/drawing/2014/main" id="{7355AD6B-AC65-44B1-9FF5-E5DCF061A97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659" b="89773" l="5183" r="97459"/>
                    </a14:imgEffect>
                  </a14:imgLayer>
                </a14:imgProps>
              </a:ext>
              <a:ext uri="{28A0092B-C50C-407E-A947-70E740481C1C}">
                <a14:useLocalDpi xmlns:a14="http://schemas.microsoft.com/office/drawing/2010/main" val="0"/>
              </a:ext>
            </a:extLst>
          </a:blip>
          <a:stretch>
            <a:fillRect/>
          </a:stretch>
        </p:blipFill>
        <p:spPr bwMode="auto">
          <a:xfrm>
            <a:off x="4929558" y="3879101"/>
            <a:ext cx="3644329" cy="1955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矩形 20">
            <a:extLst>
              <a:ext uri="{FF2B5EF4-FFF2-40B4-BE49-F238E27FC236}">
                <a16:creationId xmlns:a16="http://schemas.microsoft.com/office/drawing/2014/main" id="{67255892-BC93-4113-AC96-C2D468A4B451}"/>
              </a:ext>
            </a:extLst>
          </p:cNvPr>
          <p:cNvSpPr/>
          <p:nvPr/>
        </p:nvSpPr>
        <p:spPr>
          <a:xfrm>
            <a:off x="5809182" y="5701487"/>
            <a:ext cx="1885080" cy="430887"/>
          </a:xfrm>
          <a:prstGeom prst="rect">
            <a:avLst/>
          </a:prstGeom>
        </p:spPr>
        <p:txBody>
          <a:bodyPr wrap="square">
            <a:spAutoFit/>
          </a:bodyPr>
          <a:lstStyle/>
          <a:p>
            <a:pPr algn="ctr" eaLnBrk="0" hangingPunct="0">
              <a:defRPr/>
            </a:pPr>
            <a:r>
              <a:rPr lang="en-US" altLang="zh-TW" sz="2200" b="1" dirty="0">
                <a:solidFill>
                  <a:srgbClr val="141212"/>
                </a:solidFill>
                <a:ea typeface="Arial Unicode MS" panose="020B0604020202020204" pitchFamily="34" charset="-128"/>
                <a:cs typeface="Arial Unicode MS" panose="020B0604020202020204" pitchFamily="34" charset="-128"/>
              </a:rPr>
              <a:t>Vehicle Dock</a:t>
            </a:r>
          </a:p>
        </p:txBody>
      </p:sp>
      <p:pic>
        <p:nvPicPr>
          <p:cNvPr id="15" name="Picture 2">
            <a:extLst>
              <a:ext uri="{FF2B5EF4-FFF2-40B4-BE49-F238E27FC236}">
                <a16:creationId xmlns:a16="http://schemas.microsoft.com/office/drawing/2014/main" id="{C51A083A-B75B-47AD-A658-A616492A48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7237" y="834213"/>
            <a:ext cx="3949614" cy="2384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矩形 18">
            <a:extLst>
              <a:ext uri="{FF2B5EF4-FFF2-40B4-BE49-F238E27FC236}">
                <a16:creationId xmlns:a16="http://schemas.microsoft.com/office/drawing/2014/main" id="{16D63AFF-75CA-4C83-B38A-E79655E2C2EB}"/>
              </a:ext>
            </a:extLst>
          </p:cNvPr>
          <p:cNvSpPr/>
          <p:nvPr/>
        </p:nvSpPr>
        <p:spPr>
          <a:xfrm>
            <a:off x="5478576" y="3218964"/>
            <a:ext cx="2363125" cy="430887"/>
          </a:xfrm>
          <a:prstGeom prst="rect">
            <a:avLst/>
          </a:prstGeom>
        </p:spPr>
        <p:txBody>
          <a:bodyPr wrap="square">
            <a:spAutoFit/>
          </a:bodyPr>
          <a:lstStyle/>
          <a:p>
            <a:pPr algn="ctr" eaLnBrk="0" hangingPunct="0">
              <a:defRPr/>
            </a:pPr>
            <a:r>
              <a:rPr lang="en-US" altLang="zh-TW" sz="2200" b="1" dirty="0">
                <a:solidFill>
                  <a:srgbClr val="141212"/>
                </a:solidFill>
                <a:ea typeface="Arial Unicode MS" panose="020B0604020202020204" pitchFamily="34" charset="-128"/>
                <a:cs typeface="Arial Unicode MS" panose="020B0604020202020204" pitchFamily="34" charset="-128"/>
              </a:rPr>
              <a:t>Office Dock</a:t>
            </a:r>
          </a:p>
        </p:txBody>
      </p:sp>
      <p:sp>
        <p:nvSpPr>
          <p:cNvPr id="17" name="Rectangle 16">
            <a:extLst>
              <a:ext uri="{FF2B5EF4-FFF2-40B4-BE49-F238E27FC236}">
                <a16:creationId xmlns:a16="http://schemas.microsoft.com/office/drawing/2014/main" id="{5FF8A42F-1B32-44B1-9F95-CA9FD7BB07C4}"/>
              </a:ext>
            </a:extLst>
          </p:cNvPr>
          <p:cNvSpPr/>
          <p:nvPr/>
        </p:nvSpPr>
        <p:spPr>
          <a:xfrm>
            <a:off x="8877433" y="834213"/>
            <a:ext cx="2804739" cy="2708434"/>
          </a:xfrm>
          <a:prstGeom prst="rect">
            <a:avLst/>
          </a:prstGeom>
        </p:spPr>
        <p:txBody>
          <a:bodyPr wrap="square">
            <a:spAutoFit/>
          </a:bodyPr>
          <a:lstStyle/>
          <a:p>
            <a:pPr marL="285750" indent="-285750">
              <a:buClr>
                <a:srgbClr val="00499D"/>
              </a:buClr>
              <a:buFont typeface="Arial" panose="020B0604020202020204" pitchFamily="34" charset="0"/>
              <a:buChar char="•"/>
            </a:pPr>
            <a:r>
              <a:rPr lang="en-US" sz="1700" dirty="0">
                <a:solidFill>
                  <a:srgbClr val="141212"/>
                </a:solidFill>
                <a:ea typeface="Arial Unicode MS" panose="020B0604020202020204" pitchFamily="34" charset="-128"/>
                <a:cs typeface="Arial Unicode MS" panose="020B0604020202020204" pitchFamily="34" charset="-128"/>
              </a:rPr>
              <a:t>2x USB3.0</a:t>
            </a:r>
          </a:p>
          <a:p>
            <a:pPr marL="285750" indent="-285750">
              <a:buClr>
                <a:srgbClr val="00499D"/>
              </a:buClr>
              <a:buFont typeface="Arial" panose="020B0604020202020204" pitchFamily="34" charset="0"/>
              <a:buChar char="•"/>
            </a:pPr>
            <a:r>
              <a:rPr lang="en-US" sz="1700" dirty="0">
                <a:solidFill>
                  <a:srgbClr val="141212"/>
                </a:solidFill>
                <a:ea typeface="Arial Unicode MS" panose="020B0604020202020204" pitchFamily="34" charset="-128"/>
                <a:cs typeface="Arial Unicode MS" panose="020B0604020202020204" pitchFamily="34" charset="-128"/>
              </a:rPr>
              <a:t>2x USB2.0</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RJ-45</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DP </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HDMI</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VGA</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RS-232</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Headphone</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Mic</a:t>
            </a:r>
          </a:p>
          <a:p>
            <a:pPr marL="285750" indent="-285750">
              <a:buClr>
                <a:srgbClr val="00499D"/>
              </a:buClr>
              <a:buFont typeface="Arial" panose="020B0604020202020204" pitchFamily="34" charset="0"/>
              <a:buChar char="•"/>
            </a:pPr>
            <a:r>
              <a:rPr lang="en-US" sz="1700" dirty="0">
                <a:ea typeface="Arial Unicode MS" panose="020B0604020202020204" pitchFamily="34" charset="-128"/>
                <a:cs typeface="Arial Unicode MS" panose="020B0604020202020204" pitchFamily="34" charset="-128"/>
              </a:rPr>
              <a:t>1x DC-in</a:t>
            </a:r>
          </a:p>
        </p:txBody>
      </p:sp>
      <p:pic>
        <p:nvPicPr>
          <p:cNvPr id="18" name="Picture 2" descr="C:\Users\iwi_lin\Desktop\Products\- Images\Accessories\S14I\Battery Charger (2 bays)\C.png"/>
          <p:cNvPicPr>
            <a:picLocks noChangeAspect="1" noChangeArrowheads="1"/>
          </p:cNvPicPr>
          <p:nvPr/>
        </p:nvPicPr>
        <p:blipFill>
          <a:blip r:embed="rId6" cstate="print">
            <a:clrChange>
              <a:clrFrom>
                <a:srgbClr val="EEF3FA"/>
              </a:clrFrom>
              <a:clrTo>
                <a:srgbClr val="EEF3FA">
                  <a:alpha val="0"/>
                </a:srgbClr>
              </a:clrTo>
            </a:clrChange>
            <a:extLst>
              <a:ext uri="{28A0092B-C50C-407E-A947-70E740481C1C}">
                <a14:useLocalDpi xmlns:a14="http://schemas.microsoft.com/office/drawing/2010/main" val="0"/>
              </a:ext>
            </a:extLst>
          </a:blip>
          <a:srcRect/>
          <a:stretch>
            <a:fillRect/>
          </a:stretch>
        </p:blipFill>
        <p:spPr bwMode="auto">
          <a:xfrm>
            <a:off x="1664706" y="1395864"/>
            <a:ext cx="1853846" cy="15805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矩形 20">
            <a:extLst>
              <a:ext uri="{FF2B5EF4-FFF2-40B4-BE49-F238E27FC236}">
                <a16:creationId xmlns:a16="http://schemas.microsoft.com/office/drawing/2014/main" id="{67255892-BC93-4113-AC96-C2D468A4B451}"/>
              </a:ext>
            </a:extLst>
          </p:cNvPr>
          <p:cNvSpPr/>
          <p:nvPr/>
        </p:nvSpPr>
        <p:spPr>
          <a:xfrm>
            <a:off x="9194800" y="5701487"/>
            <a:ext cx="2170004" cy="430887"/>
          </a:xfrm>
          <a:prstGeom prst="rect">
            <a:avLst/>
          </a:prstGeom>
        </p:spPr>
        <p:txBody>
          <a:bodyPr wrap="square">
            <a:spAutoFit/>
          </a:bodyPr>
          <a:lstStyle/>
          <a:p>
            <a:pPr algn="ctr" eaLnBrk="0" hangingPunct="0">
              <a:defRPr/>
            </a:pPr>
            <a:r>
              <a:rPr lang="en-US" altLang="zh-TW" sz="2200" b="1" dirty="0">
                <a:solidFill>
                  <a:srgbClr val="141212"/>
                </a:solidFill>
                <a:ea typeface="Arial Unicode MS" panose="020B0604020202020204" pitchFamily="34" charset="-128"/>
                <a:cs typeface="Arial Unicode MS" panose="020B0604020202020204" pitchFamily="34" charset="-128"/>
              </a:rPr>
              <a:t>90W AC Adapter</a:t>
            </a:r>
          </a:p>
        </p:txBody>
      </p:sp>
      <p:pic>
        <p:nvPicPr>
          <p:cNvPr id="3074" name="Picture 2" descr="C:\Users\iwi_lin\Desktop\Products\- Images\Accessories\S14I\- 90W AC Adapter\120W-ADAPT.png"/>
          <p:cNvPicPr>
            <a:picLocks noChangeAspect="1" noChangeArrowheads="1"/>
          </p:cNvPicPr>
          <p:nvPr/>
        </p:nvPicPr>
        <p:blipFill>
          <a:blip r:embed="rId7" cstate="print">
            <a:clrChange>
              <a:clrFrom>
                <a:srgbClr val="EEF3FA"/>
              </a:clrFrom>
              <a:clrTo>
                <a:srgbClr val="EEF3FA">
                  <a:alpha val="0"/>
                </a:srgbClr>
              </a:clrTo>
            </a:clrChange>
            <a:extLst>
              <a:ext uri="{28A0092B-C50C-407E-A947-70E740481C1C}">
                <a14:useLocalDpi xmlns:a14="http://schemas.microsoft.com/office/drawing/2010/main"/>
              </a:ext>
            </a:extLst>
          </a:blip>
          <a:srcRect/>
          <a:stretch>
            <a:fillRect/>
          </a:stretch>
        </p:blipFill>
        <p:spPr bwMode="auto">
          <a:xfrm>
            <a:off x="9337262" y="4075876"/>
            <a:ext cx="1885080" cy="1534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814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E42ACDDC-78D2-C802-99F6-670F47C322CA}"/>
              </a:ext>
            </a:extLst>
          </p:cNvPr>
          <p:cNvGraphicFramePr>
            <a:graphicFrameLocks noGrp="1"/>
          </p:cNvGraphicFramePr>
          <p:nvPr>
            <p:extLst>
              <p:ext uri="{D42A27DB-BD31-4B8C-83A1-F6EECF244321}">
                <p14:modId xmlns:p14="http://schemas.microsoft.com/office/powerpoint/2010/main" val="1545646878"/>
              </p:ext>
            </p:extLst>
          </p:nvPr>
        </p:nvGraphicFramePr>
        <p:xfrm>
          <a:off x="0" y="0"/>
          <a:ext cx="12192000" cy="6861825"/>
        </p:xfrm>
        <a:graphic>
          <a:graphicData uri="http://schemas.openxmlformats.org/drawingml/2006/table">
            <a:tbl>
              <a:tblPr/>
              <a:tblGrid>
                <a:gridCol w="1310543">
                  <a:extLst>
                    <a:ext uri="{9D8B030D-6E8A-4147-A177-3AD203B41FA5}">
                      <a16:colId xmlns:a16="http://schemas.microsoft.com/office/drawing/2014/main" val="3480882105"/>
                    </a:ext>
                  </a:extLst>
                </a:gridCol>
                <a:gridCol w="5191857">
                  <a:extLst>
                    <a:ext uri="{9D8B030D-6E8A-4147-A177-3AD203B41FA5}">
                      <a16:colId xmlns:a16="http://schemas.microsoft.com/office/drawing/2014/main" val="1415500154"/>
                    </a:ext>
                  </a:extLst>
                </a:gridCol>
                <a:gridCol w="5689600">
                  <a:extLst>
                    <a:ext uri="{9D8B030D-6E8A-4147-A177-3AD203B41FA5}">
                      <a16:colId xmlns:a16="http://schemas.microsoft.com/office/drawing/2014/main" val="761915397"/>
                    </a:ext>
                  </a:extLst>
                </a:gridCol>
              </a:tblGrid>
              <a:tr h="2005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endParaRPr lang="en-US" sz="1200" b="1" i="0" u="none" strike="noStrike" dirty="0">
                        <a:solidFill>
                          <a:schemeClr val="bg1"/>
                        </a:solidFill>
                        <a:effectLst/>
                        <a:latin typeface="+mn-lt"/>
                      </a:endParaRPr>
                    </a:p>
                  </a:txBody>
                  <a:tcPr marL="633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mn-lt"/>
                          <a:ea typeface="+mn-ea"/>
                          <a:cs typeface="+mn-cs"/>
                        </a:rPr>
                        <a:t>DURABOOK S14I </a:t>
                      </a:r>
                      <a:r>
                        <a:rPr lang="en-US" altLang="zh-TW" sz="1200" b="1" i="0" u="none" strike="noStrike" kern="1200" dirty="0">
                          <a:solidFill>
                            <a:srgbClr val="FF0000"/>
                          </a:solidFill>
                          <a:effectLst/>
                          <a:latin typeface="+mn-lt"/>
                          <a:ea typeface="+mn-ea"/>
                          <a:cs typeface="+mn-cs"/>
                        </a:rPr>
                        <a:t>NEW</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F81BD">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200" b="1" i="0" u="none" strike="noStrike" kern="1200" dirty="0">
                          <a:solidFill>
                            <a:schemeClr val="bg1"/>
                          </a:solidFill>
                          <a:effectLst/>
                          <a:latin typeface="+mn-lt"/>
                          <a:ea typeface="+mn-ea"/>
                          <a:cs typeface="+mn-cs"/>
                        </a:rPr>
                        <a:t>DURABOOK S14I</a:t>
                      </a:r>
                      <a:endParaRPr lang="en-US" altLang="zh-TW" sz="1200" b="1" i="0" u="none" strike="noStrike" kern="1200" dirty="0">
                        <a:solidFill>
                          <a:schemeClr val="tx1"/>
                        </a:solidFill>
                        <a:effectLst/>
                        <a:latin typeface="+mn-lt"/>
                        <a:ea typeface="+mn-ea"/>
                        <a:cs typeface="+mn-cs"/>
                      </a:endParaRP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788360116"/>
                  </a:ext>
                </a:extLst>
              </a:tr>
              <a:tr h="290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Drop</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MIL-STD-810H, 4' drop</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MIL-STD-810H, 4' drop</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837592750"/>
                  </a:ext>
                </a:extLst>
              </a:tr>
              <a:tr h="290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kern="1200" dirty="0">
                          <a:solidFill>
                            <a:schemeClr val="bg1"/>
                          </a:solidFill>
                          <a:effectLst/>
                          <a:latin typeface="+mn-lt"/>
                          <a:ea typeface="+mn-ea"/>
                          <a:cs typeface="+mn-cs"/>
                        </a:rPr>
                        <a:t>IP rating</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IP 53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IP 53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418326379"/>
                  </a:ext>
                </a:extLst>
              </a:tr>
              <a:tr h="4846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Display</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buFontTx/>
                        <a:buNone/>
                      </a:pPr>
                      <a:r>
                        <a:rPr lang="en-US" altLang="zh-TW" sz="1200" dirty="0">
                          <a:solidFill>
                            <a:srgbClr val="292929"/>
                          </a:solidFill>
                          <a:latin typeface="Calibri "/>
                          <a:ea typeface="Tahoma" panose="020B0604030504040204" pitchFamily="34" charset="0"/>
                          <a:cs typeface="Tahoma" panose="020B0604030504040204" pitchFamily="34" charset="0"/>
                        </a:rPr>
                        <a:t>14” </a:t>
                      </a:r>
                      <a:r>
                        <a:rPr lang="en-US" altLang="zh-TW" sz="1200" b="0" dirty="0">
                          <a:solidFill>
                            <a:schemeClr val="tx1"/>
                          </a:solidFill>
                          <a:latin typeface="Calibri "/>
                          <a:ea typeface="Tahoma" panose="020B0604030504040204" pitchFamily="34" charset="0"/>
                          <a:cs typeface="Tahoma" panose="020B0604030504040204" pitchFamily="34" charset="0"/>
                        </a:rPr>
                        <a:t>FHD </a:t>
                      </a:r>
                      <a:r>
                        <a:rPr lang="en-US" altLang="zh-TW" sz="1200" dirty="0">
                          <a:solidFill>
                            <a:srgbClr val="292929"/>
                          </a:solidFill>
                          <a:latin typeface="Calibri "/>
                          <a:ea typeface="Tahoma" panose="020B0604030504040204" pitchFamily="34" charset="0"/>
                          <a:cs typeface="Tahoma" panose="020B0604030504040204" pitchFamily="34" charset="0"/>
                        </a:rPr>
                        <a:t>(1920 x1080) with </a:t>
                      </a:r>
                      <a:r>
                        <a:rPr lang="en-US" altLang="zh-TW" sz="1200" b="1" kern="1200" dirty="0">
                          <a:solidFill>
                            <a:srgbClr val="FF0000"/>
                          </a:solidFill>
                          <a:effectLst/>
                          <a:latin typeface="Calibri "/>
                          <a:ea typeface="+mn-ea"/>
                          <a:cs typeface="+mn-cs"/>
                        </a:rPr>
                        <a:t>1,200</a:t>
                      </a:r>
                      <a:r>
                        <a:rPr lang="en-US" altLang="zh-TW" sz="1200" baseline="0" dirty="0">
                          <a:solidFill>
                            <a:srgbClr val="292929"/>
                          </a:solidFill>
                          <a:latin typeface="Calibri "/>
                          <a:ea typeface="Tahoma" panose="020B0604030504040204" pitchFamily="34" charset="0"/>
                          <a:cs typeface="Tahoma" panose="020B0604030504040204" pitchFamily="34" charset="0"/>
                        </a:rPr>
                        <a:t> nits</a:t>
                      </a:r>
                      <a:endParaRPr lang="en-US" altLang="zh-TW" sz="1200" dirty="0">
                        <a:solidFill>
                          <a:srgbClr val="292929"/>
                        </a:solidFill>
                        <a:latin typeface="Calibri "/>
                        <a:ea typeface="Tahoma" panose="020B0604030504040204" pitchFamily="34" charset="0"/>
                        <a:cs typeface="Tahoma" panose="020B0604030504040204" pitchFamily="34" charset="0"/>
                      </a:endParaRPr>
                    </a:p>
                    <a:p>
                      <a:pPr marL="45720" indent="0">
                        <a:buFontTx/>
                        <a:buNone/>
                      </a:pPr>
                      <a:r>
                        <a:rPr lang="en-US" altLang="zh-TW" sz="1200" b="0" dirty="0">
                          <a:solidFill>
                            <a:schemeClr val="tx1"/>
                          </a:solidFill>
                          <a:latin typeface="Calibri "/>
                          <a:ea typeface="Tahoma" panose="020B0604030504040204" pitchFamily="34" charset="0"/>
                          <a:cs typeface="Tahoma" panose="020B0604030504040204" pitchFamily="34" charset="0"/>
                        </a:rPr>
                        <a:t>Optional touch screen display</a:t>
                      </a:r>
                      <a:endParaRPr lang="en-US" altLang="zh-TW" sz="1200" dirty="0">
                        <a:solidFill>
                          <a:srgbClr val="292929"/>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14” FHD (1920 x1080) with 1,000 nits</a:t>
                      </a:r>
                    </a:p>
                    <a:p>
                      <a:pPr marL="45720" indent="0" algn="l" defTabSz="914400" rtl="0" eaLnBrk="1" latinLnBrk="0" hangingPunct="1">
                        <a:buFontTx/>
                        <a:buNone/>
                      </a:pPr>
                      <a:r>
                        <a:rPr lang="en-US" altLang="zh-TW" sz="1200" b="0" dirty="0">
                          <a:solidFill>
                            <a:schemeClr val="tx1"/>
                          </a:solidFill>
                          <a:latin typeface="Calibri "/>
                          <a:ea typeface="Tahoma" panose="020B0604030504040204" pitchFamily="34" charset="0"/>
                          <a:cs typeface="Tahoma" panose="020B0604030504040204" pitchFamily="34" charset="0"/>
                        </a:rPr>
                        <a:t>Optional </a:t>
                      </a:r>
                      <a:r>
                        <a:rPr lang="en-US" altLang="zh-TW" sz="1200" b="0" kern="1200" dirty="0">
                          <a:solidFill>
                            <a:schemeClr val="tx1"/>
                          </a:solidFill>
                          <a:latin typeface="Calibri "/>
                          <a:ea typeface="Tahoma" panose="020B0604030504040204" pitchFamily="34" charset="0"/>
                          <a:cs typeface="Tahoma" panose="020B0604030504040204" pitchFamily="34" charset="0"/>
                        </a:rPr>
                        <a:t>touch screen display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57148557"/>
                  </a:ext>
                </a:extLst>
              </a:tr>
              <a:tr h="4846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CPU</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algn="l"/>
                      <a:r>
                        <a:rPr lang="en-US" altLang="zh-TW" sz="1200" b="1" kern="1200" dirty="0">
                          <a:solidFill>
                            <a:srgbClr val="FF0000"/>
                          </a:solidFill>
                          <a:effectLst/>
                          <a:latin typeface="Calibri "/>
                          <a:ea typeface="+mn-ea"/>
                          <a:cs typeface="+mn-cs"/>
                        </a:rPr>
                        <a:t>Intel® Core™</a:t>
                      </a:r>
                      <a:r>
                        <a:rPr lang="en-US" altLang="zh-TW" sz="1200" b="1" kern="1200" dirty="0">
                          <a:solidFill>
                            <a:srgbClr val="FF0000"/>
                          </a:solidFill>
                          <a:effectLst/>
                          <a:latin typeface="Calibri "/>
                          <a:ea typeface="+mn-ea"/>
                          <a:cs typeface="Calibri" pitchFamily="34" charset="0"/>
                        </a:rPr>
                        <a:t> Ultra </a:t>
                      </a:r>
                      <a:r>
                        <a:rPr lang="en-US" altLang="zh-CN" sz="1200" b="1" dirty="0">
                          <a:solidFill>
                            <a:srgbClr val="FF0000"/>
                          </a:solidFill>
                          <a:ea typeface="Arial Unicode MS" panose="020B0604020202020204" pitchFamily="34" charset="-128"/>
                          <a:cs typeface="Arial Unicode MS" panose="020B0604020202020204" pitchFamily="34" charset="-128"/>
                        </a:rPr>
                        <a:t>5 125U (up to 4.3 GHz) / Ultra 5 135U (up to 4.4 GHz) / </a:t>
                      </a:r>
                      <a:br>
                        <a:rPr lang="en-US" altLang="zh-CN" sz="1200" b="1" dirty="0">
                          <a:solidFill>
                            <a:srgbClr val="FF0000"/>
                          </a:solidFill>
                          <a:ea typeface="Arial Unicode MS" panose="020B0604020202020204" pitchFamily="34" charset="-128"/>
                          <a:cs typeface="Arial Unicode MS" panose="020B0604020202020204" pitchFamily="34" charset="-128"/>
                        </a:rPr>
                      </a:br>
                      <a:r>
                        <a:rPr lang="en-US" altLang="zh-CN" sz="1200" b="1" dirty="0">
                          <a:solidFill>
                            <a:srgbClr val="FF0000"/>
                          </a:solidFill>
                          <a:ea typeface="Arial Unicode MS" panose="020B0604020202020204" pitchFamily="34" charset="-128"/>
                          <a:cs typeface="Arial Unicode MS" panose="020B0604020202020204" pitchFamily="34" charset="-128"/>
                        </a:rPr>
                        <a:t>Ultra 7 155U (up to 4.8 GHz) / Ultra 7 165U (up to 4.9 GHz)</a:t>
                      </a:r>
                      <a:endParaRPr lang="en-US" altLang="zh-TW" sz="1200" b="1" dirty="0">
                        <a:solidFill>
                          <a:srgbClr val="FF0000"/>
                        </a:solidFill>
                        <a:ea typeface="Arial Unicode MS" panose="020B0604020202020204" pitchFamily="34" charset="-128"/>
                        <a:cs typeface="Arial Unicode MS" panose="020B0604020202020204" pitchFamily="34" charset="-128"/>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11th Gen Intel® Core™ i3-1115G4 (3GHz - 4.1GHz) /  i5-1135G7 (2.4GHz - 4.2GHz) / </a:t>
                      </a:r>
                      <a:br>
                        <a:rPr lang="en-US" altLang="zh-TW" sz="1200" b="0" kern="1200" dirty="0">
                          <a:solidFill>
                            <a:schemeClr val="tx1"/>
                          </a:solidFill>
                          <a:latin typeface="Calibri "/>
                          <a:ea typeface="Tahoma" panose="020B0604030504040204" pitchFamily="34" charset="0"/>
                          <a:cs typeface="Tahoma" panose="020B0604030504040204" pitchFamily="34" charset="0"/>
                        </a:rPr>
                      </a:br>
                      <a:r>
                        <a:rPr lang="en-US" altLang="zh-TW" sz="1200" b="0" kern="1200" dirty="0">
                          <a:solidFill>
                            <a:schemeClr val="tx1"/>
                          </a:solidFill>
                          <a:latin typeface="Calibri "/>
                          <a:ea typeface="Tahoma" panose="020B0604030504040204" pitchFamily="34" charset="0"/>
                          <a:cs typeface="Tahoma" panose="020B0604030504040204" pitchFamily="34" charset="0"/>
                        </a:rPr>
                        <a:t>i5-1145G7 (2.6GHz -4.4GHz) /i7-1165G7 (2.8GHz -4.7GHz) /i7-1185G7 (3GHz -4.8GHzv)</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624829739"/>
                  </a:ext>
                </a:extLst>
              </a:tr>
              <a:tr h="4846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Graphic</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fontAlgn="ctr">
                        <a:buFontTx/>
                        <a:buNone/>
                      </a:pPr>
                      <a:r>
                        <a:rPr lang="en-US" altLang="zh-TW" sz="1200" kern="1200" dirty="0">
                          <a:solidFill>
                            <a:srgbClr val="141212"/>
                          </a:solidFill>
                          <a:effectLst/>
                          <a:latin typeface="Calibri "/>
                          <a:ea typeface="+mn-ea"/>
                          <a:cs typeface="+mn-cs"/>
                        </a:rPr>
                        <a:t>Intel Iris Xe Graphics</a:t>
                      </a:r>
                    </a:p>
                    <a:p>
                      <a:pPr marL="45720" indent="0" algn="l" fontAlgn="ctr">
                        <a:buFontTx/>
                        <a:buNone/>
                      </a:pPr>
                      <a:r>
                        <a:rPr lang="en-US" altLang="zh-TW" sz="1200" b="1" kern="1200" dirty="0">
                          <a:solidFill>
                            <a:srgbClr val="FF0000"/>
                          </a:solidFill>
                          <a:effectLst/>
                          <a:latin typeface="Calibri "/>
                          <a:ea typeface="+mn-ea"/>
                          <a:cs typeface="+mn-cs"/>
                        </a:rPr>
                        <a:t>- Optional NVIDIA RTX A500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i7/i5: Intel Iris Xe Graphics / i3: Intel® UHD Graphics</a:t>
                      </a:r>
                      <a:br>
                        <a:rPr lang="en-US" altLang="zh-TW" sz="1200" b="0" kern="1200" dirty="0">
                          <a:solidFill>
                            <a:schemeClr val="tx1"/>
                          </a:solidFill>
                          <a:latin typeface="Calibri "/>
                          <a:ea typeface="Tahoma" panose="020B0604030504040204" pitchFamily="34" charset="0"/>
                          <a:cs typeface="Tahoma" panose="020B0604030504040204" pitchFamily="34" charset="0"/>
                        </a:rPr>
                      </a:br>
                      <a:r>
                        <a:rPr lang="en-US" altLang="zh-TW" sz="1200" b="0" kern="1200" dirty="0">
                          <a:solidFill>
                            <a:schemeClr val="tx1"/>
                          </a:solidFill>
                          <a:latin typeface="Calibri "/>
                          <a:ea typeface="Tahoma" panose="020B0604030504040204" pitchFamily="34" charset="0"/>
                          <a:cs typeface="Tahoma" panose="020B0604030504040204" pitchFamily="34" charset="0"/>
                        </a:rPr>
                        <a:t>- Optional NVIDIA GEFORCE GTX 1050</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82790199"/>
                  </a:ext>
                </a:extLst>
              </a:tr>
              <a:tr h="678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Storage</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algn="l" fontAlgn="ctr"/>
                      <a:r>
                        <a:rPr lang="en-US" sz="1200" b="0" kern="1200" dirty="0">
                          <a:solidFill>
                            <a:srgbClr val="141212"/>
                          </a:solidFill>
                          <a:effectLst/>
                          <a:latin typeface="Calibri "/>
                          <a:ea typeface="+mn-ea"/>
                          <a:cs typeface="+mn-cs"/>
                        </a:rPr>
                        <a:t>256GB/512GB/1TB/2TB </a:t>
                      </a:r>
                      <a:r>
                        <a:rPr lang="en-US" sz="1200" b="0" kern="1200" dirty="0" err="1">
                          <a:solidFill>
                            <a:srgbClr val="141212"/>
                          </a:solidFill>
                          <a:effectLst/>
                          <a:latin typeface="Calibri "/>
                          <a:ea typeface="+mn-ea"/>
                          <a:cs typeface="+mn-cs"/>
                        </a:rPr>
                        <a:t>NVMe</a:t>
                      </a:r>
                      <a:r>
                        <a:rPr lang="en-US" sz="1200" b="0" kern="1200" dirty="0">
                          <a:solidFill>
                            <a:srgbClr val="141212"/>
                          </a:solidFill>
                          <a:effectLst/>
                          <a:latin typeface="Calibri "/>
                          <a:ea typeface="+mn-ea"/>
                          <a:cs typeface="+mn-cs"/>
                        </a:rPr>
                        <a:t> PCIe SSD </a:t>
                      </a:r>
                      <a:r>
                        <a:rPr lang="en-US" sz="1200" b="1" kern="1200" dirty="0">
                          <a:solidFill>
                            <a:srgbClr val="FF0000"/>
                          </a:solidFill>
                          <a:effectLst/>
                          <a:latin typeface="Calibri "/>
                          <a:ea typeface="+mn-ea"/>
                          <a:cs typeface="+mn-cs"/>
                        </a:rPr>
                        <a:t>(quick-release design)</a:t>
                      </a:r>
                      <a:br>
                        <a:rPr lang="en-US" sz="1200" b="0" kern="1200" dirty="0">
                          <a:solidFill>
                            <a:srgbClr val="141212"/>
                          </a:solidFill>
                          <a:effectLst/>
                          <a:latin typeface="Calibri "/>
                          <a:ea typeface="+mn-ea"/>
                          <a:cs typeface="+mn-cs"/>
                        </a:rPr>
                      </a:br>
                      <a:r>
                        <a:rPr lang="en-US" sz="1200" b="0" kern="1200" dirty="0">
                          <a:solidFill>
                            <a:srgbClr val="141212"/>
                          </a:solidFill>
                          <a:effectLst/>
                          <a:latin typeface="Calibri "/>
                          <a:ea typeface="+mn-ea"/>
                          <a:cs typeface="+mn-cs"/>
                        </a:rPr>
                        <a:t>- </a:t>
                      </a:r>
                      <a:r>
                        <a:rPr lang="en-US" sz="1200" b="1" kern="1200" dirty="0">
                          <a:solidFill>
                            <a:srgbClr val="FF0000"/>
                          </a:solidFill>
                          <a:effectLst/>
                          <a:latin typeface="Calibri "/>
                          <a:ea typeface="+mn-ea"/>
                          <a:cs typeface="+mn-cs"/>
                        </a:rPr>
                        <a:t>Optional 2nd NVME PCIe SSD</a:t>
                      </a:r>
                      <a:br>
                        <a:rPr lang="en-US" sz="1200" kern="1200" dirty="0">
                          <a:solidFill>
                            <a:srgbClr val="141212"/>
                          </a:solidFill>
                          <a:effectLst/>
                          <a:latin typeface="Calibri "/>
                          <a:ea typeface="+mn-ea"/>
                          <a:cs typeface="+mn-cs"/>
                        </a:rPr>
                      </a:br>
                      <a:r>
                        <a:rPr lang="en-US" sz="1200" kern="1200" dirty="0">
                          <a:solidFill>
                            <a:srgbClr val="141212"/>
                          </a:solidFill>
                          <a:effectLst/>
                          <a:latin typeface="Calibri "/>
                          <a:ea typeface="+mn-ea"/>
                          <a:cs typeface="+mn-cs"/>
                        </a:rPr>
                        <a:t>- Optional OPAL 2.0 SSD</a:t>
                      </a:r>
                      <a:endParaRPr lang="en-US" sz="1200" b="1" i="0" u="none" strike="noStrike" dirty="0">
                        <a:solidFill>
                          <a:srgbClr val="000000"/>
                        </a:solidFill>
                        <a:effectLst/>
                        <a:latin typeface="Calibri" panose="020F0502020204030204" pitchFamily="34" charset="0"/>
                        <a:ea typeface="新細明體" panose="02020500000000000000" pitchFamily="18" charset="-12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256/512GB/1TB NVME PCIe SSD</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 Optional 2nd/3rd storage (SATA SSD)</a:t>
                      </a:r>
                    </a:p>
                    <a:p>
                      <a:pPr marL="45720" indent="0" algn="l" defTabSz="914400" rtl="0" eaLnBrk="1"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 Optional OPAL 2.0 SSD</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837292257"/>
                  </a:ext>
                </a:extLst>
              </a:tr>
              <a:tr h="290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RAM</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a:r>
                        <a:rPr lang="en-US" sz="1200" b="1" i="0" u="none" strike="noStrike" kern="1200" dirty="0">
                          <a:solidFill>
                            <a:srgbClr val="FF0000"/>
                          </a:solidFill>
                          <a:effectLst/>
                          <a:latin typeface="Calibri "/>
                          <a:ea typeface="+mn-ea"/>
                          <a:cs typeface="+mn-cs"/>
                        </a:rPr>
                        <a:t>16GB</a:t>
                      </a:r>
                      <a:r>
                        <a:rPr lang="en-US" sz="1200" b="1" i="0" u="none" strike="noStrike" kern="1200" baseline="0" dirty="0">
                          <a:solidFill>
                            <a:srgbClr val="141212"/>
                          </a:solidFill>
                          <a:effectLst/>
                          <a:latin typeface="Calibri "/>
                          <a:ea typeface="+mn-ea"/>
                          <a:cs typeface="+mn-cs"/>
                        </a:rPr>
                        <a:t> </a:t>
                      </a:r>
                      <a:r>
                        <a:rPr lang="en-US" sz="1200" b="0" i="0" u="none" strike="noStrike" kern="1200" baseline="0" dirty="0">
                          <a:solidFill>
                            <a:srgbClr val="141212"/>
                          </a:solidFill>
                          <a:effectLst/>
                          <a:latin typeface="Calibri "/>
                          <a:ea typeface="+mn-ea"/>
                          <a:cs typeface="+mn-cs"/>
                        </a:rPr>
                        <a:t>up to </a:t>
                      </a:r>
                      <a:r>
                        <a:rPr lang="en-US" sz="1200" b="0" i="0" u="none" strike="noStrike" kern="1200" baseline="0" dirty="0">
                          <a:solidFill>
                            <a:schemeClr val="tx1"/>
                          </a:solidFill>
                          <a:effectLst/>
                          <a:latin typeface="Calibri "/>
                          <a:ea typeface="+mn-ea"/>
                          <a:cs typeface="+mn-cs"/>
                        </a:rPr>
                        <a:t>64GB</a:t>
                      </a:r>
                      <a:r>
                        <a:rPr lang="en-US" sz="1200" b="0" i="0" u="none" strike="noStrike" kern="1200" baseline="0" dirty="0">
                          <a:solidFill>
                            <a:srgbClr val="141212"/>
                          </a:solidFill>
                          <a:effectLst/>
                          <a:latin typeface="Calibri "/>
                          <a:ea typeface="+mn-ea"/>
                          <a:cs typeface="+mn-cs"/>
                        </a:rPr>
                        <a:t> </a:t>
                      </a:r>
                      <a:r>
                        <a:rPr lang="en-US" sz="1200" b="1" i="0" u="none" strike="noStrike" kern="1200" baseline="0" dirty="0">
                          <a:solidFill>
                            <a:srgbClr val="FF0000"/>
                          </a:solidFill>
                          <a:effectLst/>
                          <a:latin typeface="Calibri "/>
                          <a:ea typeface="+mn-ea"/>
                          <a:cs typeface="+mn-cs"/>
                        </a:rPr>
                        <a:t>DDR5</a:t>
                      </a:r>
                      <a:endParaRPr lang="en-US" sz="1200" b="1" i="0" u="none" strike="noStrike" dirty="0">
                        <a:solidFill>
                          <a:srgbClr val="FF0000"/>
                        </a:solidFill>
                        <a:effectLst/>
                        <a:latin typeface="Calibri "/>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8GB up to 64GB DDR4</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605777295"/>
                  </a:ext>
                </a:extLst>
              </a:tr>
              <a:tr h="145407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I/O Interface</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lvl="0" indent="0" algn="l" defTabSz="685594" rtl="0" eaLnBrk="1" fontAlgn="ctr" latinLnBrk="0" hangingPunct="1">
                        <a:lnSpc>
                          <a:spcPct val="100000"/>
                        </a:lnSpc>
                        <a:spcBef>
                          <a:spcPts val="0"/>
                        </a:spcBef>
                        <a:spcAft>
                          <a:spcPts val="0"/>
                        </a:spcAft>
                        <a:buClrTx/>
                        <a:buSzTx/>
                        <a:buFontTx/>
                        <a:buNone/>
                        <a:tabLst/>
                        <a:defRPr/>
                      </a:pPr>
                      <a:r>
                        <a:rPr lang="en-US" sz="1200" b="1" kern="1200" dirty="0">
                          <a:solidFill>
                            <a:srgbClr val="FF0000"/>
                          </a:solidFill>
                          <a:latin typeface="Calibri "/>
                          <a:ea typeface="Tahoma" panose="020B0604030504040204" pitchFamily="34" charset="0"/>
                          <a:cs typeface="Tahoma" panose="020B0604030504040204" pitchFamily="34" charset="0"/>
                        </a:rPr>
                        <a:t>Thunderbolt 4 (type C) x 2</a:t>
                      </a:r>
                      <a:r>
                        <a:rPr lang="en-US" sz="1200" b="0" kern="1200" dirty="0">
                          <a:solidFill>
                            <a:schemeClr val="tx1"/>
                          </a:solidFill>
                          <a:latin typeface="Calibri "/>
                          <a:ea typeface="Tahoma" panose="020B0604030504040204" pitchFamily="34" charset="0"/>
                          <a:cs typeface="Tahoma" panose="020B0604030504040204" pitchFamily="34" charset="0"/>
                        </a:rPr>
                        <a:t>, USB 3.2 Gen2 (type A) x 1, </a:t>
                      </a:r>
                      <a:br>
                        <a:rPr lang="en-US" sz="1200" b="0" kern="1200" dirty="0">
                          <a:solidFill>
                            <a:schemeClr val="tx1"/>
                          </a:solidFill>
                          <a:latin typeface="Calibri "/>
                          <a:ea typeface="Tahoma" panose="020B0604030504040204" pitchFamily="34" charset="0"/>
                          <a:cs typeface="Tahoma" panose="020B0604030504040204" pitchFamily="34" charset="0"/>
                        </a:rPr>
                      </a:br>
                      <a:r>
                        <a:rPr lang="en-US" sz="1200" b="0" kern="1200" dirty="0">
                          <a:solidFill>
                            <a:schemeClr val="tx1"/>
                          </a:solidFill>
                          <a:latin typeface="Calibri "/>
                          <a:ea typeface="Tahoma" panose="020B0604030504040204" pitchFamily="34" charset="0"/>
                          <a:cs typeface="Tahoma" panose="020B0604030504040204" pitchFamily="34" charset="0"/>
                        </a:rPr>
                        <a:t>USB 3.2 Gen1 (type A) x 1 or 2, Audio in/out (combo jack) x 1, </a:t>
                      </a:r>
                      <a:r>
                        <a:rPr lang="en-US" sz="1200" b="1" kern="1200" dirty="0">
                          <a:solidFill>
                            <a:srgbClr val="FF0000"/>
                          </a:solidFill>
                          <a:latin typeface="Calibri "/>
                          <a:ea typeface="Tahoma" panose="020B0604030504040204" pitchFamily="34" charset="0"/>
                          <a:cs typeface="Tahoma" panose="020B0604030504040204" pitchFamily="34" charset="0"/>
                        </a:rPr>
                        <a:t>RJ-45 x 2</a:t>
                      </a:r>
                      <a:r>
                        <a:rPr lang="en-US" sz="1200" b="0" kern="1200" dirty="0">
                          <a:solidFill>
                            <a:schemeClr val="tx1"/>
                          </a:solidFill>
                          <a:latin typeface="Calibri "/>
                          <a:ea typeface="Tahoma" panose="020B0604030504040204" pitchFamily="34" charset="0"/>
                          <a:cs typeface="Tahoma" panose="020B0604030504040204" pitchFamily="34" charset="0"/>
                        </a:rPr>
                        <a:t>, </a:t>
                      </a:r>
                      <a:br>
                        <a:rPr lang="en-US" sz="1200" b="0" kern="1200" dirty="0">
                          <a:solidFill>
                            <a:schemeClr val="tx1"/>
                          </a:solidFill>
                          <a:latin typeface="Calibri "/>
                          <a:ea typeface="Tahoma" panose="020B0604030504040204" pitchFamily="34" charset="0"/>
                          <a:cs typeface="Tahoma" panose="020B0604030504040204" pitchFamily="34" charset="0"/>
                        </a:rPr>
                      </a:br>
                      <a:r>
                        <a:rPr lang="en-US" sz="1200" b="0" kern="1200" dirty="0">
                          <a:solidFill>
                            <a:schemeClr val="tx1"/>
                          </a:solidFill>
                          <a:latin typeface="Calibri "/>
                          <a:ea typeface="Tahoma" panose="020B0604030504040204" pitchFamily="34" charset="0"/>
                          <a:cs typeface="Tahoma" panose="020B0604030504040204" pitchFamily="34" charset="0"/>
                        </a:rPr>
                        <a:t>microSD card (</a:t>
                      </a:r>
                      <a:r>
                        <a:rPr lang="en-US" sz="1200" b="0" kern="1200" dirty="0" err="1">
                          <a:solidFill>
                            <a:schemeClr val="tx1"/>
                          </a:solidFill>
                          <a:latin typeface="Calibri "/>
                          <a:ea typeface="Tahoma" panose="020B0604030504040204" pitchFamily="34" charset="0"/>
                          <a:cs typeface="Tahoma" panose="020B0604030504040204" pitchFamily="34" charset="0"/>
                        </a:rPr>
                        <a:t>microSDXC</a:t>
                      </a:r>
                      <a:r>
                        <a:rPr lang="en-US" sz="1200" b="0" kern="1200" dirty="0">
                          <a:solidFill>
                            <a:schemeClr val="tx1"/>
                          </a:solidFill>
                          <a:latin typeface="Calibri "/>
                          <a:ea typeface="Tahoma" panose="020B0604030504040204" pitchFamily="34" charset="0"/>
                          <a:cs typeface="Tahoma" panose="020B0604030504040204" pitchFamily="34" charset="0"/>
                        </a:rPr>
                        <a:t>) x 1, HDMI 2.1 port (type A) x 1, DC-In jack x 1</a:t>
                      </a:r>
                      <a:br>
                        <a:rPr lang="en-US" sz="1200" b="0" kern="1200" dirty="0">
                          <a:solidFill>
                            <a:schemeClr val="tx1"/>
                          </a:solidFill>
                          <a:latin typeface="Calibri "/>
                          <a:ea typeface="Tahoma" panose="020B0604030504040204" pitchFamily="34" charset="0"/>
                          <a:cs typeface="Tahoma" panose="020B0604030504040204" pitchFamily="34" charset="0"/>
                        </a:rPr>
                      </a:br>
                      <a:r>
                        <a:rPr lang="en-US" sz="1200" b="0" kern="1200" dirty="0">
                          <a:solidFill>
                            <a:schemeClr val="tx1"/>
                          </a:solidFill>
                          <a:latin typeface="Calibri "/>
                          <a:ea typeface="Tahoma" panose="020B0604030504040204" pitchFamily="34" charset="0"/>
                          <a:cs typeface="Tahoma" panose="020B0604030504040204" pitchFamily="34" charset="0"/>
                        </a:rPr>
                        <a:t>Serial port (RS232/RS422/RS485) x 1 or 2, </a:t>
                      </a:r>
                      <a:r>
                        <a:rPr lang="en-US" sz="1200" b="1" kern="1200" dirty="0">
                          <a:solidFill>
                            <a:srgbClr val="FF0000"/>
                          </a:solidFill>
                          <a:latin typeface="Calibri "/>
                          <a:ea typeface="Tahoma" panose="020B0604030504040204" pitchFamily="34" charset="0"/>
                          <a:cs typeface="Tahoma" panose="020B0604030504040204" pitchFamily="34" charset="0"/>
                        </a:rPr>
                        <a:t>Dual SIM (Nano SIM &amp; </a:t>
                      </a:r>
                      <a:r>
                        <a:rPr lang="en-US" sz="1200" b="1" kern="1200" dirty="0" err="1">
                          <a:solidFill>
                            <a:srgbClr val="FF0000"/>
                          </a:solidFill>
                          <a:latin typeface="Calibri "/>
                          <a:ea typeface="Tahoma" panose="020B0604030504040204" pitchFamily="34" charset="0"/>
                          <a:cs typeface="Tahoma" panose="020B0604030504040204" pitchFamily="34" charset="0"/>
                        </a:rPr>
                        <a:t>eSIM</a:t>
                      </a:r>
                      <a:r>
                        <a:rPr lang="en-US" sz="1200" b="1" kern="1200" dirty="0">
                          <a:solidFill>
                            <a:srgbClr val="FF0000"/>
                          </a:solidFill>
                          <a:latin typeface="Calibri "/>
                          <a:ea typeface="Tahoma" panose="020B0604030504040204" pitchFamily="34" charset="0"/>
                          <a:cs typeface="Tahoma" panose="020B0604030504040204" pitchFamily="34" charset="0"/>
                        </a:rPr>
                        <a:t>)</a:t>
                      </a:r>
                      <a:r>
                        <a:rPr lang="en-US" sz="1200" b="0" kern="1200" dirty="0">
                          <a:solidFill>
                            <a:schemeClr val="tx1"/>
                          </a:solidFill>
                          <a:latin typeface="Calibri "/>
                          <a:ea typeface="Tahoma" panose="020B0604030504040204" pitchFamily="34" charset="0"/>
                          <a:cs typeface="Tahoma" panose="020B0604030504040204" pitchFamily="34" charset="0"/>
                        </a:rPr>
                        <a:t>, </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sz="1200" b="0" kern="1200" dirty="0">
                          <a:solidFill>
                            <a:schemeClr val="tx1"/>
                          </a:solidFill>
                          <a:latin typeface="Calibri "/>
                          <a:ea typeface="Tahoma" panose="020B0604030504040204" pitchFamily="34" charset="0"/>
                          <a:cs typeface="Tahoma" panose="020B0604030504040204" pitchFamily="34" charset="0"/>
                        </a:rPr>
                        <a:t>Optional smart card reader x 1, </a:t>
                      </a:r>
                      <a:r>
                        <a:rPr lang="en-US" sz="1200" b="1" kern="1200" dirty="0">
                          <a:solidFill>
                            <a:srgbClr val="FF0000"/>
                          </a:solidFill>
                          <a:latin typeface="Calibri "/>
                          <a:ea typeface="Tahoma" panose="020B0604030504040204" pitchFamily="34" charset="0"/>
                          <a:cs typeface="Tahoma" panose="020B0604030504040204" pitchFamily="34" charset="0"/>
                        </a:rPr>
                        <a:t>Optional </a:t>
                      </a:r>
                      <a:r>
                        <a:rPr lang="en-US" sz="1200" b="1" kern="1200" dirty="0" err="1">
                          <a:solidFill>
                            <a:srgbClr val="FF0000"/>
                          </a:solidFill>
                          <a:latin typeface="Calibri "/>
                          <a:ea typeface="Tahoma" panose="020B0604030504040204" pitchFamily="34" charset="0"/>
                          <a:cs typeface="Tahoma" panose="020B0604030504040204" pitchFamily="34" charset="0"/>
                        </a:rPr>
                        <a:t>ExpressCard</a:t>
                      </a:r>
                      <a:r>
                        <a:rPr lang="en-US" sz="1200" b="1" kern="1200" dirty="0">
                          <a:solidFill>
                            <a:srgbClr val="FF0000"/>
                          </a:solidFill>
                          <a:latin typeface="Calibri "/>
                          <a:ea typeface="Tahoma" panose="020B0604030504040204" pitchFamily="34" charset="0"/>
                          <a:cs typeface="Tahoma" panose="020B0604030504040204" pitchFamily="34" charset="0"/>
                        </a:rPr>
                        <a:t> 54 x 1</a:t>
                      </a:r>
                      <a:r>
                        <a:rPr lang="en-US" sz="1200" b="0" kern="1200" dirty="0">
                          <a:solidFill>
                            <a:schemeClr val="tx1"/>
                          </a:solidFill>
                          <a:latin typeface="Calibri "/>
                          <a:ea typeface="Tahoma" panose="020B0604030504040204" pitchFamily="34" charset="0"/>
                          <a:cs typeface="Tahoma" panose="020B0604030504040204" pitchFamily="34" charset="0"/>
                        </a:rPr>
                        <a:t>, </a:t>
                      </a:r>
                      <a:br>
                        <a:rPr lang="en-US" sz="1200" b="1" kern="1200" dirty="0">
                          <a:solidFill>
                            <a:schemeClr val="tx1"/>
                          </a:solidFill>
                          <a:latin typeface="Calibri "/>
                          <a:ea typeface="Tahoma" panose="020B0604030504040204" pitchFamily="34" charset="0"/>
                          <a:cs typeface="Tahoma" panose="020B0604030504040204" pitchFamily="34" charset="0"/>
                        </a:rPr>
                      </a:br>
                      <a:r>
                        <a:rPr lang="en-US" sz="1200" b="0" kern="1200" dirty="0">
                          <a:solidFill>
                            <a:schemeClr val="tx1"/>
                          </a:solidFill>
                          <a:latin typeface="Calibri "/>
                          <a:ea typeface="Tahoma" panose="020B0604030504040204" pitchFamily="34" charset="0"/>
                          <a:cs typeface="Tahoma" panose="020B0604030504040204" pitchFamily="34" charset="0"/>
                        </a:rPr>
                        <a:t>Optional docking connector (41-pin Pogo) x 1, </a:t>
                      </a:r>
                      <a:br>
                        <a:rPr lang="en-US" sz="1200" b="0" kern="1200" dirty="0">
                          <a:solidFill>
                            <a:schemeClr val="tx1"/>
                          </a:solidFill>
                          <a:latin typeface="Calibri "/>
                          <a:ea typeface="Tahoma" panose="020B0604030504040204" pitchFamily="34" charset="0"/>
                          <a:cs typeface="Tahoma" panose="020B0604030504040204" pitchFamily="34" charset="0"/>
                        </a:rPr>
                      </a:br>
                      <a:r>
                        <a:rPr lang="en-US" sz="1200" b="0" kern="1200" dirty="0">
                          <a:solidFill>
                            <a:schemeClr val="tx1"/>
                          </a:solidFill>
                          <a:latin typeface="Calibri "/>
                          <a:ea typeface="Tahoma" panose="020B0604030504040204" pitchFamily="34" charset="0"/>
                          <a:cs typeface="Tahoma" panose="020B0604030504040204" pitchFamily="34" charset="0"/>
                        </a:rPr>
                        <a:t>Optional RF antenna pass-through</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USB 3.2 Gen2 (type A) x 2, USB 3.2 Gen2 (type C) x 1 (support DP), USB 2.0 (type A) x 1</a:t>
                      </a:r>
                    </a:p>
                    <a:p>
                      <a:pPr marL="45720" marR="0" lvl="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Audio in/out (combo jack) x 1, SD card (SDXC) x 1, RJ-45 x 1 or 2, </a:t>
                      </a:r>
                      <a:br>
                        <a:rPr lang="en-US" altLang="zh-TW" sz="1200" b="0" kern="1200" dirty="0">
                          <a:solidFill>
                            <a:schemeClr val="tx1"/>
                          </a:solidFill>
                          <a:latin typeface="Calibri "/>
                          <a:ea typeface="Tahoma" panose="020B0604030504040204" pitchFamily="34" charset="0"/>
                          <a:cs typeface="Tahoma" panose="020B0604030504040204" pitchFamily="34" charset="0"/>
                        </a:rPr>
                      </a:br>
                      <a:r>
                        <a:rPr lang="en-US" altLang="zh-TW" sz="1200" b="0" kern="1200" dirty="0">
                          <a:solidFill>
                            <a:schemeClr val="tx1"/>
                          </a:solidFill>
                          <a:latin typeface="Calibri "/>
                          <a:ea typeface="Tahoma" panose="020B0604030504040204" pitchFamily="34" charset="0"/>
                          <a:cs typeface="Tahoma" panose="020B0604030504040204" pitchFamily="34" charset="0"/>
                        </a:rPr>
                        <a:t>HDMI port (type A) x 1, VGA port (D-sub,15-pin) x 1, </a:t>
                      </a:r>
                      <a:br>
                        <a:rPr lang="en-US" altLang="zh-TW" sz="1200" b="0" kern="1200" dirty="0">
                          <a:solidFill>
                            <a:schemeClr val="tx1"/>
                          </a:solidFill>
                          <a:latin typeface="Calibri "/>
                          <a:ea typeface="Tahoma" panose="020B0604030504040204" pitchFamily="34" charset="0"/>
                          <a:cs typeface="Tahoma" panose="020B0604030504040204" pitchFamily="34" charset="0"/>
                        </a:rPr>
                      </a:br>
                      <a:r>
                        <a:rPr lang="en-US" altLang="zh-TW" sz="1200" b="0" kern="1200" dirty="0">
                          <a:solidFill>
                            <a:schemeClr val="tx1"/>
                          </a:solidFill>
                          <a:latin typeface="Calibri "/>
                          <a:ea typeface="Tahoma" panose="020B0604030504040204" pitchFamily="34" charset="0"/>
                          <a:cs typeface="Tahoma" panose="020B0604030504040204" pitchFamily="34" charset="0"/>
                        </a:rPr>
                        <a:t>Serial port (RS232/RS422/RS485) x 1 or 2, SIM card x 1, DC-In jack x 1</a:t>
                      </a:r>
                    </a:p>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Optional smart card reader x 1, </a:t>
                      </a:r>
                      <a:r>
                        <a:rPr lang="en-US" sz="1200" b="0" kern="1200" dirty="0">
                          <a:solidFill>
                            <a:schemeClr val="tx1"/>
                          </a:solidFill>
                          <a:latin typeface="Calibri "/>
                          <a:ea typeface="Tahoma" panose="020B0604030504040204" pitchFamily="34" charset="0"/>
                          <a:cs typeface="Tahoma" panose="020B0604030504040204" pitchFamily="34" charset="0"/>
                        </a:rPr>
                        <a:t>Optional </a:t>
                      </a:r>
                      <a:r>
                        <a:rPr lang="en-US" sz="1200" b="0" kern="1200" dirty="0" err="1">
                          <a:solidFill>
                            <a:schemeClr val="tx1"/>
                          </a:solidFill>
                          <a:latin typeface="Calibri "/>
                          <a:ea typeface="Tahoma" panose="020B0604030504040204" pitchFamily="34" charset="0"/>
                          <a:cs typeface="Tahoma" panose="020B0604030504040204" pitchFamily="34" charset="0"/>
                        </a:rPr>
                        <a:t>ExpressCard</a:t>
                      </a:r>
                      <a:r>
                        <a:rPr lang="en-US" sz="1200" b="0" kern="1200" dirty="0">
                          <a:solidFill>
                            <a:schemeClr val="tx1"/>
                          </a:solidFill>
                          <a:latin typeface="Calibri "/>
                          <a:ea typeface="Tahoma" panose="020B0604030504040204" pitchFamily="34" charset="0"/>
                          <a:cs typeface="Tahoma" panose="020B0604030504040204" pitchFamily="34" charset="0"/>
                        </a:rPr>
                        <a:t> 54 x 1, </a:t>
                      </a:r>
                      <a:br>
                        <a:rPr lang="en-US" sz="1200" b="0" kern="1200" dirty="0">
                          <a:solidFill>
                            <a:schemeClr val="tx1"/>
                          </a:solidFill>
                          <a:latin typeface="Calibri "/>
                          <a:ea typeface="Tahoma" panose="020B0604030504040204" pitchFamily="34" charset="0"/>
                          <a:cs typeface="Tahoma" panose="020B0604030504040204" pitchFamily="34" charset="0"/>
                        </a:rPr>
                      </a:br>
                      <a:r>
                        <a:rPr lang="en-US" altLang="zh-TW" sz="1200" b="0" kern="1200" dirty="0">
                          <a:solidFill>
                            <a:schemeClr val="tx1"/>
                          </a:solidFill>
                          <a:latin typeface="Calibri "/>
                          <a:ea typeface="Tahoma" panose="020B0604030504040204" pitchFamily="34" charset="0"/>
                          <a:cs typeface="Tahoma" panose="020B0604030504040204" pitchFamily="34" charset="0"/>
                        </a:rPr>
                        <a:t>Optional docking connector (41-pin Pogo) x 1</a:t>
                      </a:r>
                    </a:p>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1200" b="0" kern="1200" dirty="0">
                          <a:solidFill>
                            <a:schemeClr val="tx1"/>
                          </a:solidFill>
                          <a:latin typeface="Calibri "/>
                          <a:ea typeface="Tahoma" panose="020B0604030504040204" pitchFamily="34" charset="0"/>
                          <a:cs typeface="Tahoma" panose="020B0604030504040204" pitchFamily="34" charset="0"/>
                        </a:rPr>
                        <a:t>Optional RF antenna pass-through</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15107180"/>
                  </a:ext>
                </a:extLst>
              </a:tr>
              <a:tr h="484691">
                <a:tc>
                  <a:txBody>
                    <a:bodyPr/>
                    <a:lstStyle/>
                    <a:p>
                      <a:pPr algn="ctr" fontAlgn="ctr"/>
                      <a:r>
                        <a:rPr lang="en-US" sz="1200" b="1" i="0" u="none" strike="noStrike" dirty="0">
                          <a:solidFill>
                            <a:schemeClr val="bg1"/>
                          </a:solidFill>
                          <a:effectLst/>
                          <a:latin typeface="+mn-lt"/>
                        </a:rPr>
                        <a:t>Camera</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p>
                      <a:pPr marL="45720" indent="0" algn="l" defTabSz="685594" rtl="0" eaLnBrk="1" fontAlgn="ctr" latinLnBrk="0" hangingPunct="1">
                        <a:lnSpc>
                          <a:spcPct val="100000"/>
                        </a:lnSpc>
                        <a:buFontTx/>
                        <a:buNone/>
                      </a:pPr>
                      <a:r>
                        <a:rPr lang="en-US" altLang="zh-TW" sz="1200" dirty="0"/>
                        <a:t>- 2.0 MP with Shutter Design</a:t>
                      </a:r>
                    </a:p>
                    <a:p>
                      <a:pPr marL="45720" indent="0" algn="l" defTabSz="685594" rtl="0" eaLnBrk="1" fontAlgn="ctr" latinLnBrk="0" hangingPunct="1">
                        <a:lnSpc>
                          <a:spcPct val="100000"/>
                        </a:lnSpc>
                        <a:buFontTx/>
                        <a:buNone/>
                      </a:pPr>
                      <a:r>
                        <a:rPr lang="en-US" altLang="zh-TW" sz="1200" b="0" dirty="0">
                          <a:solidFill>
                            <a:schemeClr val="tx1"/>
                          </a:solidFill>
                        </a:rPr>
                        <a:t>- Optional 5.0 MP Windows Hello camera</a:t>
                      </a:r>
                      <a:endParaRPr lang="en-US" altLang="zh-TW" sz="1200" b="0" kern="1200" dirty="0">
                        <a:solidFill>
                          <a:schemeClr val="tx1"/>
                        </a:solidFill>
                        <a:latin typeface="+mn-lt"/>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45720" indent="0" algn="l" defTabSz="685594" rtl="0" eaLnBrk="1" fontAlgn="ctr" latinLnBrk="0" hangingPunct="1">
                        <a:lnSpc>
                          <a:spcPct val="100000"/>
                        </a:lnSpc>
                        <a:buFontTx/>
                        <a:buNone/>
                      </a:pPr>
                      <a:r>
                        <a:rPr lang="en-US" altLang="zh-TW" sz="1200" dirty="0"/>
                        <a:t>- 2.0 MP with Shutter Design</a:t>
                      </a:r>
                    </a:p>
                    <a:p>
                      <a:pPr marL="45720" indent="0" algn="l" defTabSz="685594" rtl="0" eaLnBrk="1" fontAlgn="ctr" latinLnBrk="0" hangingPunct="1">
                        <a:lnSpc>
                          <a:spcPct val="100000"/>
                        </a:lnSpc>
                        <a:buFontTx/>
                        <a:buNone/>
                      </a:pPr>
                      <a:r>
                        <a:rPr lang="en-US" altLang="zh-TW" sz="1200" b="0" dirty="0">
                          <a:solidFill>
                            <a:schemeClr val="tx1"/>
                          </a:solidFill>
                        </a:rPr>
                        <a:t>- Optional 5.0 MP Windows Hello camera</a:t>
                      </a:r>
                      <a:endParaRPr lang="en-US" altLang="zh-TW" sz="1200" b="0" kern="1200" dirty="0">
                        <a:solidFill>
                          <a:schemeClr val="tx1"/>
                        </a:solidFill>
                        <a:latin typeface="+mn-lt"/>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727663573"/>
                  </a:ext>
                </a:extLst>
              </a:tr>
              <a:tr h="290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Media</a:t>
                      </a:r>
                      <a:r>
                        <a:rPr lang="en-US" sz="1200" b="1" i="0" u="none" strike="noStrike" baseline="0" dirty="0">
                          <a:solidFill>
                            <a:schemeClr val="bg1"/>
                          </a:solidFill>
                          <a:effectLst/>
                          <a:latin typeface="+mn-lt"/>
                        </a:rPr>
                        <a:t> Bay</a:t>
                      </a:r>
                      <a:endParaRPr lang="en-US" sz="1200" b="1" i="0" u="none" strike="noStrike" dirty="0">
                        <a:solidFill>
                          <a:schemeClr val="bg1"/>
                        </a:solidFill>
                        <a:effectLst/>
                        <a:latin typeface="+mn-lt"/>
                      </a:endParaRP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Optional </a:t>
                      </a:r>
                      <a:r>
                        <a:rPr lang="en-US" sz="1200" b="0" kern="1200" dirty="0">
                          <a:solidFill>
                            <a:schemeClr val="tx1"/>
                          </a:solidFill>
                          <a:latin typeface="Calibri "/>
                          <a:ea typeface="Tahoma" panose="020B0604030504040204" pitchFamily="34" charset="0"/>
                          <a:cs typeface="Tahoma" panose="020B0604030504040204" pitchFamily="34" charset="0"/>
                        </a:rPr>
                        <a:t>smart card reader or </a:t>
                      </a:r>
                      <a:r>
                        <a:rPr lang="en-US" sz="1200" b="0" kern="1200" dirty="0" err="1">
                          <a:solidFill>
                            <a:schemeClr val="tx1"/>
                          </a:solidFill>
                          <a:latin typeface="Calibri "/>
                          <a:ea typeface="Tahoma" panose="020B0604030504040204" pitchFamily="34" charset="0"/>
                          <a:cs typeface="Tahoma" panose="020B0604030504040204" pitchFamily="34" charset="0"/>
                        </a:rPr>
                        <a:t>ExpressCard</a:t>
                      </a:r>
                      <a:r>
                        <a:rPr lang="en-US" sz="1200" b="0" kern="1200" dirty="0">
                          <a:solidFill>
                            <a:schemeClr val="tx1"/>
                          </a:solidFill>
                          <a:latin typeface="Calibri "/>
                          <a:ea typeface="Tahoma" panose="020B0604030504040204" pitchFamily="34" charset="0"/>
                          <a:cs typeface="Tahoma" panose="020B0604030504040204" pitchFamily="34" charset="0"/>
                        </a:rPr>
                        <a:t> 54 or 2nd RS-232 + USB 3.2 Gen1</a:t>
                      </a:r>
                      <a:endParaRPr lang="en-US" sz="1200" b="1" kern="1200" dirty="0">
                        <a:solidFill>
                          <a:srgbClr val="FF0000"/>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Optional </a:t>
                      </a:r>
                      <a:r>
                        <a:rPr lang="en-US" sz="1200" b="0" kern="1200" dirty="0">
                          <a:solidFill>
                            <a:schemeClr val="tx1"/>
                          </a:solidFill>
                          <a:latin typeface="Calibri "/>
                          <a:ea typeface="Tahoma" panose="020B0604030504040204" pitchFamily="34" charset="0"/>
                          <a:cs typeface="Tahoma" panose="020B0604030504040204" pitchFamily="34" charset="0"/>
                        </a:rPr>
                        <a:t>ODD or 2nd battery or 3rd SSD or </a:t>
                      </a:r>
                      <a:r>
                        <a:rPr lang="en-US" sz="1200" b="0" kern="1200" dirty="0" err="1">
                          <a:solidFill>
                            <a:schemeClr val="tx1"/>
                          </a:solidFill>
                          <a:latin typeface="Calibri "/>
                          <a:ea typeface="Tahoma" panose="020B0604030504040204" pitchFamily="34" charset="0"/>
                          <a:cs typeface="Tahoma" panose="020B0604030504040204" pitchFamily="34" charset="0"/>
                        </a:rPr>
                        <a:t>ExpressCard</a:t>
                      </a:r>
                      <a:r>
                        <a:rPr lang="en-US" sz="1200" b="0" kern="1200" dirty="0">
                          <a:solidFill>
                            <a:schemeClr val="tx1"/>
                          </a:solidFill>
                          <a:latin typeface="Calibri "/>
                          <a:ea typeface="Tahoma" panose="020B0604030504040204" pitchFamily="34" charset="0"/>
                          <a:cs typeface="Tahoma" panose="020B0604030504040204" pitchFamily="34" charset="0"/>
                        </a:rPr>
                        <a:t> 54 or 2</a:t>
                      </a:r>
                      <a:r>
                        <a:rPr lang="fr-FR" sz="1200" b="0" kern="1200" dirty="0" err="1">
                          <a:solidFill>
                            <a:schemeClr val="tx1"/>
                          </a:solidFill>
                          <a:latin typeface="Calibri "/>
                          <a:ea typeface="Tahoma" panose="020B0604030504040204" pitchFamily="34" charset="0"/>
                          <a:cs typeface="Tahoma" panose="020B0604030504040204" pitchFamily="34" charset="0"/>
                        </a:rPr>
                        <a:t>nd</a:t>
                      </a:r>
                      <a:r>
                        <a:rPr lang="fr-FR" sz="1200" b="0" kern="1200" dirty="0">
                          <a:solidFill>
                            <a:schemeClr val="tx1"/>
                          </a:solidFill>
                          <a:latin typeface="Calibri "/>
                          <a:ea typeface="Tahoma" panose="020B0604030504040204" pitchFamily="34" charset="0"/>
                          <a:cs typeface="Tahoma" panose="020B0604030504040204" pitchFamily="34" charset="0"/>
                        </a:rPr>
                        <a:t> RJ-45 + 2nd RS-232</a:t>
                      </a:r>
                      <a:endParaRPr lang="en-US" sz="1200" b="0" kern="1200" dirty="0">
                        <a:solidFill>
                          <a:schemeClr val="tx1"/>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8204221"/>
                  </a:ext>
                </a:extLst>
              </a:tr>
              <a:tr h="290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Expansion box</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0" kern="1200" dirty="0">
                          <a:solidFill>
                            <a:schemeClr val="tx1"/>
                          </a:solidFill>
                          <a:latin typeface="+mn-lt"/>
                          <a:ea typeface="Tahoma" panose="020B0604030504040204" pitchFamily="34" charset="0"/>
                          <a:cs typeface="Tahoma" panose="020B0604030504040204" pitchFamily="34" charset="0"/>
                        </a:rPr>
                        <a:t>Optional discrete VGA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0" kern="1200" dirty="0">
                          <a:solidFill>
                            <a:schemeClr val="tx1"/>
                          </a:solidFill>
                          <a:latin typeface="Calibri"/>
                          <a:ea typeface="Tahoma" panose="020B0604030504040204" pitchFamily="34" charset="0"/>
                          <a:cs typeface="Tahoma" panose="020B0604030504040204" pitchFamily="34" charset="0"/>
                        </a:rPr>
                        <a:t>Optional discrete VGA </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501273459"/>
                  </a:ext>
                </a:extLst>
              </a:tr>
              <a:tr h="6785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Wireless</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1" kern="1200" dirty="0">
                          <a:solidFill>
                            <a:srgbClr val="FF0000"/>
                          </a:solidFill>
                          <a:latin typeface="Calibri "/>
                          <a:ea typeface="Tahoma" panose="020B0604030504040204" pitchFamily="34" charset="0"/>
                          <a:cs typeface="Tahoma" panose="020B0604030504040204" pitchFamily="34" charset="0"/>
                        </a:rPr>
                        <a:t>- Intel Wi-Fi 7 BE200</a:t>
                      </a:r>
                    </a:p>
                    <a:p>
                      <a:pPr marL="45720" indent="0" algn="l" defTabSz="685594" rtl="0" eaLnBrk="1" fontAlgn="ctr" latinLnBrk="0" hangingPunct="1">
                        <a:buFontTx/>
                        <a:buNone/>
                      </a:pPr>
                      <a:r>
                        <a:rPr lang="en-US" altLang="zh-TW" sz="1200" b="1" kern="1200" dirty="0">
                          <a:solidFill>
                            <a:srgbClr val="FF0000"/>
                          </a:solidFill>
                          <a:latin typeface="Calibri "/>
                          <a:ea typeface="Tahoma" panose="020B0604030504040204" pitchFamily="34" charset="0"/>
                          <a:cs typeface="Tahoma" panose="020B0604030504040204" pitchFamily="34" charset="0"/>
                        </a:rPr>
                        <a:t>- Bluetooth v5.4</a:t>
                      </a:r>
                    </a:p>
                    <a:p>
                      <a:pPr marL="45720" indent="0" algn="l" defTabSz="685594" rtl="0" eaLnBrk="1" fontAlgn="ctr" latinLnBrk="0" hangingPunct="1">
                        <a:buFontTx/>
                        <a:buNone/>
                      </a:pPr>
                      <a:r>
                        <a:rPr lang="en-US" altLang="zh-TW" sz="1200" kern="1200" dirty="0">
                          <a:solidFill>
                            <a:schemeClr val="tx1"/>
                          </a:solidFill>
                          <a:latin typeface="Calibri "/>
                          <a:ea typeface="Tahoma" panose="020B0604030504040204" pitchFamily="34" charset="0"/>
                          <a:cs typeface="Tahoma" panose="020B0604030504040204" pitchFamily="34" charset="0"/>
                        </a:rPr>
                        <a:t>- Optional 4G LTE</a:t>
                      </a:r>
                      <a:r>
                        <a:rPr lang="en-US" altLang="zh-TW" sz="1200" b="0" kern="1200" dirty="0">
                          <a:solidFill>
                            <a:schemeClr val="tx1"/>
                          </a:solidFill>
                          <a:latin typeface="Calibri "/>
                          <a:ea typeface="Tahoma" panose="020B0604030504040204" pitchFamily="34" charset="0"/>
                          <a:cs typeface="Tahoma" panose="020B0604030504040204" pitchFamily="34" charset="0"/>
                        </a:rPr>
                        <a:t>,</a:t>
                      </a:r>
                      <a:r>
                        <a:rPr lang="en-US" altLang="zh-TW" sz="1200" b="1" kern="1200" dirty="0">
                          <a:solidFill>
                            <a:schemeClr val="tx1"/>
                          </a:solidFill>
                          <a:latin typeface="Calibri "/>
                          <a:ea typeface="Tahoma" panose="020B0604030504040204" pitchFamily="34" charset="0"/>
                          <a:cs typeface="Tahoma" panose="020B0604030504040204" pitchFamily="34" charset="0"/>
                        </a:rPr>
                        <a:t> </a:t>
                      </a:r>
                      <a:r>
                        <a:rPr lang="en-US" altLang="zh-TW" sz="1200" b="1" kern="1200" dirty="0">
                          <a:solidFill>
                            <a:srgbClr val="FF0000"/>
                          </a:solidFill>
                          <a:latin typeface="Calibri "/>
                          <a:ea typeface="Tahoma" panose="020B0604030504040204" pitchFamily="34" charset="0"/>
                          <a:cs typeface="Tahoma" panose="020B0604030504040204" pitchFamily="34" charset="0"/>
                        </a:rPr>
                        <a:t>5G</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altLang="zh-TW" sz="1200" b="0" kern="1200" dirty="0">
                          <a:solidFill>
                            <a:schemeClr val="tx1"/>
                          </a:solidFill>
                          <a:latin typeface="Calibri "/>
                          <a:ea typeface="Tahoma" panose="020B0604030504040204" pitchFamily="34" charset="0"/>
                          <a:cs typeface="Tahoma" panose="020B0604030504040204" pitchFamily="34" charset="0"/>
                        </a:rPr>
                        <a:t>- Intel Wi-Fi 6 AX201</a:t>
                      </a:r>
                      <a:br>
                        <a:rPr lang="en-US" altLang="zh-TW" sz="1200" b="0" kern="1200" dirty="0">
                          <a:solidFill>
                            <a:srgbClr val="FF0000"/>
                          </a:solidFill>
                          <a:latin typeface="Calibri "/>
                          <a:ea typeface="Tahoma" panose="020B0604030504040204" pitchFamily="34" charset="0"/>
                          <a:cs typeface="Tahoma" panose="020B0604030504040204" pitchFamily="34" charset="0"/>
                        </a:rPr>
                      </a:br>
                      <a:r>
                        <a:rPr lang="en-US" altLang="zh-TW" sz="1200" b="0" kern="1200" dirty="0">
                          <a:solidFill>
                            <a:srgbClr val="FF0000"/>
                          </a:solidFill>
                          <a:latin typeface="Calibri "/>
                          <a:ea typeface="Tahoma" panose="020B0604030504040204" pitchFamily="34" charset="0"/>
                          <a:cs typeface="Tahoma" panose="020B0604030504040204" pitchFamily="34" charset="0"/>
                        </a:rPr>
                        <a:t>- </a:t>
                      </a:r>
                      <a:r>
                        <a:rPr lang="en-US" sz="1200" b="0" kern="1200" dirty="0">
                          <a:solidFill>
                            <a:schemeClr val="tx1"/>
                          </a:solidFill>
                          <a:latin typeface="Calibri "/>
                          <a:ea typeface="Tahoma" panose="020B0604030504040204" pitchFamily="34" charset="0"/>
                          <a:cs typeface="Tahoma" panose="020B0604030504040204" pitchFamily="34" charset="0"/>
                        </a:rPr>
                        <a:t>Bluetooth v5.2</a:t>
                      </a:r>
                    </a:p>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 </a:t>
                      </a:r>
                      <a:r>
                        <a:rPr lang="en-US" altLang="zh-TW" sz="1200" b="0" kern="1200" dirty="0">
                          <a:solidFill>
                            <a:schemeClr val="tx1"/>
                          </a:solidFill>
                          <a:latin typeface="Calibri "/>
                          <a:ea typeface="Tahoma" panose="020B0604030504040204" pitchFamily="34" charset="0"/>
                          <a:cs typeface="Tahoma" panose="020B0604030504040204" pitchFamily="34" charset="0"/>
                        </a:rPr>
                        <a:t>Optional 4G LTE</a:t>
                      </a:r>
                      <a:endParaRPr lang="en-US" sz="1200" b="0" kern="1200" dirty="0">
                        <a:solidFill>
                          <a:schemeClr val="tx1"/>
                        </a:solidFill>
                        <a:latin typeface="Calibri "/>
                        <a:ea typeface="Tahoma" panose="020B0604030504040204" pitchFamily="34" charset="0"/>
                        <a:cs typeface="Tahoma" panose="020B0604030504040204" pitchFamily="34" charset="0"/>
                      </a:endParaRP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09462457"/>
                  </a:ext>
                </a:extLst>
              </a:tr>
              <a:tr h="2908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ctr"/>
                      <a:r>
                        <a:rPr lang="en-US" sz="1200" b="1" i="0" u="none" strike="noStrike" dirty="0">
                          <a:solidFill>
                            <a:schemeClr val="bg1"/>
                          </a:solidFill>
                          <a:effectLst/>
                          <a:latin typeface="+mn-lt"/>
                        </a:rPr>
                        <a:t>Battery </a:t>
                      </a:r>
                    </a:p>
                  </a:txBody>
                  <a:tcPr marL="7200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685594" rtl="0" eaLnBrk="1" fontAlgn="ctr" latinLnBrk="0" hangingPunct="1">
                        <a:buFontTx/>
                        <a:buNone/>
                      </a:pPr>
                      <a:r>
                        <a:rPr lang="en-US" altLang="zh-TW" sz="1200" b="1" kern="1200" dirty="0">
                          <a:solidFill>
                            <a:srgbClr val="FF0000"/>
                          </a:solidFill>
                          <a:latin typeface="Calibri "/>
                          <a:ea typeface="Tahoma" panose="020B0604030504040204" pitchFamily="34" charset="0"/>
                          <a:cs typeface="Tahoma" panose="020B0604030504040204" pitchFamily="34" charset="0"/>
                        </a:rPr>
                        <a:t>16 </a:t>
                      </a:r>
                      <a:r>
                        <a:rPr lang="en-US" altLang="zh-TW" sz="1200" b="1" kern="1200" dirty="0" err="1">
                          <a:solidFill>
                            <a:srgbClr val="FF0000"/>
                          </a:solidFill>
                          <a:latin typeface="Calibri "/>
                          <a:ea typeface="Tahoma" panose="020B0604030504040204" pitchFamily="34" charset="0"/>
                          <a:cs typeface="Tahoma" panose="020B0604030504040204" pitchFamily="34" charset="0"/>
                        </a:rPr>
                        <a:t>hrs</a:t>
                      </a:r>
                      <a:r>
                        <a:rPr lang="en-US" altLang="zh-TW" sz="1200" b="1" kern="1200" dirty="0">
                          <a:solidFill>
                            <a:srgbClr val="FF0000"/>
                          </a:solidFill>
                          <a:latin typeface="Calibri "/>
                          <a:ea typeface="Tahoma" panose="020B0604030504040204" pitchFamily="34" charset="0"/>
                          <a:cs typeface="Tahoma" panose="020B0604030504040204" pitchFamily="34" charset="0"/>
                        </a:rPr>
                        <a:t> (up to 32 </a:t>
                      </a:r>
                      <a:r>
                        <a:rPr lang="en-US" altLang="zh-TW" sz="1200" b="1" kern="1200" dirty="0" err="1">
                          <a:solidFill>
                            <a:srgbClr val="FF0000"/>
                          </a:solidFill>
                          <a:latin typeface="Calibri "/>
                          <a:ea typeface="Tahoma" panose="020B0604030504040204" pitchFamily="34" charset="0"/>
                          <a:cs typeface="Tahoma" panose="020B0604030504040204" pitchFamily="34" charset="0"/>
                        </a:rPr>
                        <a:t>hrs</a:t>
                      </a:r>
                      <a:r>
                        <a:rPr lang="en-US" altLang="zh-TW" sz="1200" b="1" kern="1200" dirty="0">
                          <a:solidFill>
                            <a:srgbClr val="FF0000"/>
                          </a:solidFill>
                          <a:latin typeface="Calibri "/>
                          <a:ea typeface="Tahoma" panose="020B0604030504040204" pitchFamily="34" charset="0"/>
                          <a:cs typeface="Tahoma" panose="020B0604030504040204" pitchFamily="34" charset="0"/>
                        </a:rPr>
                        <a:t>)</a:t>
                      </a:r>
                      <a:br>
                        <a:rPr lang="en-US" altLang="zh-TW" sz="1200" b="0" kern="1200" dirty="0">
                          <a:solidFill>
                            <a:schemeClr val="tx1"/>
                          </a:solidFill>
                          <a:latin typeface="Calibri "/>
                          <a:ea typeface="Tahoma" panose="020B0604030504040204" pitchFamily="34" charset="0"/>
                          <a:cs typeface="Tahoma" panose="020B0604030504040204" pitchFamily="34" charset="0"/>
                        </a:rPr>
                      </a:br>
                      <a:r>
                        <a:rPr lang="en-US" altLang="zh-TW" sz="1200" b="1" kern="1200" dirty="0">
                          <a:solidFill>
                            <a:srgbClr val="FF0000"/>
                          </a:solidFill>
                          <a:latin typeface="Calibri "/>
                          <a:ea typeface="Tahoma" panose="020B0604030504040204" pitchFamily="34" charset="0"/>
                          <a:cs typeface="Tahoma" panose="020B0604030504040204" pitchFamily="34" charset="0"/>
                        </a:rPr>
                        <a:t>- Optional dual hot-swappable battery technology</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45720" indent="0" algn="l" defTabSz="914400" rtl="0" eaLnBrk="1" fontAlgn="ctr" latinLnBrk="0" hangingPunct="1">
                        <a:buFontTx/>
                        <a:buNone/>
                      </a:pPr>
                      <a:r>
                        <a:rPr lang="en-US" sz="1200" b="0" kern="1200" dirty="0">
                          <a:solidFill>
                            <a:schemeClr val="tx1"/>
                          </a:solidFill>
                          <a:latin typeface="Calibri "/>
                          <a:ea typeface="Tahoma" panose="020B0604030504040204" pitchFamily="34" charset="0"/>
                          <a:cs typeface="Tahoma" panose="020B0604030504040204" pitchFamily="34" charset="0"/>
                        </a:rPr>
                        <a:t>10 </a:t>
                      </a:r>
                      <a:r>
                        <a:rPr lang="en-US" sz="1200" b="0" kern="1200" dirty="0" err="1">
                          <a:solidFill>
                            <a:schemeClr val="tx1"/>
                          </a:solidFill>
                          <a:latin typeface="Calibri "/>
                          <a:ea typeface="Tahoma" panose="020B0604030504040204" pitchFamily="34" charset="0"/>
                          <a:cs typeface="Tahoma" panose="020B0604030504040204" pitchFamily="34" charset="0"/>
                        </a:rPr>
                        <a:t>hrs</a:t>
                      </a:r>
                      <a:r>
                        <a:rPr lang="en-US" sz="1200" b="0" kern="1200" dirty="0">
                          <a:solidFill>
                            <a:schemeClr val="tx1"/>
                          </a:solidFill>
                          <a:latin typeface="Calibri "/>
                          <a:ea typeface="Tahoma" panose="020B0604030504040204" pitchFamily="34" charset="0"/>
                          <a:cs typeface="Tahoma" panose="020B0604030504040204" pitchFamily="34" charset="0"/>
                        </a:rPr>
                        <a:t> (up to 20 </a:t>
                      </a:r>
                      <a:r>
                        <a:rPr lang="en-US" sz="1200" b="0" kern="1200" dirty="0" err="1">
                          <a:solidFill>
                            <a:schemeClr val="tx1"/>
                          </a:solidFill>
                          <a:latin typeface="Calibri "/>
                          <a:ea typeface="Tahoma" panose="020B0604030504040204" pitchFamily="34" charset="0"/>
                          <a:cs typeface="Tahoma" panose="020B0604030504040204" pitchFamily="34" charset="0"/>
                        </a:rPr>
                        <a:t>hrs</a:t>
                      </a:r>
                      <a:r>
                        <a:rPr lang="en-US" sz="1200" b="0" kern="1200" dirty="0">
                          <a:solidFill>
                            <a:schemeClr val="tx1"/>
                          </a:solidFill>
                          <a:latin typeface="Calibri "/>
                          <a:ea typeface="Tahoma" panose="020B0604030504040204" pitchFamily="34" charset="0"/>
                          <a:cs typeface="Tahoma" panose="020B0604030504040204" pitchFamily="34" charset="0"/>
                        </a:rPr>
                        <a:t>)</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36962078"/>
                  </a:ext>
                </a:extLst>
              </a:tr>
            </a:tbl>
          </a:graphicData>
        </a:graphic>
      </p:graphicFrame>
    </p:spTree>
    <p:extLst>
      <p:ext uri="{BB962C8B-B14F-4D97-AF65-F5344CB8AC3E}">
        <p14:creationId xmlns:p14="http://schemas.microsoft.com/office/powerpoint/2010/main" val="2156032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0">
            <a:extLst>
              <a:ext uri="{FF2B5EF4-FFF2-40B4-BE49-F238E27FC236}">
                <a16:creationId xmlns:a16="http://schemas.microsoft.com/office/drawing/2014/main" id="{295E32D9-774E-429C-953E-A3EA57424A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073"/>
          <a:stretch/>
        </p:blipFill>
        <p:spPr>
          <a:xfrm>
            <a:off x="5084332" y="1761146"/>
            <a:ext cx="3234753" cy="1982403"/>
          </a:xfrm>
          <a:prstGeom prst="rect">
            <a:avLst/>
          </a:prstGeom>
        </p:spPr>
      </p:pic>
      <p:pic>
        <p:nvPicPr>
          <p:cNvPr id="8" name="Picture 7">
            <a:extLst>
              <a:ext uri="{FF2B5EF4-FFF2-40B4-BE49-F238E27FC236}">
                <a16:creationId xmlns:a16="http://schemas.microsoft.com/office/drawing/2014/main" id="{891CE730-B6AB-4D45-8EFB-BC48100F9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067" y="4107659"/>
            <a:ext cx="3230976" cy="2149566"/>
          </a:xfrm>
          <a:prstGeom prst="rect">
            <a:avLst/>
          </a:prstGeom>
        </p:spPr>
      </p:pic>
      <p:sp>
        <p:nvSpPr>
          <p:cNvPr id="9" name="TextBox 8">
            <a:extLst>
              <a:ext uri="{FF2B5EF4-FFF2-40B4-BE49-F238E27FC236}">
                <a16:creationId xmlns:a16="http://schemas.microsoft.com/office/drawing/2014/main" id="{5985C7AF-1DE2-4CD3-8E67-2A0636E16816}"/>
              </a:ext>
            </a:extLst>
          </p:cNvPr>
          <p:cNvSpPr txBox="1"/>
          <p:nvPr/>
        </p:nvSpPr>
        <p:spPr>
          <a:xfrm>
            <a:off x="544997" y="1990783"/>
            <a:ext cx="4387322" cy="3165359"/>
          </a:xfrm>
          <a:prstGeom prst="rect">
            <a:avLst/>
          </a:prstGeom>
          <a:noFill/>
        </p:spPr>
        <p:txBody>
          <a:bodyPr wrap="square" lIns="117226" tIns="58613" rIns="117226" bIns="58613" rtlCol="0">
            <a:spAutoFit/>
          </a:bodyPr>
          <a:lstStyle/>
          <a:p>
            <a:pPr marL="457200" indent="-457200">
              <a:spcBef>
                <a:spcPts val="600"/>
              </a:spcBef>
              <a:buClr>
                <a:srgbClr val="00499D"/>
              </a:buClr>
              <a:buFont typeface="Arial" panose="020B0604020202020204" pitchFamily="34" charset="0"/>
              <a:buChar char="•"/>
            </a:pP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Mapping/Dispatching</a:t>
            </a:r>
          </a:p>
          <a:p>
            <a:pPr marL="457200" indent="-457200">
              <a:spcBef>
                <a:spcPts val="600"/>
              </a:spcBef>
              <a:buClr>
                <a:srgbClr val="00499D"/>
              </a:buClr>
              <a:buFont typeface="Arial" panose="020B0604020202020204" pitchFamily="34" charset="0"/>
              <a:buChar char="•"/>
            </a:pP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Recording System</a:t>
            </a:r>
          </a:p>
          <a:p>
            <a:pPr marL="457200" indent="-457200">
              <a:spcBef>
                <a:spcPts val="600"/>
              </a:spcBef>
              <a:buClr>
                <a:srgbClr val="00499D"/>
              </a:buClr>
              <a:buFont typeface="Arial" panose="020B0604020202020204" pitchFamily="34" charset="0"/>
              <a:buChar char="•"/>
            </a:pP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Edge Computing</a:t>
            </a:r>
          </a:p>
          <a:p>
            <a:pPr marL="457200" indent="-457200">
              <a:spcBef>
                <a:spcPts val="600"/>
              </a:spcBef>
              <a:buClr>
                <a:srgbClr val="00499D"/>
              </a:buClr>
              <a:buFont typeface="Arial" panose="020B0604020202020204" pitchFamily="34" charset="0"/>
              <a:buChar char="•"/>
            </a:pP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CAD Applications</a:t>
            </a:r>
          </a:p>
          <a:p>
            <a:pPr marL="457200" indent="-457200">
              <a:spcBef>
                <a:spcPts val="600"/>
              </a:spcBef>
              <a:buClr>
                <a:srgbClr val="00499D"/>
              </a:buClr>
              <a:buFont typeface="Arial" panose="020B0604020202020204" pitchFamily="34" charset="0"/>
              <a:buChar char="•"/>
            </a:pP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Assets Management</a:t>
            </a:r>
          </a:p>
          <a:p>
            <a:pPr marL="457200" indent="-457200">
              <a:spcBef>
                <a:spcPts val="600"/>
              </a:spcBef>
              <a:buClr>
                <a:srgbClr val="00499D"/>
              </a:buClr>
              <a:buFont typeface="Arial" panose="020B0604020202020204" pitchFamily="34" charset="0"/>
              <a:buChar char="•"/>
            </a:pP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Maintenance Diagnostic Tool</a:t>
            </a:r>
          </a:p>
          <a:p>
            <a:pPr marL="457200" indent="-457200">
              <a:spcBef>
                <a:spcPts val="600"/>
              </a:spcBef>
              <a:buClr>
                <a:srgbClr val="00499D"/>
              </a:buClr>
              <a:buFont typeface="Arial" panose="020B0604020202020204" pitchFamily="34" charset="0"/>
              <a:buChar char="•"/>
            </a:pPr>
            <a:r>
              <a:rPr lang="en-US" sz="2400" dirty="0">
                <a:solidFill>
                  <a:schemeClr val="tx1">
                    <a:lumMod val="75000"/>
                    <a:lumOff val="25000"/>
                  </a:schemeClr>
                </a:solidFill>
                <a:ea typeface="Arial Unicode MS" panose="020B0604020202020204" pitchFamily="34" charset="-128"/>
                <a:cs typeface="Arial Unicode MS" panose="020B0604020202020204" pitchFamily="34" charset="-128"/>
              </a:rPr>
              <a:t>On-Site Project Management</a:t>
            </a:r>
          </a:p>
        </p:txBody>
      </p:sp>
      <p:sp>
        <p:nvSpPr>
          <p:cNvPr id="14" name="Content Placeholder 1"/>
          <p:cNvSpPr txBox="1">
            <a:spLocks/>
          </p:cNvSpPr>
          <p:nvPr/>
        </p:nvSpPr>
        <p:spPr>
          <a:xfrm>
            <a:off x="998059" y="330916"/>
            <a:ext cx="10195883" cy="571500"/>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None/>
              <a:defRPr lang="zh-TW" altLang="en-US" sz="4400" b="1" kern="1200" dirty="0">
                <a:solidFill>
                  <a:srgbClr val="00499D"/>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TW" dirty="0"/>
              <a:t>TARGETS &amp; </a:t>
            </a:r>
            <a:r>
              <a:rPr lang="en-US" altLang="zh-TW" dirty="0">
                <a:solidFill>
                  <a:schemeClr val="tx1"/>
                </a:solidFill>
              </a:rPr>
              <a:t>APPLICATIONS </a:t>
            </a:r>
          </a:p>
        </p:txBody>
      </p:sp>
      <p:sp>
        <p:nvSpPr>
          <p:cNvPr id="2" name="Content Placeholder 4">
            <a:extLst>
              <a:ext uri="{FF2B5EF4-FFF2-40B4-BE49-F238E27FC236}">
                <a16:creationId xmlns:a16="http://schemas.microsoft.com/office/drawing/2014/main" id="{735E6D9F-1B44-A8F0-6C02-F52990A77524}"/>
              </a:ext>
            </a:extLst>
          </p:cNvPr>
          <p:cNvSpPr txBox="1">
            <a:spLocks/>
          </p:cNvSpPr>
          <p:nvPr/>
        </p:nvSpPr>
        <p:spPr>
          <a:xfrm>
            <a:off x="634482" y="1267716"/>
            <a:ext cx="4199308" cy="5715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solidFill>
                  <a:srgbClr val="00499D"/>
                </a:solidFill>
              </a:rPr>
              <a:t>Applications</a:t>
            </a:r>
            <a:r>
              <a:rPr lang="en-US" dirty="0"/>
              <a:t> </a:t>
            </a:r>
          </a:p>
        </p:txBody>
      </p:sp>
      <p:sp>
        <p:nvSpPr>
          <p:cNvPr id="12" name="Freeform 3">
            <a:extLst>
              <a:ext uri="{FF2B5EF4-FFF2-40B4-BE49-F238E27FC236}">
                <a16:creationId xmlns:a16="http://schemas.microsoft.com/office/drawing/2014/main" id="{334F2298-3F72-2106-8A37-725575F54461}"/>
              </a:ext>
            </a:extLst>
          </p:cNvPr>
          <p:cNvSpPr/>
          <p:nvPr/>
        </p:nvSpPr>
        <p:spPr>
          <a:xfrm>
            <a:off x="5084333" y="1338161"/>
            <a:ext cx="3240000" cy="449550"/>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Arial Unicode MS" panose="020B0604020202020204" pitchFamily="34" charset="-128"/>
                <a:cs typeface="Arial Unicode MS" panose="020B0604020202020204" pitchFamily="34" charset="-128"/>
              </a:rPr>
              <a:t>Automotive</a:t>
            </a:r>
            <a:endParaRPr lang="zh-TW" altLang="en-US" sz="2400" b="1" dirty="0">
              <a:solidFill>
                <a:schemeClr val="bg1"/>
              </a:solidFill>
              <a:ea typeface="Arial Unicode MS" panose="020B0604020202020204" pitchFamily="34" charset="-128"/>
              <a:cs typeface="Arial Unicode MS" panose="020B0604020202020204" pitchFamily="34" charset="-128"/>
            </a:endParaRPr>
          </a:p>
        </p:txBody>
      </p:sp>
      <p:pic>
        <p:nvPicPr>
          <p:cNvPr id="15" name="Picture 10" descr="The Public Safety Model: A Homeland Security Alternative - Police Chief  Magazine">
            <a:extLst>
              <a:ext uri="{FF2B5EF4-FFF2-40B4-BE49-F238E27FC236}">
                <a16:creationId xmlns:a16="http://schemas.microsoft.com/office/drawing/2014/main" id="{2440FCB0-D855-C879-1809-D5759DAEAE5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8939" t="3538" r="9163" b="6151"/>
          <a:stretch/>
        </p:blipFill>
        <p:spPr bwMode="auto">
          <a:xfrm>
            <a:off x="5079086" y="4298365"/>
            <a:ext cx="3239999" cy="1948778"/>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3">
            <a:extLst>
              <a:ext uri="{FF2B5EF4-FFF2-40B4-BE49-F238E27FC236}">
                <a16:creationId xmlns:a16="http://schemas.microsoft.com/office/drawing/2014/main" id="{AE1E83CC-4AA8-8FC9-627A-D1D6CAF83F17}"/>
              </a:ext>
            </a:extLst>
          </p:cNvPr>
          <p:cNvSpPr/>
          <p:nvPr/>
        </p:nvSpPr>
        <p:spPr>
          <a:xfrm>
            <a:off x="8583043" y="3877234"/>
            <a:ext cx="3240000" cy="409714"/>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Arial Unicode MS" panose="020B0604020202020204" pitchFamily="34" charset="-128"/>
                <a:cs typeface="Arial Unicode MS" panose="020B0604020202020204" pitchFamily="34" charset="-128"/>
              </a:rPr>
              <a:t>Military/Government</a:t>
            </a:r>
            <a:endParaRPr lang="zh-TW" altLang="en-US" sz="2400" b="1" dirty="0">
              <a:solidFill>
                <a:schemeClr val="bg1"/>
              </a:solidFill>
              <a:ea typeface="Arial Unicode MS" panose="020B0604020202020204" pitchFamily="34" charset="-128"/>
              <a:cs typeface="Arial Unicode MS" panose="020B0604020202020204" pitchFamily="34" charset="-128"/>
            </a:endParaRPr>
          </a:p>
        </p:txBody>
      </p:sp>
      <p:sp>
        <p:nvSpPr>
          <p:cNvPr id="18" name="Freeform 3">
            <a:extLst>
              <a:ext uri="{FF2B5EF4-FFF2-40B4-BE49-F238E27FC236}">
                <a16:creationId xmlns:a16="http://schemas.microsoft.com/office/drawing/2014/main" id="{3329CA7E-62BA-4645-CABB-BFB5E34EBB4F}"/>
              </a:ext>
            </a:extLst>
          </p:cNvPr>
          <p:cNvSpPr/>
          <p:nvPr/>
        </p:nvSpPr>
        <p:spPr>
          <a:xfrm>
            <a:off x="5079086" y="3877233"/>
            <a:ext cx="3240000" cy="413932"/>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Arial Unicode MS" panose="020B0604020202020204" pitchFamily="34" charset="-128"/>
                <a:cs typeface="Arial Unicode MS" panose="020B0604020202020204" pitchFamily="34" charset="-128"/>
              </a:rPr>
              <a:t>Public Safety</a:t>
            </a:r>
            <a:endParaRPr lang="zh-TW" altLang="en-US" sz="2400" b="1" dirty="0">
              <a:solidFill>
                <a:schemeClr val="bg1"/>
              </a:solidFill>
              <a:ea typeface="Arial Unicode MS" panose="020B0604020202020204" pitchFamily="34" charset="-128"/>
              <a:cs typeface="Arial Unicode MS" panose="020B0604020202020204" pitchFamily="34" charset="-128"/>
            </a:endParaRPr>
          </a:p>
        </p:txBody>
      </p:sp>
      <p:sp>
        <p:nvSpPr>
          <p:cNvPr id="21" name="Freeform 3">
            <a:extLst>
              <a:ext uri="{FF2B5EF4-FFF2-40B4-BE49-F238E27FC236}">
                <a16:creationId xmlns:a16="http://schemas.microsoft.com/office/drawing/2014/main" id="{DC9D4E4D-A845-CCBB-B67C-B356BC7EF6DF}"/>
              </a:ext>
            </a:extLst>
          </p:cNvPr>
          <p:cNvSpPr/>
          <p:nvPr/>
        </p:nvSpPr>
        <p:spPr>
          <a:xfrm>
            <a:off x="8569630" y="1338160"/>
            <a:ext cx="3240000" cy="449549"/>
          </a:xfrm>
          <a:custGeom>
            <a:avLst/>
            <a:gdLst>
              <a:gd name="connsiteX0" fmla="*/ 0 w 2633718"/>
              <a:gd name="connsiteY0" fmla="*/ 0 h 432000"/>
              <a:gd name="connsiteX1" fmla="*/ 2633718 w 2633718"/>
              <a:gd name="connsiteY1" fmla="*/ 0 h 432000"/>
              <a:gd name="connsiteX2" fmla="*/ 2633718 w 2633718"/>
              <a:gd name="connsiteY2" fmla="*/ 432000 h 432000"/>
              <a:gd name="connsiteX3" fmla="*/ 0 w 2633718"/>
              <a:gd name="connsiteY3" fmla="*/ 432000 h 432000"/>
              <a:gd name="connsiteX4" fmla="*/ 0 w 2633718"/>
              <a:gd name="connsiteY4" fmla="*/ 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3718" h="432000">
                <a:moveTo>
                  <a:pt x="0" y="0"/>
                </a:moveTo>
                <a:lnTo>
                  <a:pt x="2633718" y="0"/>
                </a:lnTo>
                <a:lnTo>
                  <a:pt x="2633718" y="432000"/>
                </a:lnTo>
                <a:lnTo>
                  <a:pt x="0" y="432000"/>
                </a:lnTo>
                <a:lnTo>
                  <a:pt x="0" y="0"/>
                </a:lnTo>
                <a:close/>
              </a:path>
            </a:pathLst>
          </a:custGeom>
          <a:solidFill>
            <a:srgbClr val="00529C"/>
          </a:solidFill>
          <a:ln w="25400" cap="flat" cmpd="sng" algn="ctr">
            <a:noFill/>
            <a:prstDash val="solid"/>
          </a:ln>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rgbClr r="0" g="0" b="0"/>
          </a:effectRef>
          <a:fontRef idx="minor">
            <a:schemeClr val="lt1"/>
          </a:fontRef>
        </p:style>
        <p:txBody>
          <a:bodyPr spcFirstLastPara="0" vert="horz" wrap="square" lIns="113792" tIns="65024" rIns="113792" bIns="65024" numCol="1" spcCol="1270" anchor="ctr" anchorCtr="0">
            <a:noAutofit/>
          </a:bodyPr>
          <a:lstStyle/>
          <a:p>
            <a:pPr algn="ctr" defTabSz="711200">
              <a:lnSpc>
                <a:spcPct val="90000"/>
              </a:lnSpc>
              <a:spcBef>
                <a:spcPct val="0"/>
              </a:spcBef>
              <a:spcAft>
                <a:spcPct val="35000"/>
              </a:spcAft>
            </a:pPr>
            <a:r>
              <a:rPr lang="en-US" altLang="zh-TW" sz="2400" b="1" dirty="0">
                <a:solidFill>
                  <a:schemeClr val="bg1"/>
                </a:solidFill>
                <a:ea typeface="Arial Unicode MS" panose="020B0604020202020204" pitchFamily="34" charset="-128"/>
                <a:cs typeface="Arial Unicode MS" panose="020B0604020202020204" pitchFamily="34" charset="-128"/>
              </a:rPr>
              <a:t>Field Service</a:t>
            </a:r>
            <a:endParaRPr lang="zh-TW" altLang="en-US" sz="2400" b="1" dirty="0">
              <a:solidFill>
                <a:schemeClr val="bg1"/>
              </a:solidFill>
              <a:ea typeface="Arial Unicode MS" panose="020B0604020202020204" pitchFamily="34" charset="-128"/>
              <a:cs typeface="Arial Unicode MS" panose="020B0604020202020204" pitchFamily="34" charset="-128"/>
            </a:endParaRPr>
          </a:p>
        </p:txBody>
      </p:sp>
      <p:pic>
        <p:nvPicPr>
          <p:cNvPr id="22" name="Picture 21" descr="A person in a hard hat and vest holding a computer&#10;&#10;Description automatically generated">
            <a:extLst>
              <a:ext uri="{FF2B5EF4-FFF2-40B4-BE49-F238E27FC236}">
                <a16:creationId xmlns:a16="http://schemas.microsoft.com/office/drawing/2014/main" id="{C407C6DF-6877-F331-0FCE-8FF03B9A91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71389" y="1761145"/>
            <a:ext cx="3234753" cy="1976418"/>
          </a:xfrm>
          <a:prstGeom prst="rect">
            <a:avLst/>
          </a:prstGeom>
        </p:spPr>
      </p:pic>
    </p:spTree>
    <p:extLst>
      <p:ext uri="{BB962C8B-B14F-4D97-AF65-F5344CB8AC3E}">
        <p14:creationId xmlns:p14="http://schemas.microsoft.com/office/powerpoint/2010/main" val="1407841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FF2E2E11-0DA5-447E-BD3A-EA4A6E8B42B3}"/>
              </a:ext>
            </a:extLst>
          </p:cNvPr>
          <p:cNvGraphicFramePr>
            <a:graphicFrameLocks noGrp="1"/>
          </p:cNvGraphicFramePr>
          <p:nvPr>
            <p:extLst>
              <p:ext uri="{D42A27DB-BD31-4B8C-83A1-F6EECF244321}">
                <p14:modId xmlns:p14="http://schemas.microsoft.com/office/powerpoint/2010/main" val="2609474158"/>
              </p:ext>
            </p:extLst>
          </p:nvPr>
        </p:nvGraphicFramePr>
        <p:xfrm>
          <a:off x="0" y="0"/>
          <a:ext cx="12192000" cy="6858004"/>
        </p:xfrm>
        <a:graphic>
          <a:graphicData uri="http://schemas.openxmlformats.org/drawingml/2006/table">
            <a:tbl>
              <a:tblPr/>
              <a:tblGrid>
                <a:gridCol w="637309">
                  <a:extLst>
                    <a:ext uri="{9D8B030D-6E8A-4147-A177-3AD203B41FA5}">
                      <a16:colId xmlns:a16="http://schemas.microsoft.com/office/drawing/2014/main" val="20000"/>
                    </a:ext>
                  </a:extLst>
                </a:gridCol>
                <a:gridCol w="2339571">
                  <a:extLst>
                    <a:ext uri="{9D8B030D-6E8A-4147-A177-3AD203B41FA5}">
                      <a16:colId xmlns:a16="http://schemas.microsoft.com/office/drawing/2014/main" val="20001"/>
                    </a:ext>
                  </a:extLst>
                </a:gridCol>
                <a:gridCol w="2549278">
                  <a:extLst>
                    <a:ext uri="{9D8B030D-6E8A-4147-A177-3AD203B41FA5}">
                      <a16:colId xmlns:a16="http://schemas.microsoft.com/office/drawing/2014/main" val="20003"/>
                    </a:ext>
                  </a:extLst>
                </a:gridCol>
                <a:gridCol w="2186206">
                  <a:extLst>
                    <a:ext uri="{9D8B030D-6E8A-4147-A177-3AD203B41FA5}">
                      <a16:colId xmlns:a16="http://schemas.microsoft.com/office/drawing/2014/main" val="1985826679"/>
                    </a:ext>
                  </a:extLst>
                </a:gridCol>
                <a:gridCol w="2160618">
                  <a:extLst>
                    <a:ext uri="{9D8B030D-6E8A-4147-A177-3AD203B41FA5}">
                      <a16:colId xmlns:a16="http://schemas.microsoft.com/office/drawing/2014/main" val="20004"/>
                    </a:ext>
                  </a:extLst>
                </a:gridCol>
                <a:gridCol w="2319018">
                  <a:extLst>
                    <a:ext uri="{9D8B030D-6E8A-4147-A177-3AD203B41FA5}">
                      <a16:colId xmlns:a16="http://schemas.microsoft.com/office/drawing/2014/main" val="13444249"/>
                    </a:ext>
                  </a:extLst>
                </a:gridCol>
              </a:tblGrid>
              <a:tr h="191038">
                <a:tc>
                  <a:txBody>
                    <a:bodyPr/>
                    <a:lstStyle/>
                    <a:p>
                      <a:pPr algn="ctr" fontAlgn="ctr"/>
                      <a:endParaRPr lang="en-US" sz="1200" b="1" i="0" u="none" strike="noStrike" dirty="0">
                        <a:solidFill>
                          <a:schemeClr val="bg1"/>
                        </a:solidFill>
                        <a:effectLst/>
                        <a:latin typeface="+mj-lt"/>
                      </a:endParaRPr>
                    </a:p>
                  </a:txBody>
                  <a:tcPr marL="6330" marR="6330" marT="63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DURABOOK S14I </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accent1">
                        <a:lumMod val="7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Marketing Solution G (S410)</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Marketing Solution P (CF55)</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Marketing Solution D (5424)</a:t>
                      </a:r>
                    </a:p>
                  </a:txBody>
                  <a:tcPr marL="6330" marR="6330" marT="63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1000" b="1" i="0" u="none" strike="noStrike" kern="1200" dirty="0">
                          <a:solidFill>
                            <a:schemeClr val="bg1"/>
                          </a:solidFill>
                          <a:effectLst/>
                          <a:latin typeface="+mn-lt"/>
                          <a:ea typeface="+mn-ea"/>
                          <a:cs typeface="+mn-cs"/>
                        </a:rPr>
                        <a:t>Marketing Solution D (5430)</a:t>
                      </a:r>
                    </a:p>
                  </a:txBody>
                  <a:tcPr marL="6330" marR="6330" marT="6328"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191498">
                <a:tc>
                  <a:txBody>
                    <a:bodyPr/>
                    <a:lstStyle/>
                    <a:p>
                      <a:pPr algn="ctr" fontAlgn="ctr"/>
                      <a:r>
                        <a:rPr lang="en-US" sz="1200" b="1" i="0" u="none" strike="noStrike" dirty="0">
                          <a:solidFill>
                            <a:schemeClr val="bg1"/>
                          </a:solidFill>
                          <a:effectLst/>
                          <a:latin typeface="+mn-lt"/>
                        </a:rPr>
                        <a:t> Drop</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dirty="0">
                          <a:solidFill>
                            <a:srgbClr val="141212"/>
                          </a:solidFill>
                          <a:latin typeface="+mn-lt"/>
                        </a:rPr>
                        <a:t>MIL-STD-810H, </a:t>
                      </a:r>
                      <a:r>
                        <a:rPr lang="en-US" altLang="zh-TW" sz="900" b="1" dirty="0">
                          <a:solidFill>
                            <a:srgbClr val="FF0000"/>
                          </a:solidFill>
                          <a:latin typeface="+mn-lt"/>
                        </a:rPr>
                        <a:t>4' drop</a:t>
                      </a:r>
                      <a:endParaRPr lang="en-US" altLang="zh-TW" sz="900" b="1" i="0" u="none" strike="noStrike" kern="1200" dirty="0">
                        <a:solidFill>
                          <a:srgbClr val="FF0000"/>
                        </a:solidFill>
                        <a:effectLst/>
                        <a:latin typeface="+mn-lt"/>
                        <a:ea typeface="+mn-ea"/>
                        <a:cs typeface="+mn-cs"/>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MIL-STD-810H, 3' drop</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lvl="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MIL-STD-810H, 3' drop</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MIL-STD-810G, 3’ drop</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MIL-STD-810H, 3’ drop</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77513941"/>
                  </a:ext>
                </a:extLst>
              </a:tr>
              <a:tr h="191038">
                <a:tc>
                  <a:txBody>
                    <a:bodyPr/>
                    <a:lstStyle/>
                    <a:p>
                      <a:pPr algn="ctr" fontAlgn="ctr"/>
                      <a:r>
                        <a:rPr lang="en-US" sz="1200" b="1" i="0" u="none" strike="noStrike" dirty="0">
                          <a:solidFill>
                            <a:schemeClr val="bg1"/>
                          </a:solidFill>
                          <a:effectLst/>
                          <a:latin typeface="+mn-lt"/>
                        </a:rPr>
                        <a:t> IP rating</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fontAlgn="ctr"/>
                      <a:r>
                        <a:rPr lang="en-US" sz="900" b="1" i="0" u="none" strike="noStrike" dirty="0">
                          <a:solidFill>
                            <a:srgbClr val="FF0000"/>
                          </a:solidFill>
                          <a:effectLst/>
                          <a:latin typeface="+mn-lt"/>
                        </a:rPr>
                        <a:t>IP 53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IP 53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lvl="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IP 53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IP 53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IP 53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3363415"/>
                  </a:ext>
                </a:extLst>
              </a:tr>
              <a:tr h="923241">
                <a:tc>
                  <a:txBody>
                    <a:bodyPr/>
                    <a:lstStyle/>
                    <a:p>
                      <a:pPr algn="ctr" fontAlgn="ctr"/>
                      <a:r>
                        <a:rPr lang="en-US" sz="1200" b="1" i="0" u="none" strike="noStrike" dirty="0">
                          <a:solidFill>
                            <a:schemeClr val="bg1"/>
                          </a:solidFill>
                          <a:effectLst/>
                          <a:latin typeface="+mn-lt"/>
                        </a:rPr>
                        <a:t> Display</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a:buFontTx/>
                        <a:buNone/>
                      </a:pPr>
                      <a:r>
                        <a:rPr lang="en-US" altLang="zh-TW" sz="900" dirty="0">
                          <a:solidFill>
                            <a:srgbClr val="292929"/>
                          </a:solidFill>
                          <a:latin typeface="Calibri "/>
                          <a:ea typeface="Tahoma" panose="020B0604030504040204" pitchFamily="34" charset="0"/>
                          <a:cs typeface="Tahoma" panose="020B0604030504040204" pitchFamily="34" charset="0"/>
                        </a:rPr>
                        <a:t>14.0” FHD (1920 x1080)</a:t>
                      </a:r>
                    </a:p>
                    <a:p>
                      <a:pPr marL="45720" indent="0" algn="l">
                        <a:buFontTx/>
                        <a:buNone/>
                      </a:pPr>
                      <a:r>
                        <a:rPr lang="en-US" altLang="zh-TW" sz="900" dirty="0">
                          <a:solidFill>
                            <a:srgbClr val="292929"/>
                          </a:solidFill>
                          <a:latin typeface="Calibri "/>
                          <a:ea typeface="Tahoma" panose="020B0604030504040204" pitchFamily="34" charset="0"/>
                          <a:cs typeface="Tahoma" panose="020B0604030504040204" pitchFamily="34" charset="0"/>
                        </a:rPr>
                        <a:t>- Optional </a:t>
                      </a:r>
                      <a:r>
                        <a:rPr lang="en-US" altLang="zh-TW" sz="900" b="1" dirty="0">
                          <a:solidFill>
                            <a:srgbClr val="FF0000"/>
                          </a:solidFill>
                          <a:latin typeface="Calibri "/>
                          <a:ea typeface="Tahoma" panose="020B0604030504040204" pitchFamily="34" charset="0"/>
                          <a:cs typeface="Tahoma" panose="020B0604030504040204" pitchFamily="34" charset="0"/>
                        </a:rPr>
                        <a:t>1200</a:t>
                      </a:r>
                      <a:r>
                        <a:rPr lang="en-US" altLang="zh-TW" sz="900" dirty="0">
                          <a:solidFill>
                            <a:srgbClr val="292929"/>
                          </a:solidFill>
                          <a:latin typeface="Calibri "/>
                          <a:ea typeface="Tahoma" panose="020B0604030504040204" pitchFamily="34" charset="0"/>
                          <a:cs typeface="Tahoma" panose="020B0604030504040204" pitchFamily="34" charset="0"/>
                        </a:rPr>
                        <a:t> nits </a:t>
                      </a:r>
                      <a:r>
                        <a:rPr lang="en-US" altLang="zh-TW" sz="900" dirty="0" err="1">
                          <a:solidFill>
                            <a:srgbClr val="292929"/>
                          </a:solidFill>
                          <a:latin typeface="Calibri "/>
                          <a:ea typeface="Tahoma" panose="020B0604030504040204" pitchFamily="34" charset="0"/>
                          <a:cs typeface="Tahoma" panose="020B0604030504040204" pitchFamily="34" charset="0"/>
                        </a:rPr>
                        <a:t>DynaVue</a:t>
                      </a:r>
                      <a:r>
                        <a:rPr lang="en-US" altLang="zh-TW" sz="900" dirty="0">
                          <a:solidFill>
                            <a:srgbClr val="292929"/>
                          </a:solidFill>
                          <a:latin typeface="Calibri "/>
                          <a:ea typeface="Tahoma" panose="020B0604030504040204" pitchFamily="34" charset="0"/>
                          <a:cs typeface="Tahoma" panose="020B0604030504040204" pitchFamily="34" charset="0"/>
                        </a:rPr>
                        <a:t>® sunlight readable display without touch screen</a:t>
                      </a:r>
                    </a:p>
                    <a:p>
                      <a:pPr marL="45720" indent="0" algn="l">
                        <a:buFontTx/>
                        <a:buNone/>
                      </a:pPr>
                      <a:r>
                        <a:rPr lang="en-US" altLang="zh-TW" sz="900" dirty="0">
                          <a:solidFill>
                            <a:srgbClr val="292929"/>
                          </a:solidFill>
                          <a:latin typeface="Calibri "/>
                          <a:ea typeface="Tahoma" panose="020B0604030504040204" pitchFamily="34" charset="0"/>
                          <a:cs typeface="Tahoma" panose="020B0604030504040204" pitchFamily="34" charset="0"/>
                        </a:rPr>
                        <a:t>- Optional </a:t>
                      </a:r>
                      <a:r>
                        <a:rPr lang="en-US" altLang="zh-TW" sz="900" b="1" dirty="0">
                          <a:solidFill>
                            <a:srgbClr val="FF0000"/>
                          </a:solidFill>
                          <a:latin typeface="Calibri "/>
                          <a:ea typeface="Tahoma" panose="020B0604030504040204" pitchFamily="34" charset="0"/>
                          <a:cs typeface="Tahoma" panose="020B0604030504040204" pitchFamily="34" charset="0"/>
                        </a:rPr>
                        <a:t>1200</a:t>
                      </a:r>
                      <a:r>
                        <a:rPr lang="en-US" altLang="zh-TW" sz="900" dirty="0">
                          <a:solidFill>
                            <a:srgbClr val="292929"/>
                          </a:solidFill>
                          <a:latin typeface="Calibri "/>
                          <a:ea typeface="Tahoma" panose="020B0604030504040204" pitchFamily="34" charset="0"/>
                          <a:cs typeface="Tahoma" panose="020B0604030504040204" pitchFamily="34" charset="0"/>
                        </a:rPr>
                        <a:t> nits </a:t>
                      </a:r>
                      <a:r>
                        <a:rPr lang="en-US" altLang="zh-TW" sz="900" dirty="0" err="1">
                          <a:solidFill>
                            <a:srgbClr val="292929"/>
                          </a:solidFill>
                          <a:latin typeface="Calibri "/>
                          <a:ea typeface="Tahoma" panose="020B0604030504040204" pitchFamily="34" charset="0"/>
                          <a:cs typeface="Tahoma" panose="020B0604030504040204" pitchFamily="34" charset="0"/>
                        </a:rPr>
                        <a:t>DynaVue</a:t>
                      </a:r>
                      <a:r>
                        <a:rPr lang="en-US" altLang="zh-TW" sz="900" dirty="0">
                          <a:solidFill>
                            <a:srgbClr val="292929"/>
                          </a:solidFill>
                          <a:latin typeface="Calibri "/>
                          <a:ea typeface="Tahoma" panose="020B0604030504040204" pitchFamily="34" charset="0"/>
                          <a:cs typeface="Tahoma" panose="020B0604030504040204" pitchFamily="34" charset="0"/>
                        </a:rPr>
                        <a:t>® sunlight readable display with capacitive multi-touch screen</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a:buFontTx/>
                        <a:buNone/>
                      </a:pPr>
                      <a:r>
                        <a:rPr lang="en-US" sz="900" b="0" kern="1200" dirty="0">
                          <a:solidFill>
                            <a:schemeClr val="tx1"/>
                          </a:solidFill>
                          <a:latin typeface="+mn-lt"/>
                          <a:ea typeface="Tahoma" panose="020B0604030504040204" pitchFamily="34" charset="0"/>
                          <a:cs typeface="Tahoma" panose="020B0604030504040204" pitchFamily="34" charset="0"/>
                        </a:rPr>
                        <a:t>14“ HD (1366 x 768)  </a:t>
                      </a:r>
                      <a:r>
                        <a:rPr lang="en-US" altLang="zh-TW" sz="900" kern="1200" dirty="0">
                          <a:solidFill>
                            <a:srgbClr val="141212"/>
                          </a:solidFill>
                          <a:effectLst/>
                          <a:latin typeface="+mn-lt"/>
                          <a:ea typeface="+mn-ea"/>
                          <a:cs typeface="+mn-cs"/>
                        </a:rPr>
                        <a:t>with 1000 nits </a:t>
                      </a:r>
                      <a:r>
                        <a:rPr lang="en-US" altLang="zh-TW" sz="900" kern="1200" dirty="0" err="1">
                          <a:solidFill>
                            <a:srgbClr val="141212"/>
                          </a:solidFill>
                          <a:effectLst/>
                          <a:latin typeface="+mn-lt"/>
                          <a:ea typeface="+mn-ea"/>
                          <a:cs typeface="+mn-cs"/>
                        </a:rPr>
                        <a:t>LumiBond</a:t>
                      </a:r>
                      <a:r>
                        <a:rPr lang="en-US" altLang="zh-TW" sz="900" kern="1200" dirty="0">
                          <a:solidFill>
                            <a:srgbClr val="141212"/>
                          </a:solidFill>
                          <a:effectLst/>
                          <a:latin typeface="+mn-lt"/>
                          <a:ea typeface="+mn-ea"/>
                          <a:cs typeface="+mn-cs"/>
                        </a:rPr>
                        <a:t>® display with sunlight readable technology </a:t>
                      </a:r>
                      <a:endParaRPr lang="en-US" sz="900" b="0" kern="1200" dirty="0">
                        <a:solidFill>
                          <a:schemeClr val="tx1"/>
                        </a:solidFill>
                        <a:latin typeface="+mn-lt"/>
                        <a:ea typeface="Tahoma" panose="020B0604030504040204" pitchFamily="34" charset="0"/>
                        <a:cs typeface="Tahoma" panose="020B0604030504040204" pitchFamily="34" charset="0"/>
                      </a:endParaRPr>
                    </a:p>
                    <a:p>
                      <a:pPr marL="45720" indent="0" algn="l">
                        <a:buFontTx/>
                        <a:buNone/>
                      </a:pPr>
                      <a:r>
                        <a:rPr lang="en-US" sz="900" b="0" kern="1200" dirty="0">
                          <a:solidFill>
                            <a:schemeClr val="tx1"/>
                          </a:solidFill>
                          <a:latin typeface="+mn-lt"/>
                          <a:ea typeface="Tahoma" panose="020B0604030504040204" pitchFamily="34" charset="0"/>
                          <a:cs typeface="Tahoma" panose="020B0604030504040204" pitchFamily="34" charset="0"/>
                        </a:rPr>
                        <a:t>Optional 14” HD with 1000 nits </a:t>
                      </a:r>
                      <a:r>
                        <a:rPr lang="en-US" altLang="zh-TW" sz="900" kern="1200" dirty="0">
                          <a:solidFill>
                            <a:srgbClr val="141212"/>
                          </a:solidFill>
                          <a:effectLst/>
                          <a:latin typeface="+mn-lt"/>
                          <a:ea typeface="+mn-ea"/>
                          <a:cs typeface="+mn-cs"/>
                        </a:rPr>
                        <a:t>LumiBond® display </a:t>
                      </a:r>
                      <a:r>
                        <a:rPr lang="en-US" sz="900" b="0" kern="1200" dirty="0">
                          <a:solidFill>
                            <a:schemeClr val="tx1"/>
                          </a:solidFill>
                          <a:latin typeface="+mn-lt"/>
                          <a:ea typeface="Tahoma" panose="020B0604030504040204" pitchFamily="34" charset="0"/>
                          <a:cs typeface="Tahoma" panose="020B0604030504040204" pitchFamily="34" charset="0"/>
                        </a:rPr>
                        <a:t> with multi-touch screen</a:t>
                      </a:r>
                    </a:p>
                    <a:p>
                      <a:pPr marL="45720" indent="0" algn="l">
                        <a:buFontTx/>
                        <a:buNone/>
                      </a:pPr>
                      <a:r>
                        <a:rPr lang="en-US" sz="900" b="0" kern="1200" dirty="0">
                          <a:solidFill>
                            <a:schemeClr val="tx1"/>
                          </a:solidFill>
                          <a:latin typeface="+mn-lt"/>
                          <a:ea typeface="Tahoma" panose="020B0604030504040204" pitchFamily="34" charset="0"/>
                          <a:cs typeface="Tahoma" panose="020B0604030504040204" pitchFamily="34" charset="0"/>
                        </a:rPr>
                        <a:t>Optional 14” FHD (1920 x1080) with 1000 nits LumiBond® display with multi-touch screen</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a:buFontTx/>
                        <a:buNone/>
                      </a:pPr>
                      <a:r>
                        <a:rPr lang="en-US" altLang="zh-TW" sz="900" b="0" kern="1200" dirty="0">
                          <a:solidFill>
                            <a:schemeClr val="tx1"/>
                          </a:solidFill>
                          <a:latin typeface="+mn-lt"/>
                          <a:ea typeface="Tahoma" panose="020B0604030504040204" pitchFamily="34" charset="0"/>
                          <a:cs typeface="Tahoma" panose="020B0604030504040204" pitchFamily="34" charset="0"/>
                        </a:rPr>
                        <a:t>14“ HD (1366 x 768)</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latin typeface="+mn-lt"/>
                          <a:ea typeface="Tahoma" panose="020B0604030504040204" pitchFamily="34" charset="0"/>
                          <a:cs typeface="Tahoma" panose="020B0604030504040204" pitchFamily="34" charset="0"/>
                        </a:rPr>
                        <a:t>14“ FHD (1920 x 1080) with 1000 nits capacitive touch </a:t>
                      </a:r>
                    </a:p>
                    <a:p>
                      <a:pPr marL="45720" indent="0" algn="l">
                        <a:buFontTx/>
                        <a:buNone/>
                      </a:pPr>
                      <a:endParaRPr lang="en-US" sz="900" b="0" kern="1200" dirty="0">
                        <a:solidFill>
                          <a:schemeClr val="tx1"/>
                        </a:solidFill>
                        <a:latin typeface="+mn-lt"/>
                        <a:ea typeface="Tahoma" panose="020B0604030504040204" pitchFamily="34" charset="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a:buFontTx/>
                        <a:buNone/>
                      </a:pPr>
                      <a:r>
                        <a:rPr lang="en-US" altLang="zh-TW" sz="900" b="0" kern="1200" dirty="0">
                          <a:solidFill>
                            <a:schemeClr val="tx1"/>
                          </a:solidFill>
                          <a:latin typeface="+mn-lt"/>
                          <a:ea typeface="Tahoma" panose="020B0604030504040204" pitchFamily="34" charset="0"/>
                          <a:cs typeface="Tahoma" panose="020B0604030504040204" pitchFamily="34" charset="0"/>
                        </a:rPr>
                        <a:t>14“ FHD </a:t>
                      </a:r>
                      <a:r>
                        <a:rPr lang="en-US" sz="900" b="0" kern="1200" dirty="0">
                          <a:solidFill>
                            <a:schemeClr val="tx1"/>
                          </a:solidFill>
                          <a:latin typeface="+mn-lt"/>
                          <a:ea typeface="Tahoma" panose="020B0604030504040204" pitchFamily="34" charset="0"/>
                          <a:cs typeface="Tahoma" panose="020B0604030504040204" pitchFamily="34" charset="0"/>
                        </a:rPr>
                        <a:t>(1920 x 1080)</a:t>
                      </a:r>
                    </a:p>
                    <a:p>
                      <a:pPr marL="45720" indent="0" algn="l">
                        <a:buFontTx/>
                        <a:buNone/>
                      </a:pPr>
                      <a:r>
                        <a:rPr lang="en-US" sz="900" b="0" kern="1200" dirty="0">
                          <a:solidFill>
                            <a:schemeClr val="tx1"/>
                          </a:solidFill>
                          <a:latin typeface="+mn-lt"/>
                          <a:ea typeface="Tahoma" panose="020B0604030504040204" pitchFamily="34" charset="0"/>
                          <a:cs typeface="Tahoma" panose="020B0604030504040204" pitchFamily="34" charset="0"/>
                        </a:rPr>
                        <a:t>Optional outdoor readable display with optional glove capable capacitive touchscreen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a:buFontTx/>
                        <a:buNone/>
                      </a:pPr>
                      <a:r>
                        <a:rPr lang="en-US" sz="900" b="0" kern="1200" dirty="0">
                          <a:solidFill>
                            <a:schemeClr val="tx1"/>
                          </a:solidFill>
                          <a:latin typeface="+mn-lt"/>
                          <a:ea typeface="Tahoma" panose="020B0604030504040204" pitchFamily="34" charset="0"/>
                          <a:cs typeface="Tahoma" panose="020B0604030504040204" pitchFamily="34" charset="0"/>
                        </a:rPr>
                        <a:t>14.0" FHD(1920 x 1080) with 400 nits</a:t>
                      </a:r>
                    </a:p>
                    <a:p>
                      <a:pPr marL="45720" indent="0" algn="l">
                        <a:buFontTx/>
                        <a:buNone/>
                      </a:pPr>
                      <a:r>
                        <a:rPr lang="en-US" sz="900" b="0" kern="1200" dirty="0">
                          <a:solidFill>
                            <a:schemeClr val="tx1"/>
                          </a:solidFill>
                          <a:latin typeface="+mn-lt"/>
                          <a:ea typeface="Tahoma" panose="020B0604030504040204" pitchFamily="34" charset="0"/>
                          <a:cs typeface="Tahoma" panose="020B0604030504040204" pitchFamily="34" charset="0"/>
                        </a:rPr>
                        <a:t>Optional 1100 nits outdoor viewable screen</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30161031"/>
                  </a:ext>
                </a:extLst>
              </a:tr>
              <a:tr h="923241">
                <a:tc>
                  <a:txBody>
                    <a:bodyPr/>
                    <a:lstStyle/>
                    <a:p>
                      <a:pPr algn="ctr" fontAlgn="ctr"/>
                      <a:r>
                        <a:rPr lang="en-US" sz="1200" b="1" i="0" u="none" strike="noStrike" dirty="0">
                          <a:solidFill>
                            <a:schemeClr val="bg1"/>
                          </a:solidFill>
                          <a:effectLst/>
                          <a:latin typeface="+mn-lt"/>
                        </a:rPr>
                        <a:t> CPU</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a:r>
                        <a:rPr lang="en-US" altLang="zh-TW" sz="900" b="1" kern="1200" dirty="0">
                          <a:solidFill>
                            <a:srgbClr val="FF0000"/>
                          </a:solidFill>
                          <a:effectLst/>
                          <a:latin typeface="Calibri "/>
                          <a:ea typeface="+mn-ea"/>
                          <a:cs typeface="+mn-cs"/>
                        </a:rPr>
                        <a:t>Intel® Core™</a:t>
                      </a:r>
                      <a:r>
                        <a:rPr lang="en-US" altLang="zh-TW" sz="900" b="1" kern="1200" dirty="0">
                          <a:solidFill>
                            <a:srgbClr val="FF0000"/>
                          </a:solidFill>
                          <a:effectLst/>
                          <a:latin typeface="Calibri "/>
                          <a:ea typeface="+mn-ea"/>
                          <a:cs typeface="Calibri" pitchFamily="34" charset="0"/>
                        </a:rPr>
                        <a:t> Ultra Series </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FF0000"/>
                          </a:solidFill>
                          <a:ea typeface="Arial Unicode MS" panose="020B0604020202020204" pitchFamily="34" charset="-128"/>
                          <a:cs typeface="Arial Unicode MS" panose="020B0604020202020204" pitchFamily="34" charset="-128"/>
                        </a:rPr>
                        <a:t>- Intel® Core™ Ultra 5 125U (up to 4.3 GHz)</a:t>
                      </a:r>
                    </a:p>
                    <a:p>
                      <a:pPr marL="45720" algn="l"/>
                      <a:r>
                        <a:rPr lang="en-US" altLang="zh-CN" sz="900" b="1" dirty="0">
                          <a:solidFill>
                            <a:srgbClr val="FF0000"/>
                          </a:solidFill>
                          <a:ea typeface="Arial Unicode MS" panose="020B0604020202020204" pitchFamily="34" charset="-128"/>
                          <a:cs typeface="Arial Unicode MS" panose="020B0604020202020204" pitchFamily="34" charset="-128"/>
                        </a:rPr>
                        <a:t>- Intel® Core™ Ultra 5 135U (up to 4.4 GHz)</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altLang="zh-CN" sz="900" b="1" dirty="0">
                          <a:solidFill>
                            <a:srgbClr val="FF0000"/>
                          </a:solidFill>
                          <a:ea typeface="Arial Unicode MS" panose="020B0604020202020204" pitchFamily="34" charset="-128"/>
                          <a:cs typeface="Arial Unicode MS" panose="020B0604020202020204" pitchFamily="34" charset="-128"/>
                        </a:rPr>
                        <a:t>- Intel® Core™ Ultra 7 155U (up to 4.8 GHz)</a:t>
                      </a:r>
                      <a:br>
                        <a:rPr lang="en-US" altLang="zh-CN" sz="900" b="1" dirty="0">
                          <a:solidFill>
                            <a:srgbClr val="FF0000"/>
                          </a:solidFill>
                          <a:ea typeface="Arial Unicode MS" panose="020B0604020202020204" pitchFamily="34" charset="-128"/>
                          <a:cs typeface="Arial Unicode MS" panose="020B0604020202020204" pitchFamily="34" charset="-128"/>
                        </a:rPr>
                      </a:br>
                      <a:r>
                        <a:rPr lang="en-US" altLang="zh-CN" sz="900" b="1" dirty="0">
                          <a:solidFill>
                            <a:srgbClr val="FF0000"/>
                          </a:solidFill>
                          <a:ea typeface="Arial Unicode MS" panose="020B0604020202020204" pitchFamily="34" charset="-128"/>
                          <a:cs typeface="Arial Unicode MS" panose="020B0604020202020204" pitchFamily="34" charset="-128"/>
                        </a:rPr>
                        <a:t>- Intel® Core™ Ultra 7 165U (up to 4.9 GHz)</a:t>
                      </a:r>
                      <a:endParaRPr lang="en-US" altLang="zh-TW" sz="900" b="1" dirty="0">
                        <a:solidFill>
                          <a:srgbClr val="FF0000"/>
                        </a:solidFill>
                        <a:ea typeface="Arial Unicode MS" panose="020B0604020202020204" pitchFamily="34" charset="-128"/>
                        <a:cs typeface="Arial Unicode MS" panose="020B0604020202020204" pitchFamily="34" charset="-128"/>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a:r>
                        <a:rPr lang="en-US" sz="900" b="0" i="0" u="none" strike="noStrike" dirty="0">
                          <a:solidFill>
                            <a:schemeClr val="tx1"/>
                          </a:solidFill>
                          <a:effectLst/>
                          <a:latin typeface="+mn-lt"/>
                        </a:rPr>
                        <a:t>11th Generation Intel® Core™ </a:t>
                      </a:r>
                      <a:endParaRPr lang="en-US" sz="900" b="0" i="0" u="none" strike="noStrike" dirty="0">
                        <a:solidFill>
                          <a:schemeClr val="tx1"/>
                        </a:solidFill>
                        <a:effectLst/>
                        <a:latin typeface="+mn-lt"/>
                        <a:ea typeface="+mn-ea"/>
                        <a:cs typeface="+mn-cs"/>
                      </a:endParaRPr>
                    </a:p>
                    <a:p>
                      <a:pPr marL="45720" indent="0" algn="l">
                        <a:buFontTx/>
                        <a:buNone/>
                      </a:pPr>
                      <a:r>
                        <a:rPr lang="en-US" altLang="zh-TW" sz="900" b="0" dirty="0">
                          <a:solidFill>
                            <a:schemeClr val="tx1"/>
                          </a:solidFill>
                          <a:ea typeface="Arial Unicode MS" panose="020B0604020202020204" pitchFamily="34" charset="-128"/>
                          <a:cs typeface="Arial Unicode MS" panose="020B0604020202020204" pitchFamily="34" charset="-128"/>
                        </a:rPr>
                        <a:t>- Intel® Core™ i3-1115G4 (up to 4.1GHz)</a:t>
                      </a:r>
                    </a:p>
                    <a:p>
                      <a:pPr marL="45720" indent="0" algn="l">
                        <a:buFontTx/>
                        <a:buNone/>
                      </a:pPr>
                      <a:r>
                        <a:rPr lang="en-US" altLang="zh-TW" sz="900" b="0" dirty="0">
                          <a:solidFill>
                            <a:schemeClr val="tx1"/>
                          </a:solidFill>
                          <a:ea typeface="Arial Unicode MS" panose="020B0604020202020204" pitchFamily="34" charset="-128"/>
                          <a:cs typeface="Arial Unicode MS" panose="020B0604020202020204" pitchFamily="34" charset="-128"/>
                        </a:rPr>
                        <a:t>- Intel® Core™ </a:t>
                      </a:r>
                      <a:r>
                        <a:rPr lang="en-US" altLang="zh-TW" sz="900" b="0" i="0" u="none" strike="noStrike" dirty="0">
                          <a:solidFill>
                            <a:schemeClr val="tx1"/>
                          </a:solidFill>
                          <a:effectLst/>
                          <a:latin typeface="+mn-lt"/>
                        </a:rPr>
                        <a:t>i5-1135G7 (</a:t>
                      </a:r>
                      <a:r>
                        <a:rPr lang="en-US" altLang="zh-TW" sz="900" b="0" i="0" u="none" strike="noStrike" baseline="0" dirty="0">
                          <a:solidFill>
                            <a:schemeClr val="tx1"/>
                          </a:solidFill>
                          <a:effectLst/>
                          <a:latin typeface="+mn-lt"/>
                        </a:rPr>
                        <a:t>up to </a:t>
                      </a:r>
                      <a:r>
                        <a:rPr lang="en-US" altLang="zh-TW" sz="900" b="0" i="0" u="none" strike="noStrike" dirty="0">
                          <a:solidFill>
                            <a:schemeClr val="tx1"/>
                          </a:solidFill>
                          <a:effectLst/>
                          <a:latin typeface="+mn-lt"/>
                        </a:rPr>
                        <a:t>4.2GHz)</a:t>
                      </a:r>
                    </a:p>
                    <a:p>
                      <a:pPr marL="45720" indent="0" algn="l">
                        <a:buFontTx/>
                        <a:buNone/>
                      </a:pPr>
                      <a:r>
                        <a:rPr lang="en-US" altLang="zh-TW" sz="900" b="0" dirty="0">
                          <a:solidFill>
                            <a:schemeClr val="tx1"/>
                          </a:solidFill>
                          <a:ea typeface="Arial Unicode MS" panose="020B0604020202020204" pitchFamily="34" charset="-128"/>
                          <a:cs typeface="Arial Unicode MS" panose="020B0604020202020204" pitchFamily="34" charset="-128"/>
                        </a:rPr>
                        <a:t>- Intel® Core™ i5-1145G7 vPro™ (up to 4.4GHz)</a:t>
                      </a:r>
                    </a:p>
                    <a:p>
                      <a:pPr marL="45720" indent="0" algn="l">
                        <a:buFontTx/>
                        <a:buNone/>
                      </a:pPr>
                      <a:r>
                        <a:rPr lang="en-US" altLang="zh-TW" sz="900" b="0" i="0" u="none" strike="noStrike" dirty="0">
                          <a:solidFill>
                            <a:schemeClr val="tx1"/>
                          </a:solidFill>
                          <a:effectLst/>
                          <a:latin typeface="+mn-lt"/>
                        </a:rPr>
                        <a:t>- </a:t>
                      </a:r>
                      <a:r>
                        <a:rPr lang="en-US" altLang="zh-TW" sz="900" b="0" dirty="0">
                          <a:solidFill>
                            <a:schemeClr val="tx1"/>
                          </a:solidFill>
                          <a:ea typeface="Arial Unicode MS" panose="020B0604020202020204" pitchFamily="34" charset="-128"/>
                          <a:cs typeface="Arial Unicode MS" panose="020B0604020202020204" pitchFamily="34" charset="-128"/>
                        </a:rPr>
                        <a:t>Intel® Core™ </a:t>
                      </a:r>
                      <a:r>
                        <a:rPr lang="en-US" altLang="zh-TW" sz="900" b="0" i="0" u="none" strike="noStrike" dirty="0">
                          <a:solidFill>
                            <a:schemeClr val="tx1"/>
                          </a:solidFill>
                          <a:effectLst/>
                          <a:latin typeface="+mn-lt"/>
                        </a:rPr>
                        <a:t>i7-1165G7 (</a:t>
                      </a:r>
                      <a:r>
                        <a:rPr lang="en-US" altLang="zh-TW" sz="900" b="0" i="0" u="none" strike="noStrike" baseline="0" dirty="0">
                          <a:solidFill>
                            <a:schemeClr val="tx1"/>
                          </a:solidFill>
                          <a:effectLst/>
                          <a:latin typeface="+mn-lt"/>
                        </a:rPr>
                        <a:t>up to </a:t>
                      </a:r>
                      <a:r>
                        <a:rPr lang="en-US" altLang="zh-TW" sz="900" b="0" i="0" u="none" strike="noStrike" dirty="0">
                          <a:solidFill>
                            <a:schemeClr val="tx1"/>
                          </a:solidFill>
                          <a:effectLst/>
                          <a:latin typeface="+mn-lt"/>
                        </a:rPr>
                        <a:t>4.7GHz)</a:t>
                      </a:r>
                      <a:endParaRPr lang="en-US" altLang="zh-TW" sz="900" b="0" dirty="0">
                        <a:solidFill>
                          <a:schemeClr val="tx1"/>
                        </a:solidFill>
                        <a:ea typeface="Arial Unicode MS" panose="020B0604020202020204" pitchFamily="34" charset="-128"/>
                        <a:cs typeface="Arial Unicode MS" panose="020B0604020202020204" pitchFamily="34" charset="-128"/>
                      </a:endParaRPr>
                    </a:p>
                    <a:p>
                      <a:pPr marL="45720" marR="0" lvl="0" indent="0" algn="l" defTabSz="914400" rtl="0" eaLnBrk="1" fontAlgn="auto" latinLnBrk="0" hangingPunct="1">
                        <a:lnSpc>
                          <a:spcPct val="100000"/>
                        </a:lnSpc>
                        <a:spcBef>
                          <a:spcPts val="0"/>
                        </a:spcBef>
                        <a:spcAft>
                          <a:spcPts val="0"/>
                        </a:spcAft>
                        <a:buClrTx/>
                        <a:buSzTx/>
                        <a:buFontTx/>
                        <a:buNone/>
                        <a:tabLst/>
                        <a:defRPr/>
                      </a:pPr>
                      <a:r>
                        <a:rPr lang="en-US" altLang="zh-TW" sz="900" b="0" i="0" u="none" strike="noStrike" dirty="0">
                          <a:solidFill>
                            <a:schemeClr val="tx1"/>
                          </a:solidFill>
                          <a:effectLst/>
                          <a:latin typeface="+mn-lt"/>
                        </a:rPr>
                        <a:t>- </a:t>
                      </a:r>
                      <a:r>
                        <a:rPr lang="en-US" altLang="zh-TW" sz="900" b="0" dirty="0">
                          <a:solidFill>
                            <a:schemeClr val="tx1"/>
                          </a:solidFill>
                          <a:ea typeface="Arial Unicode MS" panose="020B0604020202020204" pitchFamily="34" charset="-128"/>
                          <a:cs typeface="Arial Unicode MS" panose="020B0604020202020204" pitchFamily="34" charset="-128"/>
                        </a:rPr>
                        <a:t>Intel® Core™ </a:t>
                      </a:r>
                      <a:r>
                        <a:rPr lang="en-US" altLang="zh-TW" sz="900" b="0" i="0" u="none" strike="noStrike" dirty="0">
                          <a:solidFill>
                            <a:schemeClr val="tx1"/>
                          </a:solidFill>
                          <a:effectLst/>
                          <a:latin typeface="+mn-lt"/>
                        </a:rPr>
                        <a:t>i7-1185G7 </a:t>
                      </a:r>
                      <a:r>
                        <a:rPr lang="en-US" altLang="zh-TW" sz="900" b="0" dirty="0">
                          <a:solidFill>
                            <a:schemeClr val="tx1"/>
                          </a:solidFill>
                          <a:ea typeface="Arial Unicode MS" panose="020B0604020202020204" pitchFamily="34" charset="-128"/>
                          <a:cs typeface="Arial Unicode MS" panose="020B0604020202020204" pitchFamily="34" charset="-128"/>
                        </a:rPr>
                        <a:t>vPro™</a:t>
                      </a:r>
                      <a:r>
                        <a:rPr lang="en-US" altLang="zh-TW" sz="900" b="0" i="0" u="none" strike="noStrike" dirty="0">
                          <a:solidFill>
                            <a:schemeClr val="tx1"/>
                          </a:solidFill>
                          <a:effectLst/>
                          <a:latin typeface="+mn-lt"/>
                        </a:rPr>
                        <a:t> (</a:t>
                      </a:r>
                      <a:r>
                        <a:rPr lang="en-US" altLang="zh-TW" sz="900" b="0" i="0" u="none" strike="noStrike" baseline="0" dirty="0">
                          <a:solidFill>
                            <a:schemeClr val="tx1"/>
                          </a:solidFill>
                          <a:effectLst/>
                          <a:latin typeface="+mn-lt"/>
                        </a:rPr>
                        <a:t>up to </a:t>
                      </a:r>
                      <a:r>
                        <a:rPr lang="en-US" altLang="zh-TW" sz="900" b="0" i="0" u="none" strike="noStrike" dirty="0">
                          <a:solidFill>
                            <a:schemeClr val="tx1"/>
                          </a:solidFill>
                          <a:effectLst/>
                          <a:latin typeface="+mn-lt"/>
                        </a:rPr>
                        <a:t>4.8GHz)</a:t>
                      </a:r>
                      <a:endParaRPr lang="en-US" sz="900" b="0" i="0" u="none" strike="noStrike" dirty="0">
                        <a:solidFill>
                          <a:schemeClr val="tx1"/>
                        </a:solidFill>
                        <a:effectLst/>
                        <a:latin typeface="+mn-lt"/>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a:r>
                        <a:rPr lang="en-US" altLang="zh-TW" sz="900" b="0" i="0" u="none" strike="noStrike" dirty="0">
                          <a:solidFill>
                            <a:schemeClr val="tx1"/>
                          </a:solidFill>
                          <a:effectLst/>
                          <a:latin typeface="+mn-lt"/>
                        </a:rPr>
                        <a:t>11th Generation Intel® Core™ </a:t>
                      </a:r>
                      <a:endParaRPr lang="en-US" altLang="zh-TW" sz="900" b="0" i="0" u="none" strike="noStrike" dirty="0">
                        <a:solidFill>
                          <a:schemeClr val="tx1"/>
                        </a:solidFill>
                        <a:effectLst/>
                        <a:latin typeface="+mn-lt"/>
                        <a:ea typeface="+mn-ea"/>
                        <a:cs typeface="+mn-cs"/>
                      </a:endParaRPr>
                    </a:p>
                    <a:p>
                      <a:pPr marL="45720" indent="0" algn="l">
                        <a:buFontTx/>
                        <a:buNone/>
                      </a:pPr>
                      <a:r>
                        <a:rPr lang="en-US" altLang="zh-TW" sz="900" b="0" dirty="0">
                          <a:solidFill>
                            <a:schemeClr val="tx1"/>
                          </a:solidFill>
                          <a:ea typeface="Arial Unicode MS" panose="020B0604020202020204" pitchFamily="34" charset="-128"/>
                          <a:cs typeface="Arial Unicode MS" panose="020B0604020202020204" pitchFamily="34" charset="-128"/>
                        </a:rPr>
                        <a:t>- Intel® Core™ i5-1145G7 vPro™ </a:t>
                      </a:r>
                      <a:br>
                        <a:rPr lang="en-US" altLang="zh-TW" sz="900" b="0" dirty="0">
                          <a:solidFill>
                            <a:schemeClr val="tx1"/>
                          </a:solidFill>
                          <a:ea typeface="Arial Unicode MS" panose="020B0604020202020204" pitchFamily="34" charset="-128"/>
                          <a:cs typeface="Arial Unicode MS" panose="020B0604020202020204" pitchFamily="34" charset="-128"/>
                        </a:rPr>
                      </a:br>
                      <a:r>
                        <a:rPr lang="en-US" altLang="zh-TW" sz="900" b="0" dirty="0">
                          <a:solidFill>
                            <a:schemeClr val="tx1"/>
                          </a:solidFill>
                          <a:ea typeface="Arial Unicode MS" panose="020B0604020202020204" pitchFamily="34" charset="-128"/>
                          <a:cs typeface="Arial Unicode MS" panose="020B0604020202020204" pitchFamily="34" charset="-128"/>
                        </a:rPr>
                        <a:t>  (up to 4.4GHz)</a:t>
                      </a:r>
                    </a:p>
                    <a:p>
                      <a:pPr marL="45720" indent="0" algn="l">
                        <a:buFontTx/>
                        <a:buNone/>
                      </a:pPr>
                      <a:r>
                        <a:rPr lang="en-US" altLang="zh-TW" sz="900" b="0" dirty="0">
                          <a:solidFill>
                            <a:schemeClr val="tx1"/>
                          </a:solidFill>
                          <a:ea typeface="Arial Unicode MS" panose="020B0604020202020204" pitchFamily="34" charset="-128"/>
                          <a:cs typeface="Arial Unicode MS" panose="020B0604020202020204" pitchFamily="34" charset="-128"/>
                        </a:rPr>
                        <a:t>- Intel® Core™ </a:t>
                      </a:r>
                      <a:r>
                        <a:rPr lang="en-US" altLang="zh-TW" sz="900" b="0" i="0" u="none" strike="noStrike" dirty="0">
                          <a:solidFill>
                            <a:schemeClr val="tx1"/>
                          </a:solidFill>
                          <a:effectLst/>
                          <a:latin typeface="+mn-lt"/>
                        </a:rPr>
                        <a:t>i7-1185G7 </a:t>
                      </a:r>
                      <a:r>
                        <a:rPr lang="en-US" altLang="zh-TW" sz="900" b="0" dirty="0">
                          <a:solidFill>
                            <a:schemeClr val="tx1"/>
                          </a:solidFill>
                          <a:ea typeface="Arial Unicode MS" panose="020B0604020202020204" pitchFamily="34" charset="-128"/>
                          <a:cs typeface="Arial Unicode MS" panose="020B0604020202020204" pitchFamily="34" charset="-128"/>
                        </a:rPr>
                        <a:t>vPro™ </a:t>
                      </a:r>
                      <a:br>
                        <a:rPr lang="en-US" altLang="zh-TW" sz="900" b="0" dirty="0">
                          <a:solidFill>
                            <a:schemeClr val="tx1"/>
                          </a:solidFill>
                          <a:ea typeface="Arial Unicode MS" panose="020B0604020202020204" pitchFamily="34" charset="-128"/>
                          <a:cs typeface="Arial Unicode MS" panose="020B0604020202020204" pitchFamily="34" charset="-128"/>
                        </a:rPr>
                      </a:br>
                      <a:r>
                        <a:rPr lang="en-US" altLang="zh-TW" sz="900" b="0" dirty="0">
                          <a:solidFill>
                            <a:schemeClr val="tx1"/>
                          </a:solidFill>
                          <a:ea typeface="Arial Unicode MS" panose="020B0604020202020204" pitchFamily="34" charset="-128"/>
                          <a:cs typeface="Arial Unicode MS" panose="020B0604020202020204" pitchFamily="34" charset="-128"/>
                        </a:rPr>
                        <a:t>  </a:t>
                      </a:r>
                      <a:r>
                        <a:rPr lang="en-US" altLang="zh-TW" sz="900" b="0" i="0" u="none" strike="noStrike" dirty="0">
                          <a:solidFill>
                            <a:schemeClr val="tx1"/>
                          </a:solidFill>
                          <a:effectLst/>
                          <a:latin typeface="+mn-lt"/>
                        </a:rPr>
                        <a:t>(</a:t>
                      </a:r>
                      <a:r>
                        <a:rPr lang="en-US" altLang="zh-TW" sz="900" b="0" i="0" u="none" strike="noStrike" baseline="0" dirty="0">
                          <a:solidFill>
                            <a:schemeClr val="tx1"/>
                          </a:solidFill>
                          <a:effectLst/>
                          <a:latin typeface="+mn-lt"/>
                        </a:rPr>
                        <a:t>up to </a:t>
                      </a:r>
                      <a:r>
                        <a:rPr lang="en-US" altLang="zh-TW" sz="900" b="0" i="0" u="none" strike="noStrike" dirty="0">
                          <a:solidFill>
                            <a:schemeClr val="tx1"/>
                          </a:solidFill>
                          <a:effectLst/>
                          <a:latin typeface="+mn-lt"/>
                        </a:rPr>
                        <a:t>4.8GHz)</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auto" latinLnBrk="0" hangingPunct="1">
                        <a:lnSpc>
                          <a:spcPct val="100000"/>
                        </a:lnSpc>
                        <a:spcBef>
                          <a:spcPts val="0"/>
                        </a:spcBef>
                        <a:spcAft>
                          <a:spcPts val="0"/>
                        </a:spcAft>
                        <a:buClrTx/>
                        <a:buSzTx/>
                        <a:buFontTx/>
                        <a:buNone/>
                        <a:tabLst/>
                        <a:defRPr/>
                      </a:pPr>
                      <a:r>
                        <a:rPr lang="en-US" altLang="zh-TW" sz="900" b="0" i="0" u="none" strike="noStrike" dirty="0">
                          <a:solidFill>
                            <a:schemeClr val="tx1"/>
                          </a:solidFill>
                          <a:effectLst/>
                          <a:latin typeface="+mn-lt"/>
                        </a:rPr>
                        <a:t>8th Generation Intel® Core™ </a:t>
                      </a:r>
                    </a:p>
                    <a:p>
                      <a:pPr marL="45720" indent="0" algn="l">
                        <a:buFontTx/>
                        <a:buNone/>
                      </a:pPr>
                      <a:r>
                        <a:rPr lang="en-US" altLang="zh-TW" sz="900" b="0" dirty="0">
                          <a:solidFill>
                            <a:schemeClr val="tx1"/>
                          </a:solidFill>
                          <a:ea typeface="Arial Unicode MS" panose="020B0604020202020204" pitchFamily="34" charset="-128"/>
                          <a:cs typeface="Arial Unicode MS" panose="020B0604020202020204" pitchFamily="34" charset="-128"/>
                        </a:rPr>
                        <a:t>- Intel® Core™ </a:t>
                      </a:r>
                      <a:r>
                        <a:rPr lang="en-US" altLang="zh-TW" sz="900" b="0" i="0" u="none" strike="noStrike" dirty="0">
                          <a:solidFill>
                            <a:schemeClr val="tx1"/>
                          </a:solidFill>
                          <a:effectLst/>
                          <a:latin typeface="+mn-lt"/>
                        </a:rPr>
                        <a:t>i5-8350U (</a:t>
                      </a:r>
                      <a:r>
                        <a:rPr lang="en-US" altLang="zh-TW" sz="900" b="0" i="0" u="none" strike="noStrike" baseline="0" dirty="0">
                          <a:solidFill>
                            <a:schemeClr val="tx1"/>
                          </a:solidFill>
                          <a:effectLst/>
                          <a:latin typeface="+mn-lt"/>
                        </a:rPr>
                        <a:t>1.7</a:t>
                      </a:r>
                      <a:r>
                        <a:rPr lang="en-US" altLang="zh-TW" sz="900" b="0" i="0" u="none" strike="noStrike" dirty="0">
                          <a:solidFill>
                            <a:schemeClr val="tx1"/>
                          </a:solidFill>
                          <a:effectLst/>
                          <a:latin typeface="+mn-lt"/>
                        </a:rPr>
                        <a:t>GHz)</a:t>
                      </a:r>
                    </a:p>
                    <a:p>
                      <a:pPr marL="45720" marR="0" lvl="0" indent="0" algn="l" defTabSz="914400"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ea typeface="Arial Unicode MS" panose="020B0604020202020204" pitchFamily="34" charset="-128"/>
                          <a:cs typeface="Arial Unicode MS" panose="020B0604020202020204" pitchFamily="34" charset="-128"/>
                        </a:rPr>
                        <a:t>- Intel® Core™ </a:t>
                      </a:r>
                      <a:r>
                        <a:rPr lang="en-US" altLang="zh-TW" sz="900" b="0" i="0" u="none" strike="noStrike" dirty="0">
                          <a:solidFill>
                            <a:schemeClr val="tx1"/>
                          </a:solidFill>
                          <a:effectLst/>
                          <a:latin typeface="+mn-lt"/>
                        </a:rPr>
                        <a:t>i7-8650U (</a:t>
                      </a:r>
                      <a:r>
                        <a:rPr lang="en-US" altLang="zh-TW" sz="900" b="0" i="0" u="none" strike="noStrike" baseline="0" dirty="0">
                          <a:solidFill>
                            <a:schemeClr val="tx1"/>
                          </a:solidFill>
                          <a:effectLst/>
                          <a:latin typeface="+mn-lt"/>
                        </a:rPr>
                        <a:t>1.9</a:t>
                      </a:r>
                      <a:r>
                        <a:rPr lang="en-US" altLang="zh-TW" sz="900" b="0" i="0" u="none" strike="noStrike" dirty="0">
                          <a:solidFill>
                            <a:schemeClr val="tx1"/>
                          </a:solidFill>
                          <a:effectLst/>
                          <a:latin typeface="+mn-lt"/>
                        </a:rPr>
                        <a:t>GHz)</a:t>
                      </a:r>
                    </a:p>
                    <a:p>
                      <a:pPr marL="45720" indent="-171450" algn="l">
                        <a:buFontTx/>
                        <a:buChar char="-"/>
                      </a:pPr>
                      <a:endParaRPr lang="en-US" altLang="zh-TW" sz="900" b="0" i="0" u="none" strike="noStrike" dirty="0">
                        <a:solidFill>
                          <a:schemeClr val="tx1"/>
                        </a:solidFill>
                        <a:effectLst/>
                        <a:latin typeface="+mn-lt"/>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auto" latinLnBrk="0" hangingPunct="1">
                        <a:lnSpc>
                          <a:spcPct val="100000"/>
                        </a:lnSpc>
                        <a:spcBef>
                          <a:spcPts val="0"/>
                        </a:spcBef>
                        <a:spcAft>
                          <a:spcPts val="0"/>
                        </a:spcAft>
                        <a:buClrTx/>
                        <a:buSzTx/>
                        <a:buFontTx/>
                        <a:buNone/>
                        <a:tabLst/>
                        <a:defRPr/>
                      </a:pPr>
                      <a:r>
                        <a:rPr lang="en-US" altLang="zh-TW" sz="900" b="0" i="0" u="none" strike="noStrike" dirty="0">
                          <a:solidFill>
                            <a:schemeClr val="tx1"/>
                          </a:solidFill>
                          <a:effectLst/>
                          <a:latin typeface="+mn-lt"/>
                        </a:rPr>
                        <a:t>11th Generation Intel® Core™ </a:t>
                      </a:r>
                      <a:endParaRPr lang="en-US" altLang="zh-TW" sz="900" b="0" i="0" u="none" strike="noStrike" dirty="0">
                        <a:solidFill>
                          <a:schemeClr val="tx1"/>
                        </a:solidFill>
                        <a:effectLst/>
                        <a:latin typeface="+mn-lt"/>
                        <a:ea typeface="+mn-ea"/>
                        <a:cs typeface="+mn-cs"/>
                      </a:endParaRPr>
                    </a:p>
                    <a:p>
                      <a:pPr marL="45720" marR="0" indent="0" algn="l" defTabSz="914400"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ea typeface="Arial Unicode MS" panose="020B0604020202020204" pitchFamily="34" charset="-128"/>
                          <a:cs typeface="Arial Unicode MS" panose="020B0604020202020204" pitchFamily="34" charset="-128"/>
                        </a:rPr>
                        <a:t>- Intel® Core™ </a:t>
                      </a:r>
                      <a:r>
                        <a:rPr lang="en-US" altLang="zh-TW" sz="900" b="0" i="0" u="none" strike="noStrike" dirty="0">
                          <a:solidFill>
                            <a:schemeClr val="tx1"/>
                          </a:solidFill>
                          <a:effectLst/>
                          <a:latin typeface="+mn-lt"/>
                        </a:rPr>
                        <a:t>i5-1135G7 </a:t>
                      </a:r>
                      <a:r>
                        <a:rPr lang="en-US" altLang="zh-TW" sz="900" b="0" dirty="0">
                          <a:solidFill>
                            <a:schemeClr val="tx1"/>
                          </a:solidFill>
                          <a:ea typeface="Arial Unicode MS" panose="020B0604020202020204" pitchFamily="34" charset="-128"/>
                          <a:cs typeface="Arial Unicode MS" panose="020B0604020202020204" pitchFamily="34" charset="-128"/>
                        </a:rPr>
                        <a:t>(2.4GHz -3.8GHz)</a:t>
                      </a:r>
                    </a:p>
                    <a:p>
                      <a:pPr marL="45720" marR="0" indent="0" algn="l" defTabSz="914400" rtl="0" eaLnBrk="1" fontAlgn="auto" latinLnBrk="0" hangingPunct="1">
                        <a:lnSpc>
                          <a:spcPct val="100000"/>
                        </a:lnSpc>
                        <a:spcBef>
                          <a:spcPts val="0"/>
                        </a:spcBef>
                        <a:spcAft>
                          <a:spcPts val="0"/>
                        </a:spcAft>
                        <a:buClrTx/>
                        <a:buSzTx/>
                        <a:buFontTx/>
                        <a:buNone/>
                        <a:tabLst/>
                        <a:defRPr/>
                      </a:pPr>
                      <a:r>
                        <a:rPr lang="en-US" altLang="zh-TW" sz="900" b="0" dirty="0">
                          <a:solidFill>
                            <a:schemeClr val="tx1"/>
                          </a:solidFill>
                          <a:ea typeface="Arial Unicode MS" panose="020B0604020202020204" pitchFamily="34" charset="-128"/>
                          <a:cs typeface="Arial Unicode MS" panose="020B0604020202020204" pitchFamily="34" charset="-128"/>
                        </a:rPr>
                        <a:t>- Intel® Core™ i5-1145G7 vPro™ </a:t>
                      </a:r>
                      <a:br>
                        <a:rPr lang="en-US" altLang="zh-TW" sz="900" b="0" dirty="0">
                          <a:solidFill>
                            <a:schemeClr val="tx1"/>
                          </a:solidFill>
                          <a:ea typeface="Arial Unicode MS" panose="020B0604020202020204" pitchFamily="34" charset="-128"/>
                          <a:cs typeface="Arial Unicode MS" panose="020B0604020202020204" pitchFamily="34" charset="-128"/>
                        </a:rPr>
                      </a:br>
                      <a:r>
                        <a:rPr lang="en-US" altLang="zh-TW" sz="900" b="0" dirty="0">
                          <a:solidFill>
                            <a:schemeClr val="tx1"/>
                          </a:solidFill>
                          <a:ea typeface="Arial Unicode MS" panose="020B0604020202020204" pitchFamily="34" charset="-128"/>
                          <a:cs typeface="Arial Unicode MS" panose="020B0604020202020204" pitchFamily="34" charset="-128"/>
                        </a:rPr>
                        <a:t>  (2.6GHz -4.0GHz)</a:t>
                      </a:r>
                    </a:p>
                    <a:p>
                      <a:pPr marL="45720" indent="0" algn="l">
                        <a:buFontTx/>
                        <a:buNone/>
                      </a:pPr>
                      <a:r>
                        <a:rPr lang="en-US" altLang="zh-TW" sz="900" b="0" i="0" u="none" strike="noStrike" dirty="0">
                          <a:solidFill>
                            <a:schemeClr val="tx1"/>
                          </a:solidFill>
                          <a:effectLst/>
                          <a:latin typeface="+mn-lt"/>
                        </a:rPr>
                        <a:t>- </a:t>
                      </a:r>
                      <a:r>
                        <a:rPr lang="en-US" altLang="zh-TW" sz="900" b="0" dirty="0">
                          <a:solidFill>
                            <a:schemeClr val="tx1"/>
                          </a:solidFill>
                          <a:ea typeface="Arial Unicode MS" panose="020B0604020202020204" pitchFamily="34" charset="-128"/>
                          <a:cs typeface="Arial Unicode MS" panose="020B0604020202020204" pitchFamily="34" charset="-128"/>
                        </a:rPr>
                        <a:t>Intel® Core™ </a:t>
                      </a:r>
                      <a:r>
                        <a:rPr lang="en-US" altLang="zh-TW" sz="900" b="0" i="0" u="none" strike="noStrike" dirty="0">
                          <a:solidFill>
                            <a:schemeClr val="tx1"/>
                          </a:solidFill>
                          <a:effectLst/>
                          <a:latin typeface="+mn-lt"/>
                        </a:rPr>
                        <a:t>i7-1185G7 </a:t>
                      </a:r>
                      <a:r>
                        <a:rPr lang="en-US" altLang="zh-TW" sz="900" b="0" dirty="0">
                          <a:solidFill>
                            <a:schemeClr val="tx1"/>
                          </a:solidFill>
                          <a:ea typeface="Arial Unicode MS" panose="020B0604020202020204" pitchFamily="34" charset="-128"/>
                          <a:cs typeface="Arial Unicode MS" panose="020B0604020202020204" pitchFamily="34" charset="-128"/>
                        </a:rPr>
                        <a:t>vPro™</a:t>
                      </a:r>
                      <a:r>
                        <a:rPr lang="en-US" altLang="zh-TW" sz="900" b="0" i="0" u="none" strike="noStrike" dirty="0">
                          <a:solidFill>
                            <a:schemeClr val="tx1"/>
                          </a:solidFill>
                          <a:effectLst/>
                          <a:latin typeface="+mn-lt"/>
                        </a:rPr>
                        <a:t> </a:t>
                      </a:r>
                      <a:br>
                        <a:rPr lang="en-US" altLang="zh-TW" sz="900" b="0" i="0" u="none" strike="noStrike" dirty="0">
                          <a:solidFill>
                            <a:schemeClr val="tx1"/>
                          </a:solidFill>
                          <a:effectLst/>
                          <a:latin typeface="+mn-lt"/>
                        </a:rPr>
                      </a:br>
                      <a:r>
                        <a:rPr lang="en-US" altLang="zh-TW" sz="900" b="0" i="0" u="none" strike="noStrike" dirty="0">
                          <a:solidFill>
                            <a:schemeClr val="tx1"/>
                          </a:solidFill>
                          <a:effectLst/>
                          <a:latin typeface="+mn-lt"/>
                        </a:rPr>
                        <a:t>  (</a:t>
                      </a:r>
                      <a:r>
                        <a:rPr lang="en-US" altLang="zh-TW" sz="900" b="0" dirty="0">
                          <a:solidFill>
                            <a:schemeClr val="tx1"/>
                          </a:solidFill>
                          <a:ea typeface="Arial Unicode MS" panose="020B0604020202020204" pitchFamily="34" charset="-128"/>
                          <a:cs typeface="Arial Unicode MS" panose="020B0604020202020204" pitchFamily="34" charset="-128"/>
                        </a:rPr>
                        <a:t>3.0GHz -4.3GHz</a:t>
                      </a:r>
                      <a:r>
                        <a:rPr lang="en-US" altLang="zh-TW" sz="900" b="0" i="0" u="none" strike="noStrike" dirty="0">
                          <a:solidFill>
                            <a:schemeClr val="tx1"/>
                          </a:solidFill>
                          <a:effectLst/>
                          <a:latin typeface="+mn-lt"/>
                        </a:rPr>
                        <a:t>)</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07783">
                <a:tc>
                  <a:txBody>
                    <a:bodyPr/>
                    <a:lstStyle/>
                    <a:p>
                      <a:pPr algn="ctr" fontAlgn="ctr"/>
                      <a:r>
                        <a:rPr lang="en-US" sz="1200" b="1" i="0" u="none" strike="noStrike" dirty="0">
                          <a:solidFill>
                            <a:schemeClr val="bg1"/>
                          </a:solidFill>
                          <a:effectLst/>
                          <a:latin typeface="+mn-lt"/>
                        </a:rPr>
                        <a:t> Graphics</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6330" marR="6330" marT="6328" marB="0">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fontAlgn="ctr">
                        <a:buFontTx/>
                        <a:buNone/>
                      </a:pPr>
                      <a:r>
                        <a:rPr lang="en-US" altLang="zh-TW" sz="900" b="0" kern="1200" dirty="0">
                          <a:solidFill>
                            <a:srgbClr val="141212"/>
                          </a:solidFill>
                          <a:effectLst/>
                          <a:latin typeface="+mn-lt"/>
                          <a:ea typeface="+mn-ea"/>
                          <a:cs typeface="+mn-cs"/>
                        </a:rPr>
                        <a:t>Intel® Iris® Xe Graphics</a:t>
                      </a:r>
                    </a:p>
                    <a:p>
                      <a:pPr marL="45720" indent="0" algn="l" fontAlgn="ctr">
                        <a:buFontTx/>
                        <a:buNone/>
                      </a:pPr>
                      <a:r>
                        <a:rPr lang="en-US" altLang="zh-TW" sz="900" b="1" kern="1200" dirty="0">
                          <a:solidFill>
                            <a:srgbClr val="FF0000"/>
                          </a:solidFill>
                          <a:effectLst/>
                          <a:latin typeface="+mn-lt"/>
                          <a:ea typeface="+mn-ea"/>
                          <a:cs typeface="+mn-cs"/>
                        </a:rPr>
                        <a:t>Optional NVIDIA® RTX A500</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fontAlgn="ctr">
                        <a:buFontTx/>
                        <a:buNone/>
                      </a:pPr>
                      <a:r>
                        <a:rPr lang="en-US" altLang="zh-TW" sz="900" b="0" kern="1200" dirty="0">
                          <a:solidFill>
                            <a:schemeClr val="tx1"/>
                          </a:solidFill>
                          <a:effectLst/>
                          <a:latin typeface="+mn-lt"/>
                          <a:ea typeface="+mn-ea"/>
                          <a:cs typeface="+mn-cs"/>
                        </a:rPr>
                        <a:t>i7/i5: Intel® Iris® Xe Graphics</a:t>
                      </a:r>
                    </a:p>
                    <a:p>
                      <a:pPr marL="45720" indent="0" algn="l" fontAlgn="ctr">
                        <a:buFontTx/>
                        <a:buNone/>
                      </a:pPr>
                      <a:r>
                        <a:rPr lang="en-US" altLang="zh-TW" sz="900" b="0" kern="1200" dirty="0">
                          <a:solidFill>
                            <a:schemeClr val="tx1"/>
                          </a:solidFill>
                          <a:effectLst/>
                          <a:latin typeface="+mn-lt"/>
                          <a:ea typeface="+mn-ea"/>
                          <a:cs typeface="+mn-cs"/>
                        </a:rPr>
                        <a:t>i3: Intel® UHD Graphics</a:t>
                      </a:r>
                    </a:p>
                    <a:p>
                      <a:pPr marL="45720" indent="0" algn="l" fontAlgn="ctr">
                        <a:buFontTx/>
                        <a:buNone/>
                      </a:pPr>
                      <a:r>
                        <a:rPr lang="en-US" altLang="zh-TW" sz="900" b="0" kern="1200" dirty="0">
                          <a:solidFill>
                            <a:schemeClr val="tx1"/>
                          </a:solidFill>
                          <a:effectLst/>
                          <a:latin typeface="+mn-lt"/>
                          <a:ea typeface="+mn-ea"/>
                          <a:cs typeface="+mn-cs"/>
                        </a:rPr>
                        <a:t>Optional NVIDIA® GeForce® GTX 1650</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fontAlgn="ctr">
                        <a:buFontTx/>
                        <a:buNone/>
                      </a:pPr>
                      <a:r>
                        <a:rPr lang="en-US" altLang="zh-TW" sz="900" b="0" kern="1200" dirty="0">
                          <a:solidFill>
                            <a:schemeClr val="tx1"/>
                          </a:solidFill>
                          <a:effectLst/>
                          <a:latin typeface="+mn-lt"/>
                          <a:ea typeface="+mn-ea"/>
                          <a:cs typeface="+mn-cs"/>
                        </a:rPr>
                        <a:t>Intel® Iris® Xe Graphics</a:t>
                      </a:r>
                    </a:p>
                    <a:p>
                      <a:pPr marL="45720" indent="0" algn="l" fontAlgn="ctr">
                        <a:buFontTx/>
                        <a:buNone/>
                      </a:pPr>
                      <a:r>
                        <a:rPr lang="en-US" altLang="zh-TW" sz="900" b="0" kern="1200" dirty="0">
                          <a:solidFill>
                            <a:schemeClr val="tx1"/>
                          </a:solidFill>
                          <a:effectLst/>
                          <a:latin typeface="+mn-lt"/>
                          <a:ea typeface="+mn-ea"/>
                          <a:cs typeface="+mn-cs"/>
                        </a:rPr>
                        <a:t>Intel® UHD Graphics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t"/>
                      <a:r>
                        <a:rPr lang="en-US" sz="900" b="0" i="0" u="none" strike="noStrike" dirty="0">
                          <a:solidFill>
                            <a:schemeClr val="tx1"/>
                          </a:solidFill>
                          <a:effectLst/>
                          <a:latin typeface="+mn-lt"/>
                        </a:rPr>
                        <a:t>Intel® UHD Graphics 620</a:t>
                      </a:r>
                    </a:p>
                    <a:p>
                      <a:pPr marL="45720" algn="l" fontAlgn="t"/>
                      <a:r>
                        <a:rPr lang="en-US" altLang="zh-TW" sz="900" kern="1200" dirty="0">
                          <a:solidFill>
                            <a:srgbClr val="141212"/>
                          </a:solidFill>
                          <a:effectLst/>
                          <a:latin typeface="+mn-lt"/>
                          <a:ea typeface="+mn-ea"/>
                          <a:cs typeface="+mn-cs"/>
                        </a:rPr>
                        <a:t>AMD 540/RX540</a:t>
                      </a:r>
                      <a:endParaRPr lang="en-US" sz="900" b="0" i="0" u="none" strike="noStrike" dirty="0">
                        <a:solidFill>
                          <a:schemeClr val="tx1"/>
                        </a:solidFill>
                        <a:effectLst/>
                        <a:latin typeface="+mn-lt"/>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fontAlgn="t">
                        <a:buFontTx/>
                        <a:buNone/>
                      </a:pPr>
                      <a:r>
                        <a:rPr lang="en-US" sz="900" b="0" i="0" u="none" strike="noStrike" dirty="0">
                          <a:solidFill>
                            <a:schemeClr val="tx1"/>
                          </a:solidFill>
                          <a:effectLst/>
                          <a:latin typeface="+mn-lt"/>
                        </a:rPr>
                        <a:t>Intel® Iris® Xe Graphics</a:t>
                      </a:r>
                    </a:p>
                    <a:p>
                      <a:pPr marL="45720" indent="0" algn="l" fontAlgn="t">
                        <a:buFontTx/>
                        <a:buNone/>
                      </a:pPr>
                      <a:r>
                        <a:rPr lang="en-US" sz="900" b="0" i="0" u="none" strike="noStrike" dirty="0">
                          <a:solidFill>
                            <a:schemeClr val="tx1"/>
                          </a:solidFill>
                          <a:effectLst/>
                          <a:latin typeface="+mn-lt"/>
                        </a:rPr>
                        <a:t>Optional NVIDIA T500</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6269">
                <a:tc>
                  <a:txBody>
                    <a:bodyPr/>
                    <a:lstStyle/>
                    <a:p>
                      <a:pPr algn="l" fontAlgn="ctr"/>
                      <a:r>
                        <a:rPr lang="en-US" sz="1200" b="1" i="0" u="none" strike="noStrike" dirty="0">
                          <a:solidFill>
                            <a:schemeClr val="bg1"/>
                          </a:solidFill>
                          <a:effectLst/>
                          <a:latin typeface="+mn-lt"/>
                        </a:rPr>
                        <a:t> Storage</a:t>
                      </a:r>
                      <a:r>
                        <a:rPr lang="en-US" sz="1200" b="1" i="0" u="none" strike="noStrike" baseline="0" dirty="0">
                          <a:solidFill>
                            <a:schemeClr val="bg1"/>
                          </a:solidFill>
                          <a:effectLst/>
                          <a:latin typeface="+mn-lt"/>
                        </a:rPr>
                        <a:t> </a:t>
                      </a:r>
                      <a:endParaRPr lang="en-US" sz="1200" b="1" i="0" u="none" strike="noStrike" dirty="0">
                        <a:solidFill>
                          <a:schemeClr val="bg1"/>
                        </a:solidFill>
                        <a:effectLst/>
                        <a:latin typeface="+mn-lt"/>
                      </a:endParaRP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a:r>
                        <a:rPr lang="en-US" altLang="zh-TW" sz="900" b="1" kern="1200" dirty="0">
                          <a:solidFill>
                            <a:srgbClr val="FF0000"/>
                          </a:solidFill>
                          <a:effectLst/>
                          <a:latin typeface="+mn-lt"/>
                          <a:ea typeface="+mn-ea"/>
                          <a:cs typeface="+mn-cs"/>
                        </a:rPr>
                        <a:t>256GB NVME PCIe SSD (Quick release  design)</a:t>
                      </a:r>
                    </a:p>
                    <a:p>
                      <a:pPr marL="45720" algn="l"/>
                      <a:r>
                        <a:rPr lang="en-US" altLang="zh-TW" sz="900" b="0" kern="1200" dirty="0">
                          <a:solidFill>
                            <a:schemeClr val="tx1"/>
                          </a:solidFill>
                          <a:effectLst/>
                          <a:latin typeface="+mn-lt"/>
                          <a:ea typeface="+mn-ea"/>
                          <a:cs typeface="+mn-cs"/>
                        </a:rPr>
                        <a:t>Optional 512GB/ 1TB /2TB </a:t>
                      </a:r>
                      <a:r>
                        <a:rPr lang="en-US" altLang="zh-TW" sz="900" b="0" kern="1200" dirty="0" err="1">
                          <a:solidFill>
                            <a:schemeClr val="tx1"/>
                          </a:solidFill>
                          <a:effectLst/>
                          <a:latin typeface="+mn-lt"/>
                          <a:ea typeface="+mn-ea"/>
                          <a:cs typeface="+mn-cs"/>
                        </a:rPr>
                        <a:t>NVMe</a:t>
                      </a:r>
                      <a:r>
                        <a:rPr lang="en-US" altLang="zh-TW" sz="900" b="0" kern="1200" dirty="0">
                          <a:solidFill>
                            <a:schemeClr val="tx1"/>
                          </a:solidFill>
                          <a:effectLst/>
                          <a:latin typeface="+mn-lt"/>
                          <a:ea typeface="+mn-ea"/>
                          <a:cs typeface="+mn-cs"/>
                        </a:rPr>
                        <a:t> PCIe SSD</a:t>
                      </a:r>
                    </a:p>
                    <a:p>
                      <a:pPr marL="45720" algn="l"/>
                      <a:r>
                        <a:rPr lang="en-US" altLang="zh-TW" sz="900" b="1" kern="1200" dirty="0">
                          <a:solidFill>
                            <a:srgbClr val="FF0000"/>
                          </a:solidFill>
                          <a:effectLst/>
                          <a:latin typeface="+mn-lt"/>
                          <a:ea typeface="+mn-ea"/>
                          <a:cs typeface="+mn-cs"/>
                        </a:rPr>
                        <a:t>Optional 2nd  storage </a:t>
                      </a:r>
                      <a:r>
                        <a:rPr lang="en-US" altLang="zh-TW" sz="900" b="1" kern="1200" dirty="0" err="1">
                          <a:solidFill>
                            <a:srgbClr val="FF0000"/>
                          </a:solidFill>
                          <a:effectLst/>
                          <a:latin typeface="+mn-lt"/>
                          <a:ea typeface="+mn-ea"/>
                          <a:cs typeface="+mn-cs"/>
                        </a:rPr>
                        <a:t>NVMe</a:t>
                      </a:r>
                      <a:r>
                        <a:rPr lang="en-US" altLang="zh-TW" sz="900" b="1" kern="1200" dirty="0">
                          <a:solidFill>
                            <a:srgbClr val="FF0000"/>
                          </a:solidFill>
                          <a:effectLst/>
                          <a:latin typeface="+mn-lt"/>
                          <a:ea typeface="+mn-ea"/>
                          <a:cs typeface="+mn-cs"/>
                        </a:rPr>
                        <a:t> PCIe SSD</a:t>
                      </a:r>
                      <a:br>
                        <a:rPr lang="en-US" altLang="zh-TW" sz="900" b="1" kern="1200" dirty="0">
                          <a:solidFill>
                            <a:srgbClr val="FF0000"/>
                          </a:solidFill>
                          <a:effectLst/>
                          <a:latin typeface="+mn-lt"/>
                          <a:ea typeface="+mn-ea"/>
                          <a:cs typeface="+mn-cs"/>
                        </a:rPr>
                      </a:br>
                      <a:r>
                        <a:rPr lang="en-US" altLang="zh-TW" sz="900" b="0" kern="1200" dirty="0">
                          <a:solidFill>
                            <a:schemeClr val="tx1"/>
                          </a:solidFill>
                          <a:effectLst/>
                          <a:latin typeface="+mn-lt"/>
                          <a:ea typeface="+mn-ea"/>
                          <a:cs typeface="+mn-cs"/>
                        </a:rPr>
                        <a:t>Optional OPAL 2.0 SSD</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lvl="0" indent="0" algn="l" defTabSz="914400" rtl="0" eaLnBrk="1" fontAlgn="auto"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mn-lt"/>
                          <a:ea typeface="+mn-ea"/>
                          <a:cs typeface="+mn-cs"/>
                        </a:rPr>
                        <a:t>256GB PCIe NVME SSD</a:t>
                      </a:r>
                    </a:p>
                    <a:p>
                      <a:pPr marL="45720" indent="0" algn="l">
                        <a:buFontTx/>
                        <a:buNone/>
                      </a:pPr>
                      <a:r>
                        <a:rPr lang="en-US" altLang="zh-TW" sz="900" b="0" i="0" u="none" strike="noStrike" kern="1200" dirty="0">
                          <a:solidFill>
                            <a:schemeClr val="tx1"/>
                          </a:solidFill>
                          <a:effectLst/>
                          <a:latin typeface="+mn-lt"/>
                          <a:ea typeface="+mn-ea"/>
                          <a:cs typeface="+mn-cs"/>
                        </a:rPr>
                        <a:t>Optional </a:t>
                      </a:r>
                      <a:r>
                        <a:rPr lang="en-US" altLang="zh-TW" sz="900" b="0" kern="1200" dirty="0">
                          <a:solidFill>
                            <a:schemeClr val="tx1"/>
                          </a:solidFill>
                          <a:effectLst/>
                          <a:latin typeface="+mn-lt"/>
                          <a:ea typeface="+mn-ea"/>
                          <a:cs typeface="+mn-cs"/>
                        </a:rPr>
                        <a:t>512GB/1TB/2TB PCIe NVME SSD</a:t>
                      </a:r>
                    </a:p>
                    <a:p>
                      <a:pPr marL="45720" indent="0" algn="l">
                        <a:buFontTx/>
                        <a:buNone/>
                      </a:pPr>
                      <a:r>
                        <a:rPr lang="en-US" altLang="zh-TW" sz="900" b="0" i="0" u="none" strike="noStrike" kern="1200" dirty="0">
                          <a:solidFill>
                            <a:schemeClr val="tx1"/>
                          </a:solidFill>
                          <a:effectLst/>
                          <a:latin typeface="+mn-lt"/>
                          <a:ea typeface="+mn-ea"/>
                          <a:cs typeface="+mn-cs"/>
                        </a:rPr>
                        <a:t>Optional 2</a:t>
                      </a:r>
                      <a:r>
                        <a:rPr lang="en-US" altLang="zh-TW" sz="900" b="0" i="0" u="none" strike="noStrike" kern="1200" baseline="30000" dirty="0">
                          <a:solidFill>
                            <a:schemeClr val="tx1"/>
                          </a:solidFill>
                          <a:effectLst/>
                          <a:latin typeface="+mn-lt"/>
                          <a:ea typeface="+mn-ea"/>
                          <a:cs typeface="+mn-cs"/>
                        </a:rPr>
                        <a:t>nd</a:t>
                      </a:r>
                      <a:r>
                        <a:rPr lang="en-US" altLang="zh-TW" sz="900" b="0" i="0" u="none" strike="noStrike" kern="1200" dirty="0">
                          <a:solidFill>
                            <a:schemeClr val="tx1"/>
                          </a:solidFill>
                          <a:effectLst/>
                          <a:latin typeface="+mn-lt"/>
                          <a:ea typeface="+mn-ea"/>
                          <a:cs typeface="+mn-cs"/>
                        </a:rPr>
                        <a:t> storage (SATA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a:r>
                        <a:rPr lang="en-US" altLang="zh-TW" sz="900" kern="1200" dirty="0">
                          <a:solidFill>
                            <a:srgbClr val="141212"/>
                          </a:solidFill>
                          <a:effectLst/>
                          <a:latin typeface="+mn-lt"/>
                          <a:ea typeface="+mn-ea"/>
                          <a:cs typeface="+mn-cs"/>
                        </a:rPr>
                        <a:t>512GB, 1TB or 2TB quick-release OPAL </a:t>
                      </a:r>
                      <a:br>
                        <a:rPr lang="en-US" altLang="zh-TW" sz="900" kern="1200" dirty="0">
                          <a:solidFill>
                            <a:srgbClr val="141212"/>
                          </a:solidFill>
                          <a:effectLst/>
                          <a:latin typeface="+mn-lt"/>
                          <a:ea typeface="+mn-ea"/>
                          <a:cs typeface="+mn-cs"/>
                        </a:rPr>
                      </a:br>
                      <a:r>
                        <a:rPr lang="en-US" altLang="zh-TW" sz="900" kern="1200" dirty="0" err="1">
                          <a:solidFill>
                            <a:srgbClr val="141212"/>
                          </a:solidFill>
                          <a:effectLst/>
                          <a:latin typeface="+mn-lt"/>
                          <a:ea typeface="+mn-ea"/>
                          <a:cs typeface="+mn-cs"/>
                        </a:rPr>
                        <a:t>NVMe</a:t>
                      </a:r>
                      <a:r>
                        <a:rPr lang="en-US" altLang="zh-TW" sz="900" kern="1200" dirty="0">
                          <a:solidFill>
                            <a:srgbClr val="141212"/>
                          </a:solidFill>
                          <a:effectLst/>
                          <a:latin typeface="+mn-lt"/>
                          <a:ea typeface="+mn-ea"/>
                          <a:cs typeface="+mn-cs"/>
                        </a:rPr>
                        <a:t> SSD</a:t>
                      </a:r>
                    </a:p>
                    <a:p>
                      <a:pPr marL="45720" algn="l"/>
                      <a:r>
                        <a:rPr lang="en-US" altLang="zh-TW" sz="900" kern="1200" dirty="0">
                          <a:solidFill>
                            <a:srgbClr val="141212"/>
                          </a:solidFill>
                          <a:effectLst/>
                          <a:latin typeface="+mn-lt"/>
                          <a:ea typeface="+mn-ea"/>
                          <a:cs typeface="+mn-cs"/>
                        </a:rPr>
                        <a:t> Optional </a:t>
                      </a:r>
                      <a:r>
                        <a:rPr lang="en-US" altLang="zh-TW" sz="900" b="0" i="0" u="none" strike="noStrike" kern="1200" dirty="0">
                          <a:solidFill>
                            <a:schemeClr val="tx1"/>
                          </a:solidFill>
                          <a:effectLst/>
                          <a:latin typeface="+mn-lt"/>
                          <a:ea typeface="+mn-ea"/>
                          <a:cs typeface="+mn-cs"/>
                        </a:rPr>
                        <a:t>2</a:t>
                      </a:r>
                      <a:r>
                        <a:rPr lang="en-US" altLang="zh-TW" sz="900" b="0" i="0" u="none" strike="noStrike" kern="1200" baseline="30000" dirty="0">
                          <a:solidFill>
                            <a:schemeClr val="tx1"/>
                          </a:solidFill>
                          <a:effectLst/>
                          <a:latin typeface="+mn-lt"/>
                          <a:ea typeface="+mn-ea"/>
                          <a:cs typeface="+mn-cs"/>
                        </a:rPr>
                        <a:t>nd</a:t>
                      </a:r>
                      <a:r>
                        <a:rPr lang="en-US" altLang="zh-TW" sz="900" b="0" i="0" u="none" strike="noStrike" kern="1200" dirty="0">
                          <a:solidFill>
                            <a:schemeClr val="tx1"/>
                          </a:solidFill>
                          <a:effectLst/>
                          <a:latin typeface="+mn-lt"/>
                          <a:ea typeface="+mn-ea"/>
                          <a:cs typeface="+mn-cs"/>
                        </a:rPr>
                        <a:t> storage (SATA SSD)</a:t>
                      </a:r>
                      <a:endParaRPr lang="en-US" altLang="zh-TW" sz="900" kern="1200" dirty="0">
                        <a:solidFill>
                          <a:srgbClr val="141212"/>
                        </a:solidFill>
                        <a:effectLst/>
                        <a:latin typeface="+mn-lt"/>
                        <a:ea typeface="+mn-ea"/>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a:r>
                        <a:rPr lang="en-US" altLang="zh-TW" sz="900" b="0" kern="1200" dirty="0">
                          <a:solidFill>
                            <a:schemeClr val="tx1"/>
                          </a:solidFill>
                          <a:effectLst/>
                          <a:latin typeface="+mn-lt"/>
                          <a:ea typeface="+mn-ea"/>
                          <a:cs typeface="+mn-cs"/>
                        </a:rPr>
                        <a:t>128/256GB NVME PCIe SSD</a:t>
                      </a:r>
                    </a:p>
                    <a:p>
                      <a:pPr marL="45720" algn="l"/>
                      <a:r>
                        <a:rPr lang="en-US" altLang="zh-TW" sz="900" b="0" kern="1200" dirty="0">
                          <a:solidFill>
                            <a:schemeClr val="tx1"/>
                          </a:solidFill>
                          <a:effectLst/>
                          <a:latin typeface="+mn-lt"/>
                          <a:ea typeface="+mn-ea"/>
                          <a:cs typeface="+mn-cs"/>
                        </a:rPr>
                        <a:t> Optional 512GB/1TB PCIe SSD</a:t>
                      </a:r>
                    </a:p>
                    <a:p>
                      <a:pPr marL="45720" algn="l"/>
                      <a:r>
                        <a:rPr lang="en-US" altLang="zh-TW" sz="900" b="0" kern="1200" dirty="0">
                          <a:solidFill>
                            <a:schemeClr val="tx1"/>
                          </a:solidFill>
                          <a:effectLst/>
                          <a:latin typeface="+mn-lt"/>
                          <a:ea typeface="+mn-ea"/>
                          <a:cs typeface="+mn-cs"/>
                        </a:rPr>
                        <a:t> Optional Encrypting SSD</a:t>
                      </a:r>
                    </a:p>
                    <a:p>
                      <a:pPr marL="45720" algn="l"/>
                      <a:r>
                        <a:rPr lang="en-US" altLang="zh-TW" sz="900" b="0" kern="1200" dirty="0">
                          <a:solidFill>
                            <a:schemeClr val="tx1"/>
                          </a:solidFill>
                          <a:effectLst/>
                          <a:latin typeface="+mn-lt"/>
                          <a:ea typeface="+mn-ea"/>
                          <a:cs typeface="+mn-cs"/>
                        </a:rPr>
                        <a:t> Optional 2nd/3rd storage (SATA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a:r>
                        <a:rPr lang="en-US" altLang="zh-TW" sz="900" kern="1200" dirty="0">
                          <a:solidFill>
                            <a:schemeClr val="tx1"/>
                          </a:solidFill>
                          <a:effectLst/>
                          <a:latin typeface="+mn-lt"/>
                          <a:ea typeface="+mn-ea"/>
                          <a:cs typeface="+mn-cs"/>
                        </a:rPr>
                        <a:t>128/256GB NVME PCIe SSD</a:t>
                      </a:r>
                    </a:p>
                    <a:p>
                      <a:pPr marL="45720" algn="l"/>
                      <a:r>
                        <a:rPr lang="en-US" altLang="zh-TW" sz="900" kern="1200" dirty="0">
                          <a:solidFill>
                            <a:schemeClr val="tx1"/>
                          </a:solidFill>
                          <a:effectLst/>
                          <a:latin typeface="+mn-lt"/>
                          <a:ea typeface="+mn-ea"/>
                          <a:cs typeface="+mn-cs"/>
                        </a:rPr>
                        <a:t>Optional 512GB/1TB PCIe SSD</a:t>
                      </a:r>
                    </a:p>
                    <a:p>
                      <a:pPr marL="45720" algn="l"/>
                      <a:r>
                        <a:rPr lang="en-US" altLang="zh-TW" sz="900" kern="1200" dirty="0">
                          <a:solidFill>
                            <a:schemeClr val="tx1"/>
                          </a:solidFill>
                          <a:effectLst/>
                          <a:latin typeface="+mn-lt"/>
                          <a:ea typeface="+mn-ea"/>
                          <a:cs typeface="+mn-cs"/>
                        </a:rPr>
                        <a:t>Optional Encrypting SSD</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30811">
                <a:tc>
                  <a:txBody>
                    <a:bodyPr/>
                    <a:lstStyle/>
                    <a:p>
                      <a:pPr algn="ctr" fontAlgn="ctr"/>
                      <a:r>
                        <a:rPr lang="en-US" sz="1200" b="1" i="0" u="none" strike="noStrike" dirty="0">
                          <a:solidFill>
                            <a:schemeClr val="bg1"/>
                          </a:solidFill>
                          <a:effectLst/>
                          <a:latin typeface="+mn-lt"/>
                        </a:rPr>
                        <a:t> RAM</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algn="l"/>
                      <a:r>
                        <a:rPr lang="en-US" sz="900" b="0" i="0" u="none" strike="noStrike" kern="1200" dirty="0">
                          <a:solidFill>
                            <a:schemeClr val="tx1"/>
                          </a:solidFill>
                          <a:effectLst/>
                          <a:latin typeface="+mn-lt"/>
                          <a:ea typeface="+mn-ea"/>
                          <a:cs typeface="+mn-cs"/>
                        </a:rPr>
                        <a:t>16GB</a:t>
                      </a:r>
                      <a:r>
                        <a:rPr lang="en-US" sz="900" b="0" i="0" u="none" strike="noStrike" kern="1200" baseline="0" dirty="0">
                          <a:solidFill>
                            <a:schemeClr val="tx1"/>
                          </a:solidFill>
                          <a:effectLst/>
                          <a:latin typeface="+mn-lt"/>
                          <a:ea typeface="+mn-ea"/>
                          <a:cs typeface="+mn-cs"/>
                        </a:rPr>
                        <a:t> up </a:t>
                      </a:r>
                      <a:r>
                        <a:rPr lang="en-US" sz="900" b="0" i="0" u="none" strike="noStrike" kern="1200" baseline="0" dirty="0">
                          <a:solidFill>
                            <a:srgbClr val="141212"/>
                          </a:solidFill>
                          <a:effectLst/>
                          <a:latin typeface="+mn-lt"/>
                          <a:ea typeface="+mn-ea"/>
                          <a:cs typeface="+mn-cs"/>
                        </a:rPr>
                        <a:t>to </a:t>
                      </a:r>
                      <a:r>
                        <a:rPr lang="en-US" sz="900" b="1" i="0" u="none" strike="noStrike" kern="1200" baseline="0" dirty="0">
                          <a:solidFill>
                            <a:srgbClr val="FF0000"/>
                          </a:solidFill>
                          <a:effectLst/>
                          <a:latin typeface="+mn-lt"/>
                          <a:ea typeface="+mn-ea"/>
                          <a:cs typeface="+mn-cs"/>
                        </a:rPr>
                        <a:t>64GB DDR5</a:t>
                      </a:r>
                      <a:endParaRPr lang="en-US" sz="900" b="1" i="0" u="none" strike="noStrike" dirty="0">
                        <a:solidFill>
                          <a:srgbClr val="FF0000"/>
                        </a:solidFill>
                        <a:effectLst/>
                        <a:latin typeface="+mn-lt"/>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8GB up to 64GB DDR4</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16GB up to 64GB DDR4</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8GB up to 32GB DDR4</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914400"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8GB up to 64GB DDR4</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38805">
                <a:tc>
                  <a:txBody>
                    <a:bodyPr/>
                    <a:lstStyle/>
                    <a:p>
                      <a:pPr algn="ctr" fontAlgn="ctr"/>
                      <a:r>
                        <a:rPr lang="en-US" sz="1200" b="1" i="0" u="none" strike="noStrike" dirty="0">
                          <a:solidFill>
                            <a:schemeClr val="bg1"/>
                          </a:solidFill>
                          <a:effectLst/>
                          <a:latin typeface="+mn-lt"/>
                        </a:rPr>
                        <a:t> I/O </a:t>
                      </a:r>
                      <a:br>
                        <a:rPr lang="en-US" sz="1200" b="1" i="0" u="none" strike="noStrike" dirty="0">
                          <a:solidFill>
                            <a:schemeClr val="bg1"/>
                          </a:solidFill>
                          <a:effectLst/>
                          <a:latin typeface="+mn-lt"/>
                        </a:rPr>
                      </a:br>
                      <a:r>
                        <a:rPr lang="en-US" sz="1200" b="1" i="0" u="none" strike="noStrike" dirty="0">
                          <a:solidFill>
                            <a:schemeClr val="bg1"/>
                          </a:solidFill>
                          <a:effectLst/>
                          <a:latin typeface="+mn-lt"/>
                        </a:rPr>
                        <a:t> Interface</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1" dirty="0">
                          <a:solidFill>
                            <a:srgbClr val="FF0000"/>
                          </a:solidFill>
                        </a:rPr>
                        <a:t>Thunderbolt 4 (type C) x 2</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USB 3.2 Gen2 (type A) x 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USB 3.2 Gen1 (type A) x 1 or 2</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Audio in/out (combo jack) x 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microSD card (</a:t>
                      </a:r>
                      <a:r>
                        <a:rPr lang="en-US" altLang="zh-TW" sz="900" b="0" dirty="0" err="1">
                          <a:solidFill>
                            <a:schemeClr val="tx1"/>
                          </a:solidFill>
                        </a:rPr>
                        <a:t>microSDXC</a:t>
                      </a:r>
                      <a:r>
                        <a:rPr lang="en-US" altLang="zh-TW" sz="900" b="0" dirty="0">
                          <a:solidFill>
                            <a:schemeClr val="tx1"/>
                          </a:solidFill>
                        </a:rPr>
                        <a:t>) x 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1" dirty="0">
                          <a:solidFill>
                            <a:srgbClr val="FF0000"/>
                          </a:solidFill>
                        </a:rPr>
                        <a:t>10/100/1000 Ethernet (RJ45) x 2</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HDMI 2.1 port (type A) x 1  </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Serial port (RS232/RS422/RS485) x 1 or 2</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1" dirty="0">
                          <a:solidFill>
                            <a:srgbClr val="FF0000"/>
                          </a:solidFill>
                        </a:rPr>
                        <a:t>Dual SIM (Nano SIM &amp; </a:t>
                      </a:r>
                      <a:r>
                        <a:rPr lang="en-US" altLang="zh-TW" sz="900" b="1" dirty="0" err="1">
                          <a:solidFill>
                            <a:srgbClr val="FF0000"/>
                          </a:solidFill>
                        </a:rPr>
                        <a:t>eSIM</a:t>
                      </a:r>
                      <a:r>
                        <a:rPr lang="en-US" altLang="zh-TW" sz="900" b="1" kern="1200" dirty="0">
                          <a:solidFill>
                            <a:srgbClr val="FF0000"/>
                          </a:solidFill>
                          <a:latin typeface="+mn-lt"/>
                          <a:ea typeface="+mn-ea"/>
                          <a:cs typeface="+mn-cs"/>
                        </a:rPr>
                        <a:t>)</a:t>
                      </a:r>
                      <a:r>
                        <a:rPr lang="en-US" altLang="zh-TW" sz="900" b="0" kern="1200" dirty="0">
                          <a:solidFill>
                            <a:schemeClr val="tx1"/>
                          </a:solidFill>
                          <a:latin typeface="+mn-lt"/>
                          <a:ea typeface="+mn-ea"/>
                          <a:cs typeface="+mn-cs"/>
                        </a:rPr>
                        <a:t>. </a:t>
                      </a:r>
                      <a:r>
                        <a:rPr lang="en-US" altLang="zh-TW" sz="900" b="0" dirty="0">
                          <a:solidFill>
                            <a:schemeClr val="tx1"/>
                          </a:solidFill>
                        </a:rPr>
                        <a:t>DC-In jack x 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Optional smart card reader x 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Optional </a:t>
                      </a:r>
                      <a:r>
                        <a:rPr lang="en-US" altLang="zh-TW" sz="900" b="0" dirty="0" err="1">
                          <a:solidFill>
                            <a:schemeClr val="tx1"/>
                          </a:solidFill>
                        </a:rPr>
                        <a:t>ExpressCard</a:t>
                      </a:r>
                      <a:r>
                        <a:rPr lang="en-US" altLang="zh-TW" sz="900" b="0" dirty="0">
                          <a:solidFill>
                            <a:schemeClr val="tx1"/>
                          </a:solidFill>
                        </a:rPr>
                        <a:t> 54 x 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Optional docking connector (41-pin Pogo) x 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dirty="0">
                          <a:solidFill>
                            <a:schemeClr val="tx1"/>
                          </a:solidFill>
                        </a:rPr>
                        <a:t>Optional RF antenna pass-through for GPS, WWAN, and WLAN</a:t>
                      </a:r>
                      <a:endParaRPr lang="en-US" sz="900" b="0" kern="1200" dirty="0">
                        <a:solidFill>
                          <a:schemeClr val="tx1"/>
                        </a:solidFill>
                        <a:latin typeface="+mn-lt"/>
                        <a:ea typeface="Tahoma" panose="020B0604030504040204" pitchFamily="34" charset="0"/>
                        <a:cs typeface="Tahoma" panose="020B0604030504040204" pitchFamily="34" charset="0"/>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mn-lt"/>
                          <a:ea typeface="+mn-ea"/>
                          <a:cs typeface="+mn-cs"/>
                        </a:rPr>
                        <a:t>USB 3.2 Gen2 (type A) x2, USB 2.0 x1, HDMI x1, RJ45 x1, d </a:t>
                      </a:r>
                      <a:r>
                        <a:rPr lang="en-US" altLang="zh-TW" sz="900" b="0" kern="1200" dirty="0" err="1">
                          <a:solidFill>
                            <a:schemeClr val="tx1"/>
                          </a:solidFill>
                          <a:effectLst/>
                          <a:latin typeface="+mn-lt"/>
                          <a:ea typeface="+mn-ea"/>
                          <a:cs typeface="+mn-cs"/>
                        </a:rPr>
                        <a:t>ocking</a:t>
                      </a:r>
                      <a:r>
                        <a:rPr lang="en-US" altLang="zh-TW" sz="900" b="0" kern="1200" dirty="0">
                          <a:solidFill>
                            <a:schemeClr val="tx1"/>
                          </a:solidFill>
                          <a:effectLst/>
                          <a:latin typeface="+mn-lt"/>
                          <a:ea typeface="+mn-ea"/>
                          <a:cs typeface="+mn-cs"/>
                        </a:rPr>
                        <a:t> con x1, </a:t>
                      </a:r>
                      <a:r>
                        <a:rPr lang="en-US" altLang="zh-TW" sz="900" b="0" kern="1200" dirty="0">
                          <a:solidFill>
                            <a:schemeClr val="tx1"/>
                          </a:solidFill>
                          <a:latin typeface="+mn-lt"/>
                          <a:ea typeface="Tahoma" panose="020B0604030504040204" pitchFamily="34" charset="0"/>
                          <a:cs typeface="Tahoma" panose="020B0604030504040204" pitchFamily="34" charset="0"/>
                        </a:rPr>
                        <a:t>Audio in/out Combo x1,</a:t>
                      </a:r>
                      <a:r>
                        <a:rPr lang="en-US" altLang="zh-TW" sz="900" kern="1200" dirty="0">
                          <a:solidFill>
                            <a:schemeClr val="tx1"/>
                          </a:solidFill>
                          <a:latin typeface="+mn-lt"/>
                          <a:ea typeface="Tahoma" panose="020B0604030504040204" pitchFamily="34" charset="0"/>
                          <a:cs typeface="Tahoma" panose="020B0604030504040204" pitchFamily="34" charset="0"/>
                        </a:rPr>
                        <a:t> </a:t>
                      </a:r>
                      <a:br>
                        <a:rPr lang="en-US" altLang="zh-TW" sz="900" kern="1200" dirty="0">
                          <a:solidFill>
                            <a:schemeClr val="tx1"/>
                          </a:solidFill>
                          <a:latin typeface="+mn-lt"/>
                          <a:ea typeface="Tahoma" panose="020B0604030504040204" pitchFamily="34" charset="0"/>
                          <a:cs typeface="Tahoma" panose="020B0604030504040204" pitchFamily="34" charset="0"/>
                        </a:rPr>
                      </a:br>
                      <a:r>
                        <a:rPr lang="en-US" altLang="zh-TW" sz="900" kern="1200" dirty="0">
                          <a:solidFill>
                            <a:schemeClr val="tx1"/>
                          </a:solidFill>
                          <a:latin typeface="+mn-lt"/>
                          <a:ea typeface="Tahoma" panose="020B0604030504040204" pitchFamily="34" charset="0"/>
                          <a:cs typeface="Tahoma" panose="020B0604030504040204" pitchFamily="34" charset="0"/>
                        </a:rPr>
                        <a:t>DC in jack x1,</a:t>
                      </a:r>
                      <a:r>
                        <a:rPr lang="en-US" altLang="zh-TW" sz="900" b="0" kern="1200" dirty="0">
                          <a:solidFill>
                            <a:schemeClr val="tx1"/>
                          </a:solidFill>
                          <a:latin typeface="+mn-lt"/>
                          <a:ea typeface="Tahoma" panose="020B0604030504040204" pitchFamily="34" charset="0"/>
                          <a:cs typeface="Tahoma" panose="020B0604030504040204" pitchFamily="34" charset="0"/>
                        </a:rPr>
                        <a:t> </a:t>
                      </a:r>
                      <a:endParaRPr lang="en-US" altLang="zh-TW" sz="900" b="0" kern="1200" dirty="0">
                        <a:solidFill>
                          <a:schemeClr val="tx1"/>
                        </a:solidFill>
                        <a:effectLst/>
                        <a:latin typeface="+mn-lt"/>
                        <a:ea typeface="+mn-ea"/>
                        <a:cs typeface="+mn-cs"/>
                      </a:endParaRP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mn-lt"/>
                          <a:ea typeface="+mn-ea"/>
                          <a:cs typeface="+mn-cs"/>
                        </a:rPr>
                        <a:t>Optional Thunderbolt 4</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mn-lt"/>
                          <a:ea typeface="+mn-ea"/>
                          <a:cs typeface="+mn-cs"/>
                        </a:rPr>
                        <a:t>Optional SIM card slot</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kern="1200" baseline="0" dirty="0">
                          <a:solidFill>
                            <a:schemeClr val="tx1"/>
                          </a:solidFill>
                          <a:latin typeface="+mn-lt"/>
                          <a:ea typeface="Tahoma" panose="020B0604030504040204" pitchFamily="34" charset="0"/>
                          <a:cs typeface="Tahoma" panose="020B0604030504040204" pitchFamily="34" charset="0"/>
                        </a:rPr>
                        <a:t>Optional RF Passthrough</a:t>
                      </a:r>
                      <a:endParaRPr lang="en-US" altLang="zh-TW" sz="900" b="0" kern="1200" dirty="0">
                        <a:solidFill>
                          <a:schemeClr val="tx1"/>
                        </a:solidFill>
                        <a:latin typeface="+mn-lt"/>
                        <a:ea typeface="Tahoma" panose="020B0604030504040204" pitchFamily="34" charset="0"/>
                        <a:cs typeface="Tahoma" panose="020B0604030504040204" pitchFamily="34" charset="0"/>
                      </a:endParaRP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Serial port (D-sub) + VGA + RJ45</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Serial port (D-sub) + VGA + </a:t>
                      </a:r>
                      <a:r>
                        <a:rPr lang="en-US" altLang="zh-TW" sz="900" b="0" kern="1200" baseline="0" dirty="0" err="1">
                          <a:solidFill>
                            <a:schemeClr val="tx1"/>
                          </a:solidFill>
                          <a:latin typeface="+mn-lt"/>
                          <a:ea typeface="Tahoma" panose="020B0604030504040204" pitchFamily="34" charset="0"/>
                          <a:cs typeface="Tahoma" panose="020B0604030504040204" pitchFamily="34" charset="0"/>
                        </a:rPr>
                        <a:t>PowerShare</a:t>
                      </a:r>
                      <a:r>
                        <a:rPr lang="en-US" altLang="zh-TW" sz="900" b="0" kern="1200" baseline="0" dirty="0">
                          <a:solidFill>
                            <a:schemeClr val="tx1"/>
                          </a:solidFill>
                          <a:latin typeface="+mn-lt"/>
                          <a:ea typeface="Tahoma" panose="020B0604030504040204" pitchFamily="34" charset="0"/>
                          <a:cs typeface="Tahoma" panose="020B0604030504040204" pitchFamily="34" charset="0"/>
                        </a:rPr>
                        <a:t> </a:t>
                      </a:r>
                      <a:br>
                        <a:rPr lang="en-US" altLang="zh-TW" sz="900" b="0" kern="1200" baseline="0" dirty="0">
                          <a:solidFill>
                            <a:schemeClr val="tx1"/>
                          </a:solidFill>
                          <a:latin typeface="+mn-lt"/>
                          <a:ea typeface="Tahoma" panose="020B0604030504040204" pitchFamily="34" charset="0"/>
                          <a:cs typeface="Tahoma" panose="020B0604030504040204" pitchFamily="34" charset="0"/>
                        </a:rPr>
                      </a:br>
                      <a:r>
                        <a:rPr lang="en-US" altLang="zh-TW" sz="900" b="0" kern="1200" baseline="0" dirty="0">
                          <a:solidFill>
                            <a:schemeClr val="tx1"/>
                          </a:solidFill>
                          <a:latin typeface="+mn-lt"/>
                          <a:ea typeface="Tahoma" panose="020B0604030504040204" pitchFamily="34" charset="0"/>
                          <a:cs typeface="Tahoma" panose="020B0604030504040204" pitchFamily="34" charset="0"/>
                        </a:rPr>
                        <a:t>   USB 3.2 Gen 1 (type A)</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Serial port (D-sub) + DP + RJ45</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Serial port (D-sub) + DP </a:t>
                      </a:r>
                      <a:r>
                        <a:rPr lang="en-US" altLang="zh-TW" sz="900" b="0" kern="1200" baseline="0" dirty="0">
                          <a:solidFill>
                            <a:schemeClr val="tx1"/>
                          </a:solidFill>
                          <a:effectLst/>
                          <a:latin typeface="+mn-lt"/>
                          <a:ea typeface="+mn-ea"/>
                          <a:cs typeface="+mn-cs"/>
                        </a:rPr>
                        <a:t>+ </a:t>
                      </a:r>
                      <a:r>
                        <a:rPr lang="en-US" altLang="zh-TW" sz="900" b="0" kern="1200" baseline="0" dirty="0" err="1">
                          <a:solidFill>
                            <a:schemeClr val="tx1"/>
                          </a:solidFill>
                          <a:effectLst/>
                          <a:latin typeface="+mn-lt"/>
                          <a:ea typeface="+mn-ea"/>
                          <a:cs typeface="+mn-cs"/>
                        </a:rPr>
                        <a:t>PowerShare</a:t>
                      </a:r>
                      <a:r>
                        <a:rPr lang="en-US" altLang="zh-TW" sz="900" b="0" kern="1200" baseline="0" dirty="0">
                          <a:solidFill>
                            <a:schemeClr val="tx1"/>
                          </a:solidFill>
                          <a:effectLst/>
                          <a:latin typeface="+mn-lt"/>
                          <a:ea typeface="+mn-ea"/>
                          <a:cs typeface="+mn-cs"/>
                        </a:rPr>
                        <a:t> </a:t>
                      </a:r>
                      <a:br>
                        <a:rPr lang="en-US" altLang="zh-TW" sz="900" b="0" kern="1200" baseline="0" dirty="0">
                          <a:solidFill>
                            <a:schemeClr val="tx1"/>
                          </a:solidFill>
                          <a:effectLst/>
                          <a:latin typeface="+mn-lt"/>
                          <a:ea typeface="+mn-ea"/>
                          <a:cs typeface="+mn-cs"/>
                        </a:rPr>
                      </a:br>
                      <a:r>
                        <a:rPr lang="en-US" altLang="zh-TW" sz="900" b="0" kern="1200" baseline="0" dirty="0">
                          <a:solidFill>
                            <a:schemeClr val="tx1"/>
                          </a:solidFill>
                          <a:effectLst/>
                          <a:latin typeface="+mn-lt"/>
                          <a:ea typeface="+mn-ea"/>
                          <a:cs typeface="+mn-cs"/>
                        </a:rPr>
                        <a:t>   USB 3.2 Gen 1 (type A)</a:t>
                      </a:r>
                      <a:endParaRPr lang="en-US" altLang="zh-TW" sz="900" b="0" kern="1200" baseline="0" dirty="0">
                        <a:solidFill>
                          <a:schemeClr val="tx1"/>
                        </a:solidFill>
                        <a:latin typeface="+mn-lt"/>
                        <a:ea typeface="Tahoma" panose="020B0604030504040204" pitchFamily="34" charset="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Thunderbolt 4, USB A x2, Micro SDXC, HDMI, RJ45, Audio in/out, dual SIM </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USB A</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Fischer USB</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VGA</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2</a:t>
                      </a:r>
                      <a:r>
                        <a:rPr lang="en-US" altLang="zh-TW" sz="900" b="0" kern="1200" baseline="30000" dirty="0">
                          <a:solidFill>
                            <a:schemeClr val="tx1"/>
                          </a:solidFill>
                          <a:latin typeface="+mn-lt"/>
                          <a:ea typeface="Tahoma" panose="020B0604030504040204" pitchFamily="34" charset="0"/>
                          <a:cs typeface="Tahoma" panose="020B0604030504040204" pitchFamily="34" charset="0"/>
                        </a:rPr>
                        <a:t>nd</a:t>
                      </a:r>
                      <a:r>
                        <a:rPr lang="en-US" altLang="zh-TW" sz="900" b="0" kern="1200" baseline="0" dirty="0">
                          <a:solidFill>
                            <a:schemeClr val="tx1"/>
                          </a:solidFill>
                          <a:latin typeface="+mn-lt"/>
                          <a:ea typeface="Tahoma" panose="020B0604030504040204" pitchFamily="34" charset="0"/>
                          <a:cs typeface="Tahoma" panose="020B0604030504040204" pitchFamily="34" charset="0"/>
                        </a:rPr>
                        <a:t> RJ45 </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Serial D-sub 9-pin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kern="1200" dirty="0">
                          <a:solidFill>
                            <a:schemeClr val="tx1"/>
                          </a:solidFill>
                          <a:effectLst/>
                          <a:latin typeface="+mn-lt"/>
                          <a:ea typeface="+mn-ea"/>
                          <a:cs typeface="+mn-cs"/>
                        </a:rPr>
                        <a:t>USB 3.1 Gen1 (type A) x3, USB 3.1 Gen2 (type C) x1, (support PD), Docking</a:t>
                      </a:r>
                      <a:r>
                        <a:rPr lang="en-US" altLang="zh-TW" sz="900" kern="1200" baseline="0" dirty="0">
                          <a:solidFill>
                            <a:schemeClr val="tx1"/>
                          </a:solidFill>
                          <a:effectLst/>
                          <a:latin typeface="+mn-lt"/>
                          <a:ea typeface="+mn-ea"/>
                          <a:cs typeface="+mn-cs"/>
                        </a:rPr>
                        <a:t> connector x1, HDMI x1, RJ-45 x1, RS-232 x1</a:t>
                      </a:r>
                      <a:r>
                        <a:rPr lang="en-US" altLang="zh-TW" sz="900" kern="1200" dirty="0">
                          <a:solidFill>
                            <a:schemeClr val="tx1"/>
                          </a:solidFill>
                          <a:effectLst/>
                          <a:latin typeface="+mn-lt"/>
                          <a:ea typeface="+mn-ea"/>
                          <a:cs typeface="+mn-cs"/>
                        </a:rPr>
                        <a:t>, Smart card</a:t>
                      </a:r>
                      <a:r>
                        <a:rPr lang="en-US" altLang="zh-TW" sz="900" kern="1200" baseline="0" dirty="0">
                          <a:solidFill>
                            <a:schemeClr val="tx1"/>
                          </a:solidFill>
                          <a:effectLst/>
                          <a:latin typeface="+mn-lt"/>
                          <a:ea typeface="+mn-ea"/>
                          <a:cs typeface="+mn-cs"/>
                        </a:rPr>
                        <a:t> x1, Audio Jack, SD and SIM card</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kern="1200" dirty="0">
                          <a:solidFill>
                            <a:schemeClr val="tx1"/>
                          </a:solidFill>
                          <a:effectLst/>
                          <a:latin typeface="+mn-lt"/>
                          <a:ea typeface="+mn-ea"/>
                          <a:cs typeface="+mn-cs"/>
                        </a:rPr>
                        <a:t>Optional 2</a:t>
                      </a:r>
                      <a:r>
                        <a:rPr lang="en-US" altLang="zh-TW" sz="900" kern="1200" baseline="30000" dirty="0">
                          <a:solidFill>
                            <a:schemeClr val="tx1"/>
                          </a:solidFill>
                          <a:effectLst/>
                          <a:latin typeface="+mn-lt"/>
                          <a:ea typeface="+mn-ea"/>
                          <a:cs typeface="+mn-cs"/>
                        </a:rPr>
                        <a:t>nd</a:t>
                      </a:r>
                      <a:r>
                        <a:rPr lang="en-US" altLang="zh-TW" sz="900" kern="1200" dirty="0">
                          <a:solidFill>
                            <a:schemeClr val="tx1"/>
                          </a:solidFill>
                          <a:effectLst/>
                          <a:latin typeface="+mn-lt"/>
                          <a:ea typeface="+mn-ea"/>
                          <a:cs typeface="+mn-cs"/>
                        </a:rPr>
                        <a:t> RJ-45, 2nd Serial, VGA, </a:t>
                      </a:r>
                      <a:br>
                        <a:rPr lang="en-US" altLang="zh-TW" sz="900" kern="1200" dirty="0">
                          <a:solidFill>
                            <a:schemeClr val="tx1"/>
                          </a:solidFill>
                          <a:effectLst/>
                          <a:latin typeface="+mn-lt"/>
                          <a:ea typeface="+mn-ea"/>
                          <a:cs typeface="+mn-cs"/>
                        </a:rPr>
                      </a:br>
                      <a:r>
                        <a:rPr lang="en-US" altLang="zh-TW" sz="900" kern="1200" dirty="0">
                          <a:solidFill>
                            <a:schemeClr val="tx1"/>
                          </a:solidFill>
                          <a:effectLst/>
                          <a:latin typeface="+mn-lt"/>
                          <a:ea typeface="+mn-ea"/>
                          <a:cs typeface="+mn-cs"/>
                        </a:rPr>
                        <a:t>  Display port or Fischer USB</a:t>
                      </a:r>
                      <a:endParaRPr lang="en-US" altLang="zh-TW" sz="900" b="0" kern="1200" baseline="0" dirty="0">
                        <a:solidFill>
                          <a:schemeClr val="tx1"/>
                        </a:solidFill>
                        <a:latin typeface="+mn-lt"/>
                        <a:ea typeface="Tahoma" panose="020B0604030504040204" pitchFamily="34" charset="0"/>
                        <a:cs typeface="Tahoma" panose="020B0604030504040204" pitchFamily="34" charset="0"/>
                      </a:endParaRP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PCMCIA or Express Card54</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dirty="0">
                          <a:solidFill>
                            <a:schemeClr val="tx1"/>
                          </a:solidFill>
                          <a:effectLst/>
                          <a:latin typeface="+mn-lt"/>
                          <a:ea typeface="+mn-ea"/>
                          <a:cs typeface="+mn-cs"/>
                        </a:rPr>
                        <a:t>Thunderbolt 4 x1, USB </a:t>
                      </a:r>
                      <a:r>
                        <a:rPr lang="en-US" altLang="zh-TW" sz="900" kern="1200" dirty="0">
                          <a:solidFill>
                            <a:schemeClr val="tx1"/>
                          </a:solidFill>
                          <a:effectLst/>
                          <a:latin typeface="+mn-lt"/>
                          <a:ea typeface="+mn-ea"/>
                          <a:cs typeface="+mn-cs"/>
                        </a:rPr>
                        <a:t>3.2 Gen1 x1,</a:t>
                      </a:r>
                      <a:r>
                        <a:rPr lang="zh-TW" altLang="en-US" sz="900" kern="1200" dirty="0">
                          <a:solidFill>
                            <a:schemeClr val="tx1"/>
                          </a:solidFill>
                          <a:effectLst/>
                          <a:latin typeface="+mn-lt"/>
                          <a:ea typeface="+mn-ea"/>
                          <a:cs typeface="+mn-cs"/>
                        </a:rPr>
                        <a:t> </a:t>
                      </a:r>
                      <a:r>
                        <a:rPr lang="en-US" altLang="zh-TW" sz="900" kern="1200" dirty="0">
                          <a:solidFill>
                            <a:schemeClr val="tx1"/>
                          </a:solidFill>
                          <a:effectLst/>
                          <a:latin typeface="+mn-lt"/>
                          <a:ea typeface="+mn-ea"/>
                          <a:cs typeface="+mn-cs"/>
                        </a:rPr>
                        <a:t>USB 3.2 Gen1</a:t>
                      </a:r>
                      <a:r>
                        <a:rPr lang="zh-TW" altLang="en-US" sz="900" kern="1200" dirty="0">
                          <a:solidFill>
                            <a:schemeClr val="tx1"/>
                          </a:solidFill>
                          <a:effectLst/>
                          <a:latin typeface="+mn-lt"/>
                          <a:ea typeface="+mn-ea"/>
                          <a:cs typeface="+mn-cs"/>
                        </a:rPr>
                        <a:t> </a:t>
                      </a:r>
                      <a:r>
                        <a:rPr lang="en-US" altLang="zh-TW" sz="900" kern="1200" dirty="0">
                          <a:solidFill>
                            <a:schemeClr val="tx1"/>
                          </a:solidFill>
                          <a:effectLst/>
                          <a:latin typeface="+mn-lt"/>
                          <a:ea typeface="+mn-ea"/>
                          <a:cs typeface="+mn-cs"/>
                        </a:rPr>
                        <a:t>(with power share) x1</a:t>
                      </a:r>
                      <a:r>
                        <a:rPr lang="en-US" altLang="zh-TW" sz="900" kern="1200" baseline="0" dirty="0">
                          <a:solidFill>
                            <a:schemeClr val="tx1"/>
                          </a:solidFill>
                          <a:effectLst/>
                          <a:latin typeface="+mn-lt"/>
                          <a:ea typeface="+mn-ea"/>
                          <a:cs typeface="+mn-cs"/>
                        </a:rPr>
                        <a:t>, HDMI x1, RJ-45 x1,</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kern="1200" baseline="0" dirty="0">
                          <a:solidFill>
                            <a:schemeClr val="tx1"/>
                          </a:solidFill>
                          <a:effectLst/>
                          <a:latin typeface="+mn-lt"/>
                          <a:ea typeface="+mn-ea"/>
                          <a:cs typeface="+mn-cs"/>
                        </a:rPr>
                        <a:t>RS-232 x1, </a:t>
                      </a:r>
                      <a:r>
                        <a:rPr lang="en-US" altLang="zh-TW" sz="900" kern="1200" dirty="0">
                          <a:solidFill>
                            <a:schemeClr val="tx1"/>
                          </a:solidFill>
                          <a:effectLst/>
                          <a:latin typeface="+mn-lt"/>
                          <a:ea typeface="+mn-ea"/>
                          <a:cs typeface="+mn-cs"/>
                        </a:rPr>
                        <a:t>Combo headphone &amp; microphone, </a:t>
                      </a:r>
                      <a:r>
                        <a:rPr lang="pt-BR" altLang="zh-TW" sz="900" kern="1200" dirty="0">
                          <a:solidFill>
                            <a:schemeClr val="tx1"/>
                          </a:solidFill>
                          <a:effectLst/>
                          <a:latin typeface="+mn-lt"/>
                          <a:ea typeface="+mn-ea"/>
                          <a:cs typeface="+mn-cs"/>
                        </a:rPr>
                        <a:t>Mircro SD card, Nano SIM card</a:t>
                      </a:r>
                    </a:p>
                    <a:p>
                      <a:pPr marL="45720" marR="0" lvl="0" indent="0" algn="l" defTabSz="685594" rtl="0" eaLnBrk="1" fontAlgn="ctr" latinLnBrk="0" hangingPunct="1">
                        <a:lnSpc>
                          <a:spcPct val="100000"/>
                        </a:lnSpc>
                        <a:spcBef>
                          <a:spcPts val="0"/>
                        </a:spcBef>
                        <a:spcAft>
                          <a:spcPts val="0"/>
                        </a:spcAft>
                        <a:buClrTx/>
                        <a:buSzTx/>
                        <a:buFontTx/>
                        <a:buNone/>
                        <a:tabLst/>
                        <a:defRPr/>
                      </a:pPr>
                      <a:r>
                        <a:rPr lang="pt-BR" altLang="zh-TW" sz="900" kern="1200" dirty="0">
                          <a:solidFill>
                            <a:schemeClr val="tx1"/>
                          </a:solidFill>
                          <a:effectLst/>
                          <a:latin typeface="+mn-lt"/>
                          <a:ea typeface="+mn-ea"/>
                          <a:cs typeface="+mn-cs"/>
                        </a:rPr>
                        <a:t>Optional: Thunderbolt 4</a:t>
                      </a:r>
                    </a:p>
                    <a:p>
                      <a:pPr marL="45720" marR="0" lvl="0" indent="0" algn="l" defTabSz="685594" rtl="0" eaLnBrk="1" fontAlgn="ctr" latinLnBrk="0" hangingPunct="1">
                        <a:lnSpc>
                          <a:spcPct val="100000"/>
                        </a:lnSpc>
                        <a:spcBef>
                          <a:spcPts val="0"/>
                        </a:spcBef>
                        <a:spcAft>
                          <a:spcPts val="0"/>
                        </a:spcAft>
                        <a:buClrTx/>
                        <a:buSzTx/>
                        <a:buFontTx/>
                        <a:buNone/>
                        <a:tabLst/>
                        <a:defRPr/>
                      </a:pPr>
                      <a:r>
                        <a:rPr lang="pt-BR" altLang="zh-TW" sz="900" b="0" kern="1200" baseline="0" dirty="0">
                          <a:solidFill>
                            <a:schemeClr val="tx1"/>
                          </a:solidFill>
                          <a:effectLst/>
                          <a:latin typeface="+mn-lt"/>
                          <a:ea typeface="+mn-ea"/>
                          <a:cs typeface="+mn-cs"/>
                        </a:rPr>
                        <a:t>Optional: RJ-45/USB Type A/</a:t>
                      </a:r>
                      <a:br>
                        <a:rPr lang="pt-BR" altLang="zh-TW" sz="900" b="0" kern="1200" baseline="0" dirty="0">
                          <a:solidFill>
                            <a:schemeClr val="tx1"/>
                          </a:solidFill>
                          <a:effectLst/>
                          <a:latin typeface="+mn-lt"/>
                          <a:ea typeface="+mn-ea"/>
                          <a:cs typeface="+mn-cs"/>
                        </a:rPr>
                      </a:br>
                      <a:r>
                        <a:rPr lang="pt-BR" altLang="zh-TW" sz="900" b="0" kern="1200" baseline="0" dirty="0">
                          <a:solidFill>
                            <a:schemeClr val="tx1"/>
                          </a:solidFill>
                          <a:effectLst/>
                          <a:latin typeface="+mn-lt"/>
                          <a:ea typeface="+mn-ea"/>
                          <a:cs typeface="+mn-cs"/>
                        </a:rPr>
                        <a:t>   Fischer USB 3.0 9 pin</a:t>
                      </a:r>
                    </a:p>
                    <a:p>
                      <a:pPr marL="45720" marR="0" lvl="0" indent="0" algn="l" defTabSz="685594" rtl="0" eaLnBrk="1" fontAlgn="ctr" latinLnBrk="0" hangingPunct="1">
                        <a:lnSpc>
                          <a:spcPct val="100000"/>
                        </a:lnSpc>
                        <a:spcBef>
                          <a:spcPts val="0"/>
                        </a:spcBef>
                        <a:spcAft>
                          <a:spcPts val="0"/>
                        </a:spcAft>
                        <a:buClrTx/>
                        <a:buSzTx/>
                        <a:buFontTx/>
                        <a:buNone/>
                        <a:tabLst/>
                        <a:defRPr/>
                      </a:pPr>
                      <a:r>
                        <a:rPr lang="pt-BR" altLang="zh-TW" sz="900" kern="1200" dirty="0">
                          <a:solidFill>
                            <a:schemeClr val="tx1"/>
                          </a:solidFill>
                          <a:effectLst/>
                          <a:latin typeface="+mn-lt"/>
                          <a:ea typeface="+mn-ea"/>
                          <a:cs typeface="+mn-cs"/>
                        </a:rPr>
                        <a:t>Optional: Smart card reader </a:t>
                      </a:r>
                    </a:p>
                    <a:p>
                      <a:pPr marL="45720" marR="0" lvl="0" indent="0" algn="l" defTabSz="685594" rtl="0" eaLnBrk="1" fontAlgn="ctr" latinLnBrk="0" hangingPunct="1">
                        <a:lnSpc>
                          <a:spcPct val="100000"/>
                        </a:lnSpc>
                        <a:spcBef>
                          <a:spcPts val="0"/>
                        </a:spcBef>
                        <a:spcAft>
                          <a:spcPts val="0"/>
                        </a:spcAft>
                        <a:buClrTx/>
                        <a:buSzTx/>
                        <a:buFontTx/>
                        <a:buNone/>
                        <a:tabLst/>
                        <a:defRPr/>
                      </a:pPr>
                      <a:r>
                        <a:rPr lang="pt-BR" altLang="zh-TW" sz="900" b="0" kern="1200" baseline="0" dirty="0">
                          <a:solidFill>
                            <a:schemeClr val="tx1"/>
                          </a:solidFill>
                          <a:effectLst/>
                          <a:latin typeface="+mn-lt"/>
                          <a:ea typeface="+mn-ea"/>
                          <a:cs typeface="+mn-cs"/>
                        </a:rPr>
                        <a:t>Optional: Contactless card reader</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5686">
                <a:tc>
                  <a:txBody>
                    <a:bodyPr/>
                    <a:lstStyle/>
                    <a:p>
                      <a:pPr algn="ctr" fontAlgn="ctr"/>
                      <a:r>
                        <a:rPr lang="en-US" sz="1200" b="1" i="0" u="none" strike="noStrike" dirty="0">
                          <a:solidFill>
                            <a:schemeClr val="bg1"/>
                          </a:solidFill>
                          <a:effectLst/>
                          <a:latin typeface="+mn-lt"/>
                        </a:rPr>
                        <a:t> Media</a:t>
                      </a:r>
                      <a:r>
                        <a:rPr lang="en-US" sz="1200" b="1" i="0" u="none" strike="noStrike" baseline="0" dirty="0">
                          <a:solidFill>
                            <a:schemeClr val="bg1"/>
                          </a:solidFill>
                          <a:effectLst/>
                          <a:latin typeface="+mn-lt"/>
                        </a:rPr>
                        <a:t> </a:t>
                      </a:r>
                      <a:br>
                        <a:rPr lang="en-US" sz="1200" b="1" i="0" u="none" strike="noStrike" baseline="0" dirty="0">
                          <a:solidFill>
                            <a:schemeClr val="bg1"/>
                          </a:solidFill>
                          <a:effectLst/>
                          <a:latin typeface="+mn-lt"/>
                        </a:rPr>
                      </a:br>
                      <a:r>
                        <a:rPr lang="en-US" sz="1200" b="1" i="0" u="none" strike="noStrike" baseline="0" dirty="0">
                          <a:solidFill>
                            <a:schemeClr val="bg1"/>
                          </a:solidFill>
                          <a:effectLst/>
                          <a:latin typeface="+mn-lt"/>
                        </a:rPr>
                        <a:t> Bay</a:t>
                      </a:r>
                      <a:endParaRPr lang="en-US" sz="1200" b="1" i="0" u="none" strike="noStrike" dirty="0">
                        <a:solidFill>
                          <a:schemeClr val="bg1"/>
                        </a:solidFill>
                        <a:effectLst/>
                        <a:latin typeface="+mn-lt"/>
                      </a:endParaRP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altLang="zh-TW" sz="900" b="0" kern="1200" dirty="0">
                          <a:solidFill>
                            <a:schemeClr val="tx1"/>
                          </a:solidFill>
                          <a:latin typeface="+mn-lt"/>
                          <a:ea typeface="Tahoma" panose="020B0604030504040204" pitchFamily="34" charset="0"/>
                          <a:cs typeface="Tahoma" panose="020B0604030504040204" pitchFamily="34" charset="0"/>
                        </a:rPr>
                        <a:t>Optional smart card reader or </a:t>
                      </a:r>
                      <a:r>
                        <a:rPr lang="en-US" altLang="zh-TW" sz="900" b="0" kern="1200" dirty="0" err="1">
                          <a:solidFill>
                            <a:schemeClr val="tx1"/>
                          </a:solidFill>
                          <a:latin typeface="+mn-lt"/>
                          <a:ea typeface="Tahoma" panose="020B0604030504040204" pitchFamily="34" charset="0"/>
                          <a:cs typeface="Tahoma" panose="020B0604030504040204" pitchFamily="34" charset="0"/>
                        </a:rPr>
                        <a:t>ExpressCard</a:t>
                      </a:r>
                      <a:r>
                        <a:rPr lang="en-US" altLang="zh-TW" sz="900" b="0" kern="1200" dirty="0">
                          <a:solidFill>
                            <a:schemeClr val="tx1"/>
                          </a:solidFill>
                          <a:latin typeface="+mn-lt"/>
                          <a:ea typeface="Tahoma" panose="020B0604030504040204" pitchFamily="34" charset="0"/>
                          <a:cs typeface="Tahoma" panose="020B0604030504040204" pitchFamily="34" charset="0"/>
                        </a:rPr>
                        <a:t> 54 or</a:t>
                      </a:r>
                    </a:p>
                    <a:p>
                      <a:pPr marL="45720" indent="0" algn="l" defTabSz="685594" rtl="0" eaLnBrk="1" fontAlgn="ctr" latinLnBrk="0" hangingPunct="1">
                        <a:buFontTx/>
                        <a:buNone/>
                      </a:pPr>
                      <a:r>
                        <a:rPr lang="en-US" altLang="zh-TW" sz="900" b="0" kern="1200" dirty="0">
                          <a:solidFill>
                            <a:schemeClr val="tx1"/>
                          </a:solidFill>
                          <a:latin typeface="+mn-lt"/>
                          <a:ea typeface="Tahoma" panose="020B0604030504040204" pitchFamily="34" charset="0"/>
                          <a:cs typeface="Tahoma" panose="020B0604030504040204" pitchFamily="34" charset="0"/>
                        </a:rPr>
                        <a:t>2nd serial port (RS232) &amp; USB 3.2 Gen1 (type A)</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ODD or 2nd Batt or 2nd SSD or PCMCIA-II or Express Card34/54 or barcode scanner</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kern="1200" baseline="0" dirty="0">
                          <a:solidFill>
                            <a:schemeClr val="tx1"/>
                          </a:solidFill>
                          <a:latin typeface="+mn-lt"/>
                          <a:ea typeface="Tahoma" panose="020B0604030504040204" pitchFamily="34" charset="0"/>
                          <a:cs typeface="Tahoma" panose="020B0604030504040204" pitchFamily="34" charset="0"/>
                        </a:rPr>
                        <a:t>Optional DVD drive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endParaRPr lang="en-US" altLang="zh-TW" sz="900" b="0" kern="1200" baseline="0" dirty="0">
                        <a:solidFill>
                          <a:schemeClr val="tx1"/>
                        </a:solidFill>
                        <a:latin typeface="+mn-lt"/>
                        <a:ea typeface="Tahoma" panose="020B0604030504040204" pitchFamily="34" charset="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endParaRPr lang="en-US" altLang="zh-TW" sz="900" b="0" kern="1200" baseline="0" dirty="0">
                        <a:solidFill>
                          <a:schemeClr val="tx1"/>
                        </a:solidFill>
                        <a:latin typeface="+mn-lt"/>
                        <a:ea typeface="Tahoma" panose="020B0604030504040204" pitchFamily="34" charset="0"/>
                        <a:cs typeface="Tahoma" panose="020B0604030504040204" pitchFamily="34" charset="0"/>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07783">
                <a:tc>
                  <a:txBody>
                    <a:bodyPr/>
                    <a:lstStyle/>
                    <a:p>
                      <a:pPr algn="ctr" fontAlgn="ctr"/>
                      <a:r>
                        <a:rPr lang="en-US" sz="1200" b="1" i="0" u="none" strike="noStrike" dirty="0">
                          <a:solidFill>
                            <a:schemeClr val="bg1"/>
                          </a:solidFill>
                          <a:effectLst/>
                          <a:latin typeface="+mn-lt"/>
                        </a:rPr>
                        <a:t> Wireless</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altLang="zh-TW" sz="900" b="1" kern="1200" dirty="0">
                          <a:solidFill>
                            <a:srgbClr val="FF0000"/>
                          </a:solidFill>
                          <a:latin typeface="+mn-lt"/>
                          <a:ea typeface="Tahoma" panose="020B0604030504040204" pitchFamily="34" charset="0"/>
                          <a:cs typeface="Tahoma" panose="020B0604030504040204" pitchFamily="34" charset="0"/>
                        </a:rPr>
                        <a:t> Intel® Wi-Fi 7 BE200, 802.11ax</a:t>
                      </a:r>
                    </a:p>
                    <a:p>
                      <a:pPr marL="45720" indent="0" algn="l" defTabSz="685594" rtl="0" eaLnBrk="1" fontAlgn="ctr" latinLnBrk="0" hangingPunct="1">
                        <a:buFontTx/>
                        <a:buNone/>
                      </a:pPr>
                      <a:r>
                        <a:rPr lang="en-US" altLang="zh-TW" sz="900" b="1" kern="1200" dirty="0">
                          <a:solidFill>
                            <a:srgbClr val="FF0000"/>
                          </a:solidFill>
                          <a:latin typeface="+mn-lt"/>
                          <a:ea typeface="Tahoma" panose="020B0604030504040204" pitchFamily="34" charset="0"/>
                          <a:cs typeface="Tahoma" panose="020B0604030504040204" pitchFamily="34" charset="0"/>
                        </a:rPr>
                        <a:t> Bluetooth v5.4</a:t>
                      </a:r>
                    </a:p>
                    <a:p>
                      <a:pPr marL="45720" indent="0" algn="l" defTabSz="685594" rtl="0" eaLnBrk="1" fontAlgn="ctr" latinLnBrk="0" hangingPunct="1">
                        <a:buFontTx/>
                        <a:buNone/>
                      </a:pPr>
                      <a:r>
                        <a:rPr lang="en-US" altLang="zh-TW" sz="900" b="0" kern="1200" dirty="0">
                          <a:solidFill>
                            <a:schemeClr val="tx1"/>
                          </a:solidFill>
                          <a:latin typeface="+mn-lt"/>
                          <a:ea typeface="Tahoma" panose="020B0604030504040204" pitchFamily="34" charset="0"/>
                          <a:cs typeface="Tahoma" panose="020B0604030504040204" pitchFamily="34" charset="0"/>
                        </a:rPr>
                        <a:t> Optional 4G LTE &amp; 5</a:t>
                      </a:r>
                      <a:r>
                        <a:rPr lang="en-US" altLang="zh-TW" sz="900" b="1" kern="1200" dirty="0">
                          <a:solidFill>
                            <a:srgbClr val="FF0000"/>
                          </a:solidFill>
                          <a:latin typeface="+mn-lt"/>
                          <a:ea typeface="Tahoma" panose="020B0604030504040204" pitchFamily="34" charset="0"/>
                          <a:cs typeface="Tahoma" panose="020B0604030504040204" pitchFamily="34" charset="0"/>
                        </a:rPr>
                        <a:t>G</a:t>
                      </a:r>
                      <a:endParaRPr lang="en-US" altLang="zh-TW" sz="900" kern="1200" dirty="0">
                        <a:solidFill>
                          <a:srgbClr val="FF0000"/>
                        </a:solidFill>
                        <a:latin typeface="+mn-lt"/>
                        <a:ea typeface="Tahoma" panose="020B0604030504040204" pitchFamily="34" charset="0"/>
                        <a:cs typeface="Tahoma" panose="020B0604030504040204" pitchFamily="34" charset="0"/>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de-DE" altLang="zh-TW" sz="900" b="0" i="0" u="none" strike="noStrike" kern="1200" dirty="0">
                          <a:solidFill>
                            <a:schemeClr val="tx1"/>
                          </a:solidFill>
                          <a:effectLst/>
                          <a:latin typeface="+mn-lt"/>
                          <a:ea typeface="+mn-ea"/>
                          <a:cs typeface="+mn-cs"/>
                        </a:rPr>
                        <a:t>Intel® Wi-Fi 6 AX201, 802.11ax</a:t>
                      </a:r>
                    </a:p>
                    <a:p>
                      <a:pPr marL="45720" indent="0" algn="l" defTabSz="685594" rtl="0" eaLnBrk="1" fontAlgn="ctr" latinLnBrk="0" hangingPunct="1">
                        <a:buFontTx/>
                        <a:buNone/>
                      </a:pPr>
                      <a:r>
                        <a:rPr lang="en-US" altLang="zh-TW" sz="900" b="0" i="0" u="none" strike="noStrike" kern="1200" dirty="0">
                          <a:solidFill>
                            <a:schemeClr val="tx1"/>
                          </a:solidFill>
                          <a:effectLst/>
                          <a:latin typeface="+mn-lt"/>
                          <a:ea typeface="+mn-ea"/>
                          <a:cs typeface="+mn-cs"/>
                        </a:rPr>
                        <a:t>Bluetooth v5.2</a:t>
                      </a:r>
                    </a:p>
                    <a:p>
                      <a:pPr marL="45720" indent="0" algn="l" defTabSz="685594" rtl="0" eaLnBrk="1" fontAlgn="ctr" latinLnBrk="0" hangingPunct="1">
                        <a:buFontTx/>
                        <a:buNone/>
                      </a:pPr>
                      <a:r>
                        <a:rPr lang="en-US" altLang="zh-TW" sz="900" b="0" i="0" u="none" strike="noStrike" kern="1200" dirty="0">
                          <a:solidFill>
                            <a:schemeClr val="tx1"/>
                          </a:solidFill>
                          <a:effectLst/>
                          <a:latin typeface="+mn-lt"/>
                          <a:ea typeface="+mn-ea"/>
                          <a:cs typeface="+mn-cs"/>
                        </a:rPr>
                        <a:t>Optional4G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de-DE" altLang="zh-TW" sz="900" b="0" i="0" u="none" strike="noStrike" kern="1200" dirty="0">
                          <a:solidFill>
                            <a:schemeClr val="tx1"/>
                          </a:solidFill>
                          <a:effectLst/>
                          <a:latin typeface="+mn-lt"/>
                          <a:ea typeface="+mn-ea"/>
                          <a:cs typeface="+mn-cs"/>
                        </a:rPr>
                        <a:t>Intel® Wi-Fi 6 AX201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Bluetooth v5.1</a:t>
                      </a:r>
                    </a:p>
                    <a:p>
                      <a:pPr marL="45720" marR="0" lvl="0" indent="0" algn="l" defTabSz="685594"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Optional 4G LTE</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Intel Dual Band Wireless AC 8265</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Bluetooth v4.2</a:t>
                      </a:r>
                    </a:p>
                    <a:p>
                      <a:pPr marL="45720" indent="0" algn="l" defTabSz="685594" rtl="0" eaLnBrk="1" fontAlgn="ctr" latinLnBrk="0" hangingPunct="1">
                        <a:buFontTx/>
                        <a:buNone/>
                      </a:pPr>
                      <a:endParaRPr lang="en-US" altLang="zh-TW" sz="900" b="0" i="0" u="none" strike="noStrike" kern="1200" dirty="0">
                        <a:solidFill>
                          <a:schemeClr val="tx1"/>
                        </a:solidFill>
                        <a:effectLst/>
                        <a:latin typeface="+mn-lt"/>
                        <a:ea typeface="+mn-ea"/>
                        <a:cs typeface="+mn-cs"/>
                      </a:endParaRP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indent="0" algn="l" defTabSz="685594" rtl="0" eaLnBrk="1" fontAlgn="ctr" latinLnBrk="0" hangingPunct="1">
                        <a:buFontTx/>
                        <a:buNone/>
                      </a:pPr>
                      <a:r>
                        <a:rPr lang="de-DE" altLang="zh-TW" sz="900" b="0" i="0" u="none" strike="noStrike" kern="1200" dirty="0">
                          <a:solidFill>
                            <a:schemeClr val="tx1"/>
                          </a:solidFill>
                          <a:effectLst/>
                          <a:latin typeface="+mn-lt"/>
                          <a:ea typeface="+mn-ea"/>
                          <a:cs typeface="+mn-cs"/>
                        </a:rPr>
                        <a:t>Intel® Wi-Fi 6 AX201, 802.11ax</a:t>
                      </a:r>
                    </a:p>
                    <a:p>
                      <a:pPr marL="45720" marR="0" indent="0" algn="l" defTabSz="685594" rtl="0" eaLnBrk="1" fontAlgn="ctr" latinLnBrk="0" hangingPunct="1">
                        <a:lnSpc>
                          <a:spcPct val="100000"/>
                        </a:lnSpc>
                        <a:spcBef>
                          <a:spcPts val="0"/>
                        </a:spcBef>
                        <a:spcAft>
                          <a:spcPts val="0"/>
                        </a:spcAft>
                        <a:buClrTx/>
                        <a:buSzTx/>
                        <a:buFontTx/>
                        <a:buNone/>
                        <a:tabLst/>
                        <a:defRPr/>
                      </a:pPr>
                      <a:r>
                        <a:rPr lang="en-US" altLang="zh-TW" sz="900" b="0" i="0" u="none" strike="noStrike" kern="1200" dirty="0">
                          <a:solidFill>
                            <a:schemeClr val="tx1"/>
                          </a:solidFill>
                          <a:effectLst/>
                          <a:latin typeface="+mn-lt"/>
                          <a:ea typeface="+mn-ea"/>
                          <a:cs typeface="+mn-cs"/>
                        </a:rPr>
                        <a:t>Optional Bluetooth</a:t>
                      </a:r>
                    </a:p>
                    <a:p>
                      <a:pPr marL="45720" indent="0" algn="l" defTabSz="685594" rtl="0" eaLnBrk="1" fontAlgn="ctr" latinLnBrk="0" hangingPunct="1">
                        <a:buFontTx/>
                        <a:buNone/>
                      </a:pPr>
                      <a:r>
                        <a:rPr lang="en-US" altLang="zh-TW" sz="900" b="0" i="0" u="none" strike="noStrike" kern="1200" dirty="0">
                          <a:solidFill>
                            <a:schemeClr val="tx1"/>
                          </a:solidFill>
                          <a:effectLst/>
                          <a:latin typeface="+mn-lt"/>
                          <a:ea typeface="+mn-ea"/>
                          <a:cs typeface="+mn-cs"/>
                        </a:rPr>
                        <a:t>Optional 4G LTE </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0811">
                <a:tc>
                  <a:txBody>
                    <a:bodyPr/>
                    <a:lstStyle/>
                    <a:p>
                      <a:pPr algn="ctr" fontAlgn="ctr"/>
                      <a:r>
                        <a:rPr lang="en-US" sz="1200" b="1" i="0" u="none" strike="noStrike" dirty="0">
                          <a:solidFill>
                            <a:schemeClr val="bg1"/>
                          </a:solidFill>
                          <a:effectLst/>
                          <a:latin typeface="+mn-lt"/>
                        </a:rPr>
                        <a:t> Battery </a:t>
                      </a:r>
                    </a:p>
                  </a:txBody>
                  <a:tcPr marL="6330" marR="6330" marT="6328" marB="0" anchor="ctr">
                    <a:lnL w="12700" cap="flat" cmpd="sng" algn="ctr">
                      <a:solidFill>
                        <a:srgbClr val="000000"/>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marL="45720" indent="0" algn="l" defTabSz="685594" rtl="0" eaLnBrk="1" fontAlgn="ctr" latinLnBrk="0" hangingPunct="1">
                        <a:buFontTx/>
                        <a:buNone/>
                      </a:pPr>
                      <a:r>
                        <a:rPr lang="en-US" sz="900" b="1" kern="1200" dirty="0">
                          <a:solidFill>
                            <a:srgbClr val="FF0000"/>
                          </a:solidFill>
                          <a:latin typeface="+mn-lt"/>
                          <a:ea typeface="Tahoma" panose="020B0604030504040204" pitchFamily="34" charset="0"/>
                          <a:cs typeface="Tahoma" panose="020B0604030504040204" pitchFamily="34" charset="0"/>
                        </a:rPr>
                        <a:t>16hrs (up to 32hrs)</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12hrs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 up to 19hrs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14hrs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tc>
                  <a:txBody>
                    <a:bodyPr/>
                    <a:lstStyle/>
                    <a:p>
                      <a:pPr marL="45720" algn="l" fontAlgn="ctr"/>
                      <a:r>
                        <a:rPr lang="en-US" altLang="zh-TW" sz="900" b="0" i="0" u="none" strike="noStrike" kern="1200" dirty="0">
                          <a:solidFill>
                            <a:schemeClr val="tx1"/>
                          </a:solidFill>
                          <a:effectLst/>
                          <a:latin typeface="+mn-lt"/>
                          <a:ea typeface="+mn-ea"/>
                          <a:cs typeface="+mn-cs"/>
                        </a:rPr>
                        <a:t>25hrs</a:t>
                      </a:r>
                    </a:p>
                  </a:txBody>
                  <a:tcPr marL="45720" marR="4572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8297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521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briefcase with a handle&#10;&#10;Description automatically generated">
            <a:extLst>
              <a:ext uri="{FF2B5EF4-FFF2-40B4-BE49-F238E27FC236}">
                <a16:creationId xmlns:a16="http://schemas.microsoft.com/office/drawing/2014/main" id="{E9E88ABD-5C13-82F5-33AE-CFC0EA91EF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96610" y="2060861"/>
            <a:ext cx="3529282" cy="2893628"/>
          </a:xfrm>
          <a:prstGeom prst="rect">
            <a:avLst/>
          </a:prstGeom>
        </p:spPr>
      </p:pic>
      <p:sp>
        <p:nvSpPr>
          <p:cNvPr id="2" name="Content Placeholder 1"/>
          <p:cNvSpPr>
            <a:spLocks noGrp="1"/>
          </p:cNvSpPr>
          <p:nvPr>
            <p:ph sz="quarter" idx="10"/>
          </p:nvPr>
        </p:nvSpPr>
        <p:spPr>
          <a:xfrm>
            <a:off x="998059" y="330916"/>
            <a:ext cx="10195883" cy="571500"/>
          </a:xfrm>
        </p:spPr>
        <p:txBody>
          <a:bodyPr/>
          <a:lstStyle/>
          <a:p>
            <a:r>
              <a:rPr lang="en-US" dirty="0"/>
              <a:t>S14I </a:t>
            </a:r>
            <a:r>
              <a:rPr lang="en-US" dirty="0">
                <a:solidFill>
                  <a:schemeClr val="tx1"/>
                </a:solidFill>
              </a:rPr>
              <a:t>FEATURES HIGHLIGHT</a:t>
            </a:r>
          </a:p>
        </p:txBody>
      </p:sp>
      <p:sp>
        <p:nvSpPr>
          <p:cNvPr id="8" name="TextBox 7"/>
          <p:cNvSpPr txBox="1"/>
          <p:nvPr/>
        </p:nvSpPr>
        <p:spPr>
          <a:xfrm>
            <a:off x="801737" y="1360025"/>
            <a:ext cx="6955916" cy="4421723"/>
          </a:xfrm>
          <a:prstGeom prst="rect">
            <a:avLst/>
          </a:prstGeom>
          <a:noFill/>
        </p:spPr>
        <p:txBody>
          <a:bodyPr wrap="square" rtlCol="0">
            <a:spAutoFit/>
          </a:bodyPr>
          <a:lstStyle/>
          <a:p>
            <a:pPr marL="285750" indent="-285750" fontAlgn="auto">
              <a:spcBef>
                <a:spcPts val="400"/>
              </a:spcBef>
              <a:spcAft>
                <a:spcPts val="0"/>
              </a:spcAft>
              <a:buClr>
                <a:srgbClr val="00529C"/>
              </a:buClr>
              <a:buFont typeface="Arial" panose="020B0604020202020204" pitchFamily="34" charset="0"/>
              <a:buChar char="•"/>
              <a:defRPr/>
            </a:pPr>
            <a:r>
              <a:rPr lang="en-US" altLang="zh-TW" sz="2100" b="1" dirty="0">
                <a:solidFill>
                  <a:srgbClr val="00529C"/>
                </a:solidFill>
                <a:ea typeface="Arial Unicode MS" panose="020B0604020202020204" pitchFamily="34" charset="-120"/>
              </a:rPr>
              <a:t>Intel® Core™ Ultra 5 125U</a:t>
            </a:r>
            <a:r>
              <a:rPr lang="en-US" altLang="zh-TW" sz="2100" dirty="0">
                <a:ea typeface="Arial Unicode MS" panose="020B0604020202020204" pitchFamily="34" charset="-120"/>
                <a:cs typeface="Arial Unicode MS" panose="020B0604020202020204" pitchFamily="34" charset="-120"/>
              </a:rPr>
              <a:t> up to 4.3 GHz/ </a:t>
            </a:r>
            <a:r>
              <a:rPr lang="en-US" altLang="zh-TW" sz="2100" b="1" dirty="0">
                <a:solidFill>
                  <a:srgbClr val="00529C"/>
                </a:solidFill>
                <a:ea typeface="Arial Unicode MS" panose="020B0604020202020204" pitchFamily="34" charset="-120"/>
              </a:rPr>
              <a:t>Ultra 7 155U </a:t>
            </a:r>
            <a:r>
              <a:rPr lang="en-US" altLang="zh-TW" sz="2100" dirty="0">
                <a:ea typeface="Arial Unicode MS" panose="020B0604020202020204" pitchFamily="34" charset="-120"/>
                <a:cs typeface="Arial Unicode MS" panose="020B0604020202020204" pitchFamily="34" charset="-120"/>
              </a:rPr>
              <a:t>up to 4.8 GHz; with vPro Technology.</a:t>
            </a:r>
          </a:p>
          <a:p>
            <a:pPr marL="285750" indent="-285750" fontAlgn="auto">
              <a:spcBef>
                <a:spcPts val="400"/>
              </a:spcBef>
              <a:spcAft>
                <a:spcPts val="0"/>
              </a:spcAft>
              <a:buClr>
                <a:srgbClr val="00529C"/>
              </a:buClr>
              <a:buFont typeface="Arial" panose="020B0604020202020204" pitchFamily="34" charset="0"/>
              <a:buChar char="•"/>
              <a:defRPr/>
            </a:pPr>
            <a:r>
              <a:rPr lang="en-US" altLang="zh-TW" sz="2100" dirty="0">
                <a:ea typeface="Arial Unicode MS" panose="020B0604020202020204" pitchFamily="34" charset="-120"/>
              </a:rPr>
              <a:t>Embedded </a:t>
            </a:r>
            <a:r>
              <a:rPr lang="en-US" altLang="zh-TW" sz="2100" b="1" dirty="0">
                <a:solidFill>
                  <a:srgbClr val="00529C"/>
                </a:solidFill>
                <a:ea typeface="Arial Unicode MS" panose="020B0604020202020204" pitchFamily="34" charset="-120"/>
              </a:rPr>
              <a:t>Intel® AI Boost NPU </a:t>
            </a:r>
            <a:r>
              <a:rPr lang="en-US" sz="2100" dirty="0">
                <a:ea typeface="Arial Unicode MS" panose="020B0604020202020204" pitchFamily="34" charset="-120"/>
                <a:cs typeface="Arial Unicode MS" panose="020B0604020202020204" pitchFamily="34" charset="-120"/>
              </a:rPr>
              <a:t>to optimize AI performance</a:t>
            </a:r>
            <a:endParaRPr lang="en-US" altLang="zh-TW" sz="2100" dirty="0">
              <a:ea typeface="Arial Unicode MS" panose="020B0604020202020204" pitchFamily="34" charset="-120"/>
              <a:cs typeface="Arial Unicode MS" panose="020B0604020202020204" pitchFamily="34" charset="-120"/>
            </a:endParaRPr>
          </a:p>
          <a:p>
            <a:pPr marL="285750" indent="-285750">
              <a:spcBef>
                <a:spcPts val="400"/>
              </a:spcBef>
              <a:buClr>
                <a:srgbClr val="00529C"/>
              </a:buClr>
              <a:buFont typeface="Arial" panose="020B0604020202020204" pitchFamily="34" charset="0"/>
              <a:buChar char="•"/>
              <a:defRPr/>
            </a:pPr>
            <a:r>
              <a:rPr lang="en-US" altLang="zh-TW" sz="2100" dirty="0">
                <a:ea typeface="Arial Unicode MS" panose="020B0604020202020204" pitchFamily="34" charset="-120"/>
                <a:cs typeface="Arial Unicode MS" panose="020B0604020202020204" pitchFamily="34" charset="-120"/>
              </a:rPr>
              <a:t>14” </a:t>
            </a:r>
            <a:r>
              <a:rPr lang="en-US" altLang="zh-TW" sz="2100" b="1" dirty="0">
                <a:solidFill>
                  <a:srgbClr val="00529C"/>
                </a:solidFill>
                <a:ea typeface="Arial Unicode MS" panose="020B0604020202020204" pitchFamily="34" charset="-120"/>
                <a:cs typeface="Arial Unicode MS" panose="020B0604020202020204" pitchFamily="34" charset="-120"/>
              </a:rPr>
              <a:t>FHD</a:t>
            </a:r>
            <a:r>
              <a:rPr lang="en-US" altLang="zh-TW" sz="2100" dirty="0">
                <a:solidFill>
                  <a:srgbClr val="00529C"/>
                </a:solidFill>
                <a:ea typeface="Arial Unicode MS" panose="020B0604020202020204" pitchFamily="34" charset="-120"/>
                <a:cs typeface="Arial Unicode MS" panose="020B0604020202020204" pitchFamily="34" charset="-120"/>
              </a:rPr>
              <a:t> </a:t>
            </a:r>
            <a:r>
              <a:rPr lang="en-US" altLang="zh-TW" sz="2100" dirty="0">
                <a:ea typeface="Arial Unicode MS" panose="020B0604020202020204" pitchFamily="34" charset="-120"/>
                <a:cs typeface="Arial Unicode MS" panose="020B0604020202020204" pitchFamily="34" charset="-120"/>
              </a:rPr>
              <a:t>(1920 x1080) </a:t>
            </a:r>
            <a:r>
              <a:rPr lang="en-US" altLang="zh-TW" sz="2100" b="1" dirty="0">
                <a:solidFill>
                  <a:srgbClr val="00529C"/>
                </a:solidFill>
                <a:ea typeface="Arial Unicode MS" panose="020B0604020202020204" pitchFamily="34" charset="-120"/>
              </a:rPr>
              <a:t>1,200 nits </a:t>
            </a:r>
            <a:r>
              <a:rPr lang="en-US" altLang="zh-TW" sz="2100" dirty="0" err="1">
                <a:ea typeface="Arial Unicode MS" panose="020B0604020202020204" pitchFamily="34" charset="-120"/>
                <a:cs typeface="Arial Unicode MS" panose="020B0604020202020204" pitchFamily="34" charset="-120"/>
              </a:rPr>
              <a:t>DynaVue</a:t>
            </a:r>
            <a:r>
              <a:rPr lang="en-US" altLang="zh-TW" sz="2100" dirty="0">
                <a:ea typeface="Arial Unicode MS" panose="020B0604020202020204" pitchFamily="34" charset="-120"/>
                <a:cs typeface="Arial Unicode MS" panose="020B0604020202020204" pitchFamily="34" charset="-120"/>
              </a:rPr>
              <a:t>® sunlight readable display and optional capacitive multi-touch function</a:t>
            </a:r>
          </a:p>
          <a:p>
            <a:pPr marL="285750" indent="-285750">
              <a:spcBef>
                <a:spcPts val="400"/>
              </a:spcBef>
              <a:buClr>
                <a:srgbClr val="00529C"/>
              </a:buClr>
              <a:buFont typeface="Arial" panose="020B0604020202020204" pitchFamily="34" charset="0"/>
              <a:buChar char="•"/>
              <a:defRPr/>
            </a:pPr>
            <a:r>
              <a:rPr lang="en-US" altLang="zh-CN" sz="2100" dirty="0">
                <a:ea typeface="Arial Unicode MS" panose="020B0604020202020204" pitchFamily="34" charset="-120"/>
                <a:cs typeface="Arial Unicode MS" panose="020B0604020202020204" pitchFamily="34" charset="-120"/>
              </a:rPr>
              <a:t>Removable</a:t>
            </a:r>
            <a:r>
              <a:rPr lang="en-US" altLang="zh-CN" sz="2100" b="1" dirty="0">
                <a:solidFill>
                  <a:srgbClr val="00499D"/>
                </a:solidFill>
                <a:ea typeface="Arial Unicode MS" panose="020B0604020202020204" pitchFamily="34" charset="-120"/>
              </a:rPr>
              <a:t> q</a:t>
            </a:r>
            <a:r>
              <a:rPr lang="en-US" altLang="zh-TW" sz="2100" b="1" dirty="0">
                <a:solidFill>
                  <a:srgbClr val="00499D"/>
                </a:solidFill>
                <a:ea typeface="Arial Unicode MS" panose="020B0604020202020204" pitchFamily="34" charset="-120"/>
              </a:rPr>
              <a:t>uick-release batteries &amp; storage drive</a:t>
            </a:r>
          </a:p>
          <a:p>
            <a:pPr marL="285750" indent="-285750">
              <a:spcBef>
                <a:spcPts val="400"/>
              </a:spcBef>
              <a:buClr>
                <a:srgbClr val="00529C"/>
              </a:buClr>
              <a:buFont typeface="Arial" panose="020B0604020202020204" pitchFamily="34" charset="0"/>
              <a:buChar char="•"/>
              <a:defRPr/>
            </a:pPr>
            <a:r>
              <a:rPr lang="en-US" altLang="zh-CN" sz="2100" b="1" dirty="0">
                <a:solidFill>
                  <a:srgbClr val="00499D"/>
                </a:solidFill>
                <a:ea typeface="Arial Unicode MS" panose="020B0604020202020204" pitchFamily="34" charset="-128"/>
                <a:cs typeface="Arial Unicode MS" panose="020B0604020202020204" pitchFamily="34" charset="-128"/>
              </a:rPr>
              <a:t>Dual Hot-Swappable battery design </a:t>
            </a:r>
            <a:r>
              <a:rPr lang="en-US" altLang="zh-CN" sz="2100" dirty="0">
                <a:ea typeface="Arial Unicode MS" panose="020B0604020202020204" pitchFamily="34" charset="-120"/>
                <a:cs typeface="Arial Unicode MS" panose="020B0604020202020204" pitchFamily="34" charset="-120"/>
              </a:rPr>
              <a:t>up to 32 hours</a:t>
            </a:r>
          </a:p>
          <a:p>
            <a:pPr marL="285750" indent="-285750">
              <a:spcBef>
                <a:spcPts val="400"/>
              </a:spcBef>
              <a:buClr>
                <a:srgbClr val="00529C"/>
              </a:buClr>
              <a:buFont typeface="Arial" panose="020B0604020202020204" pitchFamily="34" charset="0"/>
              <a:buChar char="•"/>
              <a:defRPr/>
            </a:pPr>
            <a:r>
              <a:rPr lang="en-US" altLang="zh-TW" sz="2100" dirty="0">
                <a:ea typeface="Arial Unicode MS" panose="020B0604020202020204" pitchFamily="34" charset="-120"/>
              </a:rPr>
              <a:t>Windows 11 </a:t>
            </a:r>
            <a:r>
              <a:rPr lang="en-US" altLang="zh-TW" sz="2100" b="1" dirty="0">
                <a:solidFill>
                  <a:srgbClr val="00529C"/>
                </a:solidFill>
                <a:ea typeface="Arial Unicode MS" panose="020B0604020202020204" pitchFamily="34" charset="-120"/>
              </a:rPr>
              <a:t>Secured-Core PC </a:t>
            </a:r>
            <a:r>
              <a:rPr lang="en-US" altLang="zh-TW" sz="2100" dirty="0">
                <a:ea typeface="Arial Unicode MS" panose="020B0604020202020204" pitchFamily="34" charset="-120"/>
              </a:rPr>
              <a:t>ready</a:t>
            </a:r>
          </a:p>
          <a:p>
            <a:pPr marL="285750" indent="-285750">
              <a:spcBef>
                <a:spcPts val="400"/>
              </a:spcBef>
              <a:buClr>
                <a:srgbClr val="00529C"/>
              </a:buClr>
              <a:buFont typeface="Arial" panose="020B0604020202020204" pitchFamily="34" charset="0"/>
              <a:buChar char="•"/>
              <a:defRPr/>
            </a:pPr>
            <a:r>
              <a:rPr lang="en-US" altLang="zh-TW" sz="2100" dirty="0">
                <a:ea typeface="Arial Unicode MS" panose="020B0604020202020204" pitchFamily="34" charset="-120"/>
                <a:cs typeface="Arial Unicode MS" panose="020B0604020202020204" pitchFamily="34" charset="-120"/>
              </a:rPr>
              <a:t>Optional </a:t>
            </a:r>
            <a:r>
              <a:rPr lang="en-US" altLang="zh-TW" sz="2100" b="1" dirty="0">
                <a:solidFill>
                  <a:srgbClr val="00529C"/>
                </a:solidFill>
                <a:ea typeface="Arial Unicode MS" panose="020B0604020202020204" pitchFamily="34" charset="-120"/>
              </a:rPr>
              <a:t>NVIDIA® RTX A500 Graphics / AI Accelerator</a:t>
            </a:r>
          </a:p>
          <a:p>
            <a:pPr marL="285750" indent="-285750">
              <a:spcBef>
                <a:spcPts val="400"/>
              </a:spcBef>
              <a:buClr>
                <a:srgbClr val="00529C"/>
              </a:buClr>
              <a:buFont typeface="Arial" panose="020B0604020202020204" pitchFamily="34" charset="0"/>
              <a:buChar char="•"/>
              <a:defRPr/>
            </a:pPr>
            <a:r>
              <a:rPr lang="en-US" altLang="zh-TW" sz="2100" dirty="0">
                <a:ea typeface="Arial Unicode MS" panose="020B0604020202020204" pitchFamily="34" charset="-120"/>
                <a:cs typeface="Arial Unicode MS" panose="020B0604020202020204" pitchFamily="34" charset="-120"/>
              </a:rPr>
              <a:t>MIL-STD-810H, 4ft drop &amp; IP53 certified</a:t>
            </a:r>
            <a:endParaRPr lang="en-US" altLang="zh-TW" sz="2100" dirty="0"/>
          </a:p>
          <a:p>
            <a:pPr marL="285750" indent="-285750">
              <a:spcBef>
                <a:spcPts val="600"/>
              </a:spcBef>
              <a:buClr>
                <a:srgbClr val="00529C"/>
              </a:buClr>
              <a:buFont typeface="Arial" panose="020B0604020202020204" pitchFamily="34" charset="0"/>
              <a:buChar char="•"/>
              <a:defRPr/>
            </a:pPr>
            <a:endParaRPr lang="en-US" sz="2200" dirty="0">
              <a:solidFill>
                <a:schemeClr val="tx1">
                  <a:lumMod val="75000"/>
                  <a:lumOff val="25000"/>
                </a:schemeClr>
              </a:solidFill>
              <a:ea typeface="Arial Unicode MS" panose="020B0604020202020204" pitchFamily="34" charset="-128"/>
              <a:cs typeface="Arial Unicode MS" panose="020B0604020202020204" pitchFamily="34" charset="-128"/>
            </a:endParaRPr>
          </a:p>
        </p:txBody>
      </p:sp>
      <p:sp>
        <p:nvSpPr>
          <p:cNvPr id="4" name="文字方塊 3">
            <a:extLst>
              <a:ext uri="{FF2B5EF4-FFF2-40B4-BE49-F238E27FC236}">
                <a16:creationId xmlns:a16="http://schemas.microsoft.com/office/drawing/2014/main" id="{4D9305E8-D553-528A-6D8F-09718272A829}"/>
              </a:ext>
            </a:extLst>
          </p:cNvPr>
          <p:cNvSpPr txBox="1"/>
          <p:nvPr/>
        </p:nvSpPr>
        <p:spPr>
          <a:xfrm>
            <a:off x="998058" y="886841"/>
            <a:ext cx="6097656" cy="369332"/>
          </a:xfrm>
          <a:prstGeom prst="rect">
            <a:avLst/>
          </a:prstGeom>
          <a:noFill/>
        </p:spPr>
        <p:txBody>
          <a:bodyPr wrap="square">
            <a:spAutoFit/>
          </a:bodyPr>
          <a:lstStyle/>
          <a:p>
            <a:r>
              <a:rPr lang="en-US" altLang="zh-TW" cap="all" dirty="0">
                <a:solidFill>
                  <a:srgbClr val="00499D"/>
                </a:solidFill>
                <a:latin typeface="Arial Unicode MS" panose="020B0604020202020204" pitchFamily="34" charset="-128"/>
                <a:ea typeface="Arial Unicode MS" panose="020B0604020202020204" pitchFamily="34" charset="-128"/>
                <a:cs typeface="Arial Unicode MS" panose="020B0604020202020204" pitchFamily="34" charset="-128"/>
              </a:rPr>
              <a:t>WORLD’S TOUGHEST SEMI-RUGGED LAPTOP</a:t>
            </a:r>
          </a:p>
        </p:txBody>
      </p:sp>
      <p:pic>
        <p:nvPicPr>
          <p:cNvPr id="5" name="Picture 2" descr="Microsoft Copilot and AI | Stoneridge Software">
            <a:extLst>
              <a:ext uri="{FF2B5EF4-FFF2-40B4-BE49-F238E27FC236}">
                <a16:creationId xmlns:a16="http://schemas.microsoft.com/office/drawing/2014/main" id="{0A97AAA1-586B-BF13-51E1-50FFA58913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39" y="855481"/>
            <a:ext cx="1697625" cy="529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A blue text on a black background&#10;&#10;Description automatically generated">
            <a:extLst>
              <a:ext uri="{FF2B5EF4-FFF2-40B4-BE49-F238E27FC236}">
                <a16:creationId xmlns:a16="http://schemas.microsoft.com/office/drawing/2014/main" id="{0B76684E-2AF1-16DA-7A26-9B87D7E308C5}"/>
              </a:ext>
            </a:extLst>
          </p:cNvPr>
          <p:cNvPicPr>
            <a:picLocks noChangeAspect="1"/>
          </p:cNvPicPr>
          <p:nvPr/>
        </p:nvPicPr>
        <p:blipFill rotWithShape="1">
          <a:blip r:embed="rId5">
            <a:extLst>
              <a:ext uri="{28A0092B-C50C-407E-A947-70E740481C1C}">
                <a14:useLocalDpi xmlns:a14="http://schemas.microsoft.com/office/drawing/2010/main" val="0"/>
              </a:ext>
            </a:extLst>
          </a:blip>
          <a:srcRect l="8161" t="16380" r="6160" b="19753"/>
          <a:stretch/>
        </p:blipFill>
        <p:spPr>
          <a:xfrm>
            <a:off x="9561251" y="79898"/>
            <a:ext cx="2574524" cy="775583"/>
          </a:xfrm>
          <a:prstGeom prst="rect">
            <a:avLst/>
          </a:prstGeom>
        </p:spPr>
      </p:pic>
      <p:pic>
        <p:nvPicPr>
          <p:cNvPr id="9" name="Picture 7">
            <a:extLst>
              <a:ext uri="{FF2B5EF4-FFF2-40B4-BE49-F238E27FC236}">
                <a16:creationId xmlns:a16="http://schemas.microsoft.com/office/drawing/2014/main" id="{85DE2A51-9840-827B-A00D-5FBFFD5EA2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8440" y="5320251"/>
            <a:ext cx="1569708" cy="122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a:extLst>
              <a:ext uri="{FF2B5EF4-FFF2-40B4-BE49-F238E27FC236}">
                <a16:creationId xmlns:a16="http://schemas.microsoft.com/office/drawing/2014/main" id="{538CD7DE-F183-2029-D663-21877D7D907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148"/>
          <a:stretch/>
        </p:blipFill>
        <p:spPr bwMode="auto">
          <a:xfrm>
            <a:off x="4168275" y="5307426"/>
            <a:ext cx="1240057" cy="122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iwi_lin\Desktop\Products\- Feature Icons\MIL-STD-810H-400px.png">
            <a:extLst>
              <a:ext uri="{FF2B5EF4-FFF2-40B4-BE49-F238E27FC236}">
                <a16:creationId xmlns:a16="http://schemas.microsoft.com/office/drawing/2014/main" id="{5A54AAB7-252B-C19F-49D9-C5CD915D4B4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88" y="5448697"/>
            <a:ext cx="922655" cy="9226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id="{5E125B30-41CD-6DAA-60D5-587B4C1EE0DB}"/>
              </a:ext>
            </a:extLst>
          </p:cNvPr>
          <p:cNvPicPr>
            <a:picLocks noChangeAspect="1" noChangeArrowheads="1"/>
          </p:cNvPicPr>
          <p:nvPr/>
        </p:nvPicPr>
        <p:blipFill>
          <a:blip r:embed="rId9">
            <a:clrChange>
              <a:clrFrom>
                <a:srgbClr val="5A5A5D"/>
              </a:clrFrom>
              <a:clrTo>
                <a:srgbClr val="5A5A5D">
                  <a:alpha val="0"/>
                </a:srgbClr>
              </a:clrTo>
            </a:clrChange>
            <a:extLst>
              <a:ext uri="{28A0092B-C50C-407E-A947-70E740481C1C}">
                <a14:useLocalDpi xmlns:a14="http://schemas.microsoft.com/office/drawing/2010/main"/>
              </a:ext>
            </a:extLst>
          </a:blip>
          <a:srcRect/>
          <a:stretch>
            <a:fillRect/>
          </a:stretch>
        </p:blipFill>
        <p:spPr bwMode="auto">
          <a:xfrm>
            <a:off x="5519476" y="5378261"/>
            <a:ext cx="1539998" cy="1063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A computer with a blue flower on the screen&#10;&#10;Description automatically generated">
            <a:extLst>
              <a:ext uri="{FF2B5EF4-FFF2-40B4-BE49-F238E27FC236}">
                <a16:creationId xmlns:a16="http://schemas.microsoft.com/office/drawing/2014/main" id="{A513E578-6FC3-62CE-BFF8-C7210AFCE37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9426122" y="2789509"/>
            <a:ext cx="2765878" cy="3213010"/>
          </a:xfrm>
          <a:prstGeom prst="rect">
            <a:avLst/>
          </a:prstGeom>
        </p:spPr>
      </p:pic>
    </p:spTree>
    <p:extLst>
      <p:ext uri="{BB962C8B-B14F-4D97-AF65-F5344CB8AC3E}">
        <p14:creationId xmlns:p14="http://schemas.microsoft.com/office/powerpoint/2010/main" val="2664731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F72745-A9BF-416D-931E-A3CF127FF3B1}"/>
              </a:ext>
            </a:extLst>
          </p:cNvPr>
          <p:cNvSpPr/>
          <p:nvPr/>
        </p:nvSpPr>
        <p:spPr>
          <a:xfrm>
            <a:off x="914400" y="1372470"/>
            <a:ext cx="5781040" cy="24314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lang="en-US" altLang="zh-CN" sz="2000" dirty="0">
                <a:solidFill>
                  <a:prstClr val="black">
                    <a:lumMod val="75000"/>
                    <a:lumOff val="25000"/>
                  </a:prstClr>
                </a:solidFill>
                <a:latin typeface="Calibri"/>
                <a:ea typeface="Arial Unicode MS" panose="020B0604020202020204" pitchFamily="34" charset="-128"/>
                <a:cs typeface="Arial Unicode MS" panose="020B0604020202020204" pitchFamily="34" charset="-128"/>
              </a:rPr>
              <a:t>S</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14’s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Meteor Lake Core</a:t>
            </a:r>
            <a:r>
              <a:rPr kumimoji="0" lang="en-US" sz="2000" b="1" i="0" u="none" strike="noStrike" kern="1200" cap="none" spc="0" normalizeH="0" baseline="0" noProof="0" dirty="0">
                <a:ln>
                  <a:noFill/>
                </a:ln>
                <a:solidFill>
                  <a:srgbClr val="00529C"/>
                </a:solidFill>
                <a:effectLst/>
                <a:uLnTx/>
                <a:uFillTx/>
                <a:latin typeface="Calibri"/>
                <a:ea typeface="Arial Unicode MS" panose="020B0604020202020204" pitchFamily="34" charset="-120"/>
                <a:cs typeface="+mn-cs"/>
              </a:rPr>
              <a:t>™</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 Ultra Processor</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 with 3 types of performance-tailored cores</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Arial Unicode MS" panose="020B0604020202020204" pitchFamily="34" charset="-128"/>
              </a:rPr>
              <a:t> totaling to 12 cores, boasts a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12MB cache</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 achieving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37% higher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performance than previous generation. Intel® Meteor Lake processor also offers true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Hardware AI Acceleration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with multi-compute engines,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CPU + GPU + AI Boost NPU</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a:t>
            </a:r>
            <a:endParaRPr kumimoji="0" lang="en-US" altLang="zh-TW" sz="2000" b="0" i="0" u="none" strike="noStrike" kern="1200" cap="none" spc="0" normalizeH="0" baseline="0" noProof="0" dirty="0">
              <a:ln>
                <a:noFill/>
              </a:ln>
              <a:solidFill>
                <a:srgbClr val="141212"/>
              </a:solidFill>
              <a:effectLst/>
              <a:uLnTx/>
              <a:uFillTx/>
              <a:latin typeface="Calibri"/>
              <a:ea typeface="Arial Unicode MS" panose="020B0604020202020204" pitchFamily="34" charset="-128"/>
              <a:cs typeface="Arial Unicode MS" panose="020B0604020202020204" pitchFamily="34" charset="-128"/>
            </a:endParaRPr>
          </a:p>
        </p:txBody>
      </p:sp>
      <p:graphicFrame>
        <p:nvGraphicFramePr>
          <p:cNvPr id="4" name="Table 3">
            <a:extLst>
              <a:ext uri="{FF2B5EF4-FFF2-40B4-BE49-F238E27FC236}">
                <a16:creationId xmlns:a16="http://schemas.microsoft.com/office/drawing/2014/main" id="{F0C41506-DF94-4872-B3FA-16CA29C0F0AC}"/>
              </a:ext>
            </a:extLst>
          </p:cNvPr>
          <p:cNvGraphicFramePr>
            <a:graphicFrameLocks noGrp="1"/>
          </p:cNvGraphicFramePr>
          <p:nvPr/>
        </p:nvGraphicFramePr>
        <p:xfrm>
          <a:off x="6876707" y="3010928"/>
          <a:ext cx="4861406" cy="3306468"/>
        </p:xfrm>
        <a:graphic>
          <a:graphicData uri="http://schemas.openxmlformats.org/drawingml/2006/table">
            <a:tbl>
              <a:tblPr>
                <a:tableStyleId>{8FD4443E-F989-4FC4-A0C8-D5A2AF1F390B}</a:tableStyleId>
              </a:tblPr>
              <a:tblGrid>
                <a:gridCol w="1078284">
                  <a:extLst>
                    <a:ext uri="{9D8B030D-6E8A-4147-A177-3AD203B41FA5}">
                      <a16:colId xmlns:a16="http://schemas.microsoft.com/office/drawing/2014/main" val="20000"/>
                    </a:ext>
                  </a:extLst>
                </a:gridCol>
                <a:gridCol w="1217001">
                  <a:extLst>
                    <a:ext uri="{9D8B030D-6E8A-4147-A177-3AD203B41FA5}">
                      <a16:colId xmlns:a16="http://schemas.microsoft.com/office/drawing/2014/main" val="20001"/>
                    </a:ext>
                  </a:extLst>
                </a:gridCol>
                <a:gridCol w="1315616">
                  <a:extLst>
                    <a:ext uri="{9D8B030D-6E8A-4147-A177-3AD203B41FA5}">
                      <a16:colId xmlns:a16="http://schemas.microsoft.com/office/drawing/2014/main" val="20003"/>
                    </a:ext>
                  </a:extLst>
                </a:gridCol>
                <a:gridCol w="1250505">
                  <a:extLst>
                    <a:ext uri="{9D8B030D-6E8A-4147-A177-3AD203B41FA5}">
                      <a16:colId xmlns:a16="http://schemas.microsoft.com/office/drawing/2014/main" val="20004"/>
                    </a:ext>
                  </a:extLst>
                </a:gridCol>
              </a:tblGrid>
              <a:tr h="969510">
                <a:tc>
                  <a:txBody>
                    <a:bodyPr/>
                    <a:lstStyle/>
                    <a:p>
                      <a:pPr algn="ctr"/>
                      <a:endParaRPr lang="en-US" sz="1600" dirty="0">
                        <a:solidFill>
                          <a:schemeClr val="tx1"/>
                        </a:solidFill>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u="none" strike="noStrike" dirty="0">
                          <a:effectLst/>
                        </a:rPr>
                        <a:t>Intel® Core</a:t>
                      </a:r>
                      <a:r>
                        <a:rPr lang="en-US" sz="1500" u="none" strike="noStrike" baseline="0" dirty="0">
                          <a:effectLst/>
                        </a:rPr>
                        <a:t> i5 </a:t>
                      </a:r>
                      <a:r>
                        <a:rPr lang="en-US" altLang="zh-TW" sz="1500" u="none" strike="noStrike" baseline="0" dirty="0">
                          <a:effectLst/>
                        </a:rPr>
                        <a:t>1135G7</a:t>
                      </a:r>
                      <a:endParaRPr lang="en-US" sz="1500" b="1" u="none" strike="noStrike" dirty="0">
                        <a:solidFill>
                          <a:srgbClr val="00B0F0"/>
                        </a:solidFill>
                        <a:effectLst/>
                        <a:latin typeface="Eras Medium ITC" panose="020B0602030504020804" pitchFamily="34" charset="0"/>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u="none" strike="noStrike" dirty="0">
                          <a:effectLst/>
                        </a:rPr>
                        <a:t>Intel® Ultra 5 125U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u="none" strike="noStrike" dirty="0">
                          <a:solidFill>
                            <a:srgbClr val="00B0F0"/>
                          </a:solidFill>
                          <a:effectLst/>
                        </a:rPr>
                        <a:t>Meteor Lake</a:t>
                      </a:r>
                      <a:endParaRPr lang="en-US" sz="1500" b="1" u="none" strike="noStrike" dirty="0">
                        <a:solidFill>
                          <a:srgbClr val="00B0F0"/>
                        </a:solidFill>
                        <a:effectLst/>
                        <a:latin typeface="Eras Medium ITC" panose="020B0602030504020804" pitchFamily="34" charset="0"/>
                      </a:endParaRPr>
                    </a:p>
                  </a:txBody>
                  <a:tcPr marL="89803" marR="89803" marT="26942" marB="26942"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u="none" strike="noStrike" dirty="0">
                          <a:effectLst/>
                        </a:rPr>
                        <a:t>Intel® Ultra 7 155U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u="none" strike="noStrike" dirty="0">
                          <a:solidFill>
                            <a:srgbClr val="00B0F0"/>
                          </a:solidFill>
                          <a:effectLst/>
                        </a:rPr>
                        <a:t>Meteor Lake</a:t>
                      </a:r>
                      <a:endParaRPr lang="en-US" sz="1500" b="1" u="none" strike="noStrike" dirty="0">
                        <a:solidFill>
                          <a:srgbClr val="00B0F0"/>
                        </a:solidFill>
                        <a:effectLst/>
                        <a:latin typeface="Eras Medium ITC" panose="020B0602030504020804" pitchFamily="34" charset="0"/>
                      </a:endParaRPr>
                    </a:p>
                  </a:txBody>
                  <a:tcPr marL="89803" marR="89803" marT="26942" marB="26942" anchor="ctr">
                    <a:solidFill>
                      <a:schemeClr val="tx1"/>
                    </a:solidFill>
                  </a:tcPr>
                </a:tc>
                <a:extLst>
                  <a:ext uri="{0D108BD9-81ED-4DB2-BD59-A6C34878D82A}">
                    <a16:rowId xmlns:a16="http://schemas.microsoft.com/office/drawing/2014/main" val="10000"/>
                  </a:ext>
                </a:extLst>
              </a:tr>
              <a:tr h="643820">
                <a:tc>
                  <a:txBody>
                    <a:bodyPr/>
                    <a:lstStyle/>
                    <a:p>
                      <a:pPr algn="ctr"/>
                      <a:r>
                        <a:rPr lang="en-US" sz="1600" u="none" strike="noStrike" kern="1200" dirty="0">
                          <a:effectLst/>
                        </a:rPr>
                        <a:t>Turbo Speed</a:t>
                      </a:r>
                      <a:endParaRPr lang="en-US" sz="1600" u="none" strike="noStrike" kern="1200" dirty="0">
                        <a:solidFill>
                          <a:schemeClr val="tx2"/>
                        </a:solidFill>
                        <a:effectLst/>
                        <a:latin typeface="Eras Medium ITC" panose="020B0602030504020804" pitchFamily="34" charset="0"/>
                        <a:ea typeface="+mn-ea"/>
                        <a:cs typeface="+mn-cs"/>
                      </a:endParaRPr>
                    </a:p>
                  </a:txBody>
                  <a:tcPr marL="89803" marR="89803" marT="26942" marB="26942"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rPr>
                        <a:t>Up to 4.2</a:t>
                      </a:r>
                      <a:r>
                        <a:rPr lang="en-US" altLang="zh-TW" sz="1600" baseline="0" dirty="0">
                          <a:effectLst/>
                        </a:rPr>
                        <a:t> </a:t>
                      </a:r>
                      <a:r>
                        <a:rPr lang="en-US" altLang="zh-TW" sz="1600" dirty="0">
                          <a:effectLst/>
                        </a:rPr>
                        <a:t>GHz</a:t>
                      </a:r>
                      <a:endParaRPr lang="en-US" altLang="zh-TW" sz="1600" b="0" dirty="0">
                        <a:solidFill>
                          <a:srgbClr val="00496B"/>
                        </a:solidFill>
                        <a:effectLst/>
                        <a:latin typeface="Arial" panose="020B0604020202020204" pitchFamily="34" charset="0"/>
                      </a:endParaRPr>
                    </a:p>
                  </a:txBody>
                  <a:tcPr marL="89803" marR="89803" marT="26942" marB="26942"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rPr>
                        <a:t>Up to 4.3</a:t>
                      </a:r>
                      <a:r>
                        <a:rPr lang="en-US" altLang="zh-TW" sz="1600" baseline="0" dirty="0">
                          <a:effectLst/>
                        </a:rPr>
                        <a:t> </a:t>
                      </a:r>
                      <a:r>
                        <a:rPr lang="en-US" altLang="zh-TW" sz="1600" dirty="0">
                          <a:effectLst/>
                        </a:rPr>
                        <a:t>GHz</a:t>
                      </a:r>
                      <a:endParaRPr lang="en-US" altLang="zh-TW" sz="1600" b="0" dirty="0">
                        <a:solidFill>
                          <a:srgbClr val="00496B"/>
                        </a:solidFill>
                        <a:effectLst/>
                        <a:latin typeface="Arial" panose="020B0604020202020204" pitchFamily="34" charset="0"/>
                      </a:endParaRPr>
                    </a:p>
                  </a:txBody>
                  <a:tcPr marL="89803" marR="89803" marT="26942" marB="26942" anchor="ctr">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Up to 4.8</a:t>
                      </a:r>
                      <a:r>
                        <a:rPr lang="en-US" sz="1600" baseline="0" dirty="0">
                          <a:effectLst/>
                        </a:rPr>
                        <a:t> </a:t>
                      </a:r>
                      <a:r>
                        <a:rPr lang="en-US" sz="1600" dirty="0">
                          <a:effectLst/>
                        </a:rPr>
                        <a:t>GHz</a:t>
                      </a:r>
                      <a:endParaRPr lang="en-US" sz="1600" b="0" dirty="0">
                        <a:solidFill>
                          <a:srgbClr val="00496B"/>
                        </a:solidFill>
                        <a:effectLst/>
                        <a:latin typeface="Arial" panose="020B0604020202020204" pitchFamily="34" charset="0"/>
                      </a:endParaRPr>
                    </a:p>
                  </a:txBody>
                  <a:tcPr marL="89803" marR="89803" marT="26942" marB="26942" anchor="ctr">
                    <a:solidFill>
                      <a:schemeClr val="accent5">
                        <a:lumMod val="75000"/>
                      </a:schemeClr>
                    </a:solidFill>
                  </a:tcPr>
                </a:tc>
                <a:extLst>
                  <a:ext uri="{0D108BD9-81ED-4DB2-BD59-A6C34878D82A}">
                    <a16:rowId xmlns:a16="http://schemas.microsoft.com/office/drawing/2014/main" val="10001"/>
                  </a:ext>
                </a:extLst>
              </a:tr>
              <a:tr h="704392">
                <a:tc>
                  <a:txBody>
                    <a:bodyPr/>
                    <a:lstStyle/>
                    <a:p>
                      <a:pPr algn="ctr"/>
                      <a:r>
                        <a:rPr lang="en-US" sz="1600" u="none" strike="noStrike" kern="1200" dirty="0">
                          <a:effectLst/>
                        </a:rPr>
                        <a:t># of Physical Cores</a:t>
                      </a:r>
                      <a:endParaRPr lang="en-US" sz="1600" u="none" strike="noStrike" kern="1200" dirty="0">
                        <a:solidFill>
                          <a:schemeClr val="tx2"/>
                        </a:solidFill>
                        <a:effectLst/>
                        <a:latin typeface="Eras Medium ITC" panose="020B0602030504020804" pitchFamily="34" charset="0"/>
                        <a:ea typeface="+mn-ea"/>
                        <a:cs typeface="+mn-cs"/>
                      </a:endParaRPr>
                    </a:p>
                  </a:txBody>
                  <a:tcPr marL="89803" marR="89803" marT="26942" marB="26942"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rPr>
                        <a:t>4 Cores</a:t>
                      </a:r>
                      <a:endParaRPr lang="en-US" sz="1600" b="0" dirty="0">
                        <a:solidFill>
                          <a:srgbClr val="00496B"/>
                        </a:solidFill>
                        <a:effectLst/>
                        <a:latin typeface="Arial" panose="020B0604020202020204" pitchFamily="34" charset="0"/>
                      </a:endParaRPr>
                    </a:p>
                  </a:txBody>
                  <a:tcPr marL="89803" marR="89803" marT="26942" marB="26942"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6F98B"/>
                          </a:solidFill>
                          <a:effectLst/>
                        </a:rPr>
                        <a:t>12 Cores</a:t>
                      </a:r>
                      <a:endParaRPr lang="en-US" sz="1600" b="1" dirty="0">
                        <a:solidFill>
                          <a:srgbClr val="F6F98B"/>
                        </a:solidFill>
                        <a:effectLst/>
                        <a:latin typeface="Arial" panose="020B0604020202020204" pitchFamily="34" charset="0"/>
                      </a:endParaRPr>
                    </a:p>
                  </a:txBody>
                  <a:tcPr marL="89803" marR="89803" marT="26942" marB="26942"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6F98B"/>
                          </a:solidFill>
                          <a:effectLst/>
                        </a:rPr>
                        <a:t>12 Cores</a:t>
                      </a:r>
                      <a:endParaRPr lang="en-US" sz="1600" b="1" dirty="0">
                        <a:solidFill>
                          <a:srgbClr val="F6F98B"/>
                        </a:solidFill>
                        <a:effectLst/>
                        <a:latin typeface="Arial" panose="020B0604020202020204" pitchFamily="34" charset="0"/>
                      </a:endParaRPr>
                    </a:p>
                  </a:txBody>
                  <a:tcPr marL="89803" marR="89803" marT="26942" marB="26942" anchor="ctr">
                    <a:solidFill>
                      <a:schemeClr val="accent5"/>
                    </a:solidFill>
                  </a:tcPr>
                </a:tc>
                <a:extLst>
                  <a:ext uri="{0D108BD9-81ED-4DB2-BD59-A6C34878D82A}">
                    <a16:rowId xmlns:a16="http://schemas.microsoft.com/office/drawing/2014/main" val="10003"/>
                  </a:ext>
                </a:extLst>
              </a:tr>
              <a:tr h="412248">
                <a:tc>
                  <a:txBody>
                    <a:bodyPr/>
                    <a:lstStyle/>
                    <a:p>
                      <a:pPr algn="ctr"/>
                      <a:r>
                        <a:rPr lang="en-US" sz="1600" u="none" strike="noStrike" kern="1200" dirty="0">
                          <a:effectLst/>
                        </a:rPr>
                        <a:t>Cache</a:t>
                      </a:r>
                      <a:endParaRPr lang="en-US" sz="1600" u="none" strike="noStrike" kern="1200" dirty="0">
                        <a:solidFill>
                          <a:schemeClr val="tx2"/>
                        </a:solidFill>
                        <a:effectLst/>
                        <a:latin typeface="Eras Medium ITC" panose="020B0602030504020804" pitchFamily="34" charset="0"/>
                        <a:ea typeface="+mn-ea"/>
                        <a:cs typeface="+mn-cs"/>
                      </a:endParaRPr>
                    </a:p>
                  </a:txBody>
                  <a:tcPr marL="91442" marR="91442" marT="45724" marB="45724" anchor="ctr">
                    <a:solidFill>
                      <a:schemeClr val="accent5">
                        <a:lumMod val="75000"/>
                      </a:schemeClr>
                    </a:solidFill>
                  </a:tcPr>
                </a:tc>
                <a:tc>
                  <a:txBody>
                    <a:bodyPr/>
                    <a:lstStyle/>
                    <a:p>
                      <a:pPr algn="ctr" fontAlgn="t"/>
                      <a:r>
                        <a:rPr lang="en-US" sz="1600" dirty="0">
                          <a:effectLst/>
                        </a:rPr>
                        <a:t>8MB</a:t>
                      </a:r>
                      <a:endParaRPr lang="en-US" sz="1600" dirty="0">
                        <a:solidFill>
                          <a:srgbClr val="252525"/>
                        </a:solidFill>
                        <a:effectLst/>
                      </a:endParaRPr>
                    </a:p>
                  </a:txBody>
                  <a:tcPr marL="91442" marR="91442" marT="45724" marB="45724" anchor="ctr">
                    <a:solidFill>
                      <a:schemeClr val="accent5">
                        <a:lumMod val="75000"/>
                      </a:schemeClr>
                    </a:solidFill>
                  </a:tcPr>
                </a:tc>
                <a:tc>
                  <a:txBody>
                    <a:bodyPr/>
                    <a:lstStyle/>
                    <a:p>
                      <a:pPr algn="ctr" fontAlgn="t"/>
                      <a:r>
                        <a:rPr lang="en-US" sz="1600" dirty="0">
                          <a:effectLst/>
                        </a:rPr>
                        <a:t>12MB</a:t>
                      </a:r>
                      <a:endParaRPr lang="en-US" sz="1600" dirty="0">
                        <a:solidFill>
                          <a:srgbClr val="252525"/>
                        </a:solidFill>
                        <a:effectLst/>
                      </a:endParaRPr>
                    </a:p>
                  </a:txBody>
                  <a:tcPr marL="91442" marR="91442" marT="45724" marB="45724" anchor="ctr">
                    <a:solidFill>
                      <a:schemeClr val="accent5">
                        <a:lumMod val="75000"/>
                      </a:schemeClr>
                    </a:solidFill>
                  </a:tcPr>
                </a:tc>
                <a:tc>
                  <a:txBody>
                    <a:bodyPr/>
                    <a:lstStyle/>
                    <a:p>
                      <a:pPr algn="ctr" fontAlgn="t"/>
                      <a:r>
                        <a:rPr lang="en-US" sz="1600">
                          <a:effectLst/>
                        </a:rPr>
                        <a:t>1</a:t>
                      </a:r>
                      <a:r>
                        <a:rPr lang="en-US" sz="1600" dirty="0">
                          <a:effectLst/>
                        </a:rPr>
                        <a:t>2</a:t>
                      </a:r>
                      <a:r>
                        <a:rPr lang="en-US" sz="1600">
                          <a:effectLst/>
                        </a:rPr>
                        <a:t>MB</a:t>
                      </a:r>
                      <a:endParaRPr lang="en-US" sz="1600" dirty="0">
                        <a:solidFill>
                          <a:srgbClr val="252525"/>
                        </a:solidFill>
                        <a:effectLst/>
                      </a:endParaRPr>
                    </a:p>
                  </a:txBody>
                  <a:tcPr marL="91442" marR="91442" marT="45724" marB="45724" anchor="ctr">
                    <a:solidFill>
                      <a:schemeClr val="accent5">
                        <a:lumMod val="75000"/>
                      </a:schemeClr>
                    </a:solidFill>
                  </a:tcPr>
                </a:tc>
                <a:extLst>
                  <a:ext uri="{0D108BD9-81ED-4DB2-BD59-A6C34878D82A}">
                    <a16:rowId xmlns:a16="http://schemas.microsoft.com/office/drawing/2014/main" val="10004"/>
                  </a:ext>
                </a:extLst>
              </a:tr>
              <a:tr h="495486">
                <a:tc>
                  <a:txBody>
                    <a:bodyPr/>
                    <a:lstStyle/>
                    <a:p>
                      <a:pPr algn="ctr"/>
                      <a:r>
                        <a:rPr lang="en-US" sz="1600" u="none" strike="noStrike" kern="1200" dirty="0">
                          <a:effectLst/>
                        </a:rPr>
                        <a:t>CPU Mark</a:t>
                      </a:r>
                      <a:endParaRPr lang="en-US" sz="1600" u="none" strike="noStrike" kern="1200" dirty="0">
                        <a:solidFill>
                          <a:schemeClr val="tx2"/>
                        </a:solidFill>
                        <a:effectLst/>
                        <a:latin typeface="Eras Medium ITC" panose="020B0602030504020804" pitchFamily="34" charset="0"/>
                        <a:ea typeface="+mn-ea"/>
                        <a:cs typeface="+mn-cs"/>
                      </a:endParaRPr>
                    </a:p>
                  </a:txBody>
                  <a:tcPr marL="89803" marR="89803" marT="26942" marB="26942" anchor="ctr">
                    <a:solidFill>
                      <a:schemeClr val="accent5"/>
                    </a:solidFill>
                  </a:tcPr>
                </a:tc>
                <a:tc>
                  <a:txBody>
                    <a:bodyPr/>
                    <a:lstStyle/>
                    <a:p>
                      <a:pPr algn="ctr"/>
                      <a:r>
                        <a:rPr lang="en-US" altLang="zh-TW" sz="1600" b="1" dirty="0">
                          <a:solidFill>
                            <a:srgbClr val="F6F98B"/>
                          </a:solidFill>
                          <a:effectLst>
                            <a:outerShdw blurRad="38100" dist="38100" dir="2700000" algn="tl">
                              <a:srgbClr val="000000">
                                <a:alpha val="43137"/>
                              </a:srgbClr>
                            </a:outerShdw>
                          </a:effectLst>
                          <a:latin typeface="Arial" panose="020B0604020202020204" pitchFamily="34" charset="0"/>
                        </a:rPr>
                        <a:t>9,834</a:t>
                      </a:r>
                    </a:p>
                  </a:txBody>
                  <a:tcPr marL="95250" marR="95250" marT="28572" marB="28572" anchor="ctr">
                    <a:solidFill>
                      <a:schemeClr val="accent5"/>
                    </a:solidFill>
                  </a:tcPr>
                </a:tc>
                <a:tc>
                  <a:txBody>
                    <a:bodyPr/>
                    <a:lstStyle/>
                    <a:p>
                      <a:pPr algn="ctr"/>
                      <a:r>
                        <a:rPr lang="en-US" sz="1800" b="1" dirty="0">
                          <a:solidFill>
                            <a:srgbClr val="F6F98B"/>
                          </a:solidFill>
                          <a:effectLst>
                            <a:outerShdw blurRad="38100" dist="38100" dir="2700000" algn="tl">
                              <a:srgbClr val="000000">
                                <a:alpha val="43137"/>
                              </a:srgbClr>
                            </a:outerShdw>
                          </a:effectLst>
                          <a:latin typeface="Arial" panose="020B0604020202020204" pitchFamily="34" charset="0"/>
                        </a:rPr>
                        <a:t>13,561</a:t>
                      </a:r>
                    </a:p>
                  </a:txBody>
                  <a:tcPr marL="95250" marR="95250" marT="28572" marB="28572" anchor="ctr">
                    <a:solidFill>
                      <a:schemeClr val="accent5"/>
                    </a:solidFill>
                  </a:tcPr>
                </a:tc>
                <a:tc>
                  <a:txBody>
                    <a:bodyPr/>
                    <a:lstStyle/>
                    <a:p>
                      <a:pPr algn="ctr"/>
                      <a:r>
                        <a:rPr lang="en-US" altLang="zh-TW" sz="1800" b="1" dirty="0">
                          <a:solidFill>
                            <a:srgbClr val="F6F98B"/>
                          </a:solidFill>
                          <a:effectLst>
                            <a:outerShdw blurRad="38100" dist="38100" dir="2700000" algn="tl">
                              <a:srgbClr val="000000">
                                <a:alpha val="43137"/>
                              </a:srgbClr>
                            </a:outerShdw>
                          </a:effectLst>
                          <a:latin typeface="Arial" panose="020B0604020202020204" pitchFamily="34" charset="0"/>
                        </a:rPr>
                        <a:t>14,973</a:t>
                      </a:r>
                    </a:p>
                  </a:txBody>
                  <a:tcPr marL="95250" marR="95250" marT="28572" marB="28572" anchor="ctr">
                    <a:solidFill>
                      <a:schemeClr val="accent5"/>
                    </a:solidFill>
                  </a:tcPr>
                </a:tc>
                <a:extLst>
                  <a:ext uri="{0D108BD9-81ED-4DB2-BD59-A6C34878D82A}">
                    <a16:rowId xmlns:a16="http://schemas.microsoft.com/office/drawing/2014/main" val="10005"/>
                  </a:ext>
                </a:extLst>
              </a:tr>
            </a:tbl>
          </a:graphicData>
        </a:graphic>
      </p:graphicFrame>
      <p:sp>
        <p:nvSpPr>
          <p:cNvPr id="6" name="Rectangle 5">
            <a:extLst>
              <a:ext uri="{FF2B5EF4-FFF2-40B4-BE49-F238E27FC236}">
                <a16:creationId xmlns:a16="http://schemas.microsoft.com/office/drawing/2014/main" id="{672B35E8-875D-4138-BA11-7DB092CADD85}"/>
              </a:ext>
            </a:extLst>
          </p:cNvPr>
          <p:cNvSpPr/>
          <p:nvPr/>
        </p:nvSpPr>
        <p:spPr>
          <a:xfrm>
            <a:off x="9216018" y="3062670"/>
            <a:ext cx="2475239" cy="3188632"/>
          </a:xfrm>
          <a:prstGeom prst="rect">
            <a:avLst/>
          </a:prstGeom>
          <a:noFill/>
          <a:ln w="28575">
            <a:solidFill>
              <a:srgbClr val="E6E6E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40D8121-C70A-495F-9A96-03C1A023B3C9}"/>
              </a:ext>
            </a:extLst>
          </p:cNvPr>
          <p:cNvSpPr/>
          <p:nvPr/>
        </p:nvSpPr>
        <p:spPr>
          <a:xfrm>
            <a:off x="7021902" y="1391339"/>
            <a:ext cx="4812208" cy="141577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529C"/>
              </a:buClr>
              <a:buSzTx/>
              <a:buFont typeface="Arial" panose="020B0604020202020204" pitchFamily="34" charset="0"/>
              <a:buChar char="•"/>
              <a:tabLst/>
              <a:defRPr/>
            </a:pP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Manufactured with Intel 4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Arial Unicode MS" panose="020B0604020202020204" pitchFamily="34" charset="-128"/>
              </a:rPr>
              <a:t>(7nm)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semiconductor process, Core Ultra CPU offers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20% higher performance per watt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than 11</a:t>
            </a:r>
            <a:r>
              <a:rPr kumimoji="0" lang="en-US" altLang="zh-TW" sz="2000" b="0" i="0" u="none" strike="noStrike" kern="1200" cap="none" spc="0" normalizeH="0" baseline="3000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th </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Gen Tiger Lake </a:t>
            </a:r>
            <a:r>
              <a:rPr kumimoji="0" lang="en-US" altLang="zh-TW" sz="22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10nm</a:t>
            </a:r>
            <a:r>
              <a:rPr kumimoji="0" lang="en-US" altLang="zh-TW" sz="20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 CPU. </a:t>
            </a:r>
          </a:p>
        </p:txBody>
      </p:sp>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1737"/>
          <a:stretch/>
        </p:blipFill>
        <p:spPr bwMode="auto">
          <a:xfrm>
            <a:off x="1763376" y="3992102"/>
            <a:ext cx="4698959" cy="23252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19873" y="873454"/>
            <a:ext cx="2873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all" spc="0" normalizeH="0" baseline="0" noProof="0" dirty="0">
                <a:ln>
                  <a:noFill/>
                </a:ln>
                <a:solidFill>
                  <a:srgbClr val="00499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14</a:t>
            </a:r>
            <a:r>
              <a:rPr kumimoji="0" lang="en-US" altLang="zh-TW" sz="1800" b="0" i="0" u="none" strike="noStrike" kern="1200" cap="all" spc="0" normalizeH="0" baseline="30000" noProof="0" dirty="0">
                <a:ln>
                  <a:noFill/>
                </a:ln>
                <a:solidFill>
                  <a:srgbClr val="00499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th</a:t>
            </a:r>
            <a:r>
              <a:rPr kumimoji="0" lang="en-US" altLang="zh-TW" sz="1800" b="0" i="0" u="none" strike="noStrike" kern="1200" cap="all" spc="0" normalizeH="0" baseline="0" noProof="0" dirty="0">
                <a:ln>
                  <a:noFill/>
                </a:ln>
                <a:solidFill>
                  <a:srgbClr val="00499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generation CPU</a:t>
            </a:r>
            <a:endParaRPr kumimoji="0" lang="en-US" sz="1800" b="0" i="0" u="none" strike="noStrike" kern="1200" cap="none" spc="0" normalizeH="0" baseline="0" noProof="0" dirty="0">
              <a:ln>
                <a:noFill/>
              </a:ln>
              <a:solidFill>
                <a:srgbClr val="00499D"/>
              </a:solidFill>
              <a:effectLst/>
              <a:uLnTx/>
              <a:uFillTx/>
              <a:latin typeface="Calibri"/>
              <a:ea typeface="+mn-ea"/>
              <a:cs typeface="+mn-cs"/>
            </a:endParaRPr>
          </a:p>
        </p:txBody>
      </p:sp>
      <p:sp>
        <p:nvSpPr>
          <p:cNvPr id="13" name="Content Placeholder 1"/>
          <p:cNvSpPr>
            <a:spLocks noGrp="1"/>
          </p:cNvSpPr>
          <p:nvPr>
            <p:ph sz="quarter" idx="10"/>
          </p:nvPr>
        </p:nvSpPr>
        <p:spPr>
          <a:xfrm>
            <a:off x="998059" y="330916"/>
            <a:ext cx="10195883" cy="571500"/>
          </a:xfrm>
        </p:spPr>
        <p:txBody>
          <a:bodyPr/>
          <a:lstStyle/>
          <a:p>
            <a:r>
              <a:rPr lang="en-US" dirty="0">
                <a:solidFill>
                  <a:schemeClr val="tx1"/>
                </a:solidFill>
              </a:rPr>
              <a:t>COMPUTING </a:t>
            </a:r>
            <a:r>
              <a:rPr lang="en-US" dirty="0"/>
              <a:t>POWER</a:t>
            </a:r>
            <a:r>
              <a:rPr lang="en-US" dirty="0">
                <a:solidFill>
                  <a:schemeClr val="tx1"/>
                </a:solidFill>
              </a:rPr>
              <a:t> WITH </a:t>
            </a:r>
            <a:r>
              <a:rPr lang="en-US" dirty="0"/>
              <a:t>AI</a:t>
            </a:r>
          </a:p>
        </p:txBody>
      </p:sp>
      <p:sp>
        <p:nvSpPr>
          <p:cNvPr id="14" name="文字方塊 1"/>
          <p:cNvSpPr txBox="1"/>
          <p:nvPr/>
        </p:nvSpPr>
        <p:spPr>
          <a:xfrm>
            <a:off x="10429465" y="283741"/>
            <a:ext cx="1404645" cy="919401"/>
          </a:xfrm>
          <a:prstGeom prst="roundRect">
            <a:avLst/>
          </a:prstGeom>
          <a:solidFill>
            <a:schemeClr val="tx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7nm</a:t>
            </a:r>
            <a:endParaRPr kumimoji="0" lang="zh-TW" altLang="en-US" sz="48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040464" y="292900"/>
            <a:ext cx="1585885" cy="8921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024000" y="283741"/>
            <a:ext cx="1602164" cy="90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64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450FBD4E-69FF-BEAF-5765-764082A99FA8}"/>
              </a:ext>
            </a:extLst>
          </p:cNvPr>
          <p:cNvSpPr>
            <a:spLocks noGrp="1"/>
          </p:cNvSpPr>
          <p:nvPr>
            <p:ph sz="quarter" idx="10"/>
          </p:nvPr>
        </p:nvSpPr>
        <p:spPr>
          <a:xfrm>
            <a:off x="998059" y="465826"/>
            <a:ext cx="10195883" cy="571500"/>
          </a:xfrm>
        </p:spPr>
        <p:txBody>
          <a:bodyPr anchor="ctr">
            <a:noAutofit/>
          </a:bodyPr>
          <a:lstStyle/>
          <a:p>
            <a:pPr>
              <a:lnSpc>
                <a:spcPct val="90000"/>
              </a:lnSpc>
            </a:pPr>
            <a:r>
              <a:rPr lang="en-US" altLang="zh-TW" dirty="0">
                <a:solidFill>
                  <a:schemeClr val="tx1"/>
                </a:solidFill>
              </a:rPr>
              <a:t>NEW PC LEVEL - </a:t>
            </a:r>
            <a:r>
              <a:rPr lang="en-US" altLang="zh-TW" dirty="0"/>
              <a:t>INCREDIBLE AI </a:t>
            </a:r>
          </a:p>
        </p:txBody>
      </p:sp>
      <p:sp>
        <p:nvSpPr>
          <p:cNvPr id="7" name="Content Placeholder 2">
            <a:extLst>
              <a:ext uri="{FF2B5EF4-FFF2-40B4-BE49-F238E27FC236}">
                <a16:creationId xmlns:a16="http://schemas.microsoft.com/office/drawing/2014/main" id="{31EBE3F9-5569-81F5-FDFE-F5C91D0E7A91}"/>
              </a:ext>
            </a:extLst>
          </p:cNvPr>
          <p:cNvSpPr>
            <a:spLocks noGrp="1"/>
          </p:cNvSpPr>
          <p:nvPr>
            <p:ph sz="quarter" idx="11"/>
          </p:nvPr>
        </p:nvSpPr>
        <p:spPr>
          <a:xfrm>
            <a:off x="882154" y="1037326"/>
            <a:ext cx="5409912" cy="5148823"/>
          </a:xfrm>
        </p:spPr>
        <p:txBody>
          <a:bodyPr/>
          <a:lstStyle/>
          <a:p>
            <a:pPr marL="342900" indent="-342900">
              <a:buClr>
                <a:srgbClr val="00499D"/>
              </a:buClr>
              <a:buFont typeface="Arial" panose="020B0604020202020204" pitchFamily="34" charset="0"/>
              <a:buChar char="•"/>
            </a:pPr>
            <a:r>
              <a:rPr lang="en-US" altLang="zh-CN" dirty="0"/>
              <a:t>S</a:t>
            </a:r>
            <a:r>
              <a:rPr lang="en-US" dirty="0"/>
              <a:t>14I with an Intel® Core™ Ultra processor, is </a:t>
            </a:r>
            <a:r>
              <a:rPr lang="en-US" dirty="0" err="1"/>
              <a:t>Durabook’s</a:t>
            </a:r>
            <a:r>
              <a:rPr lang="en-US" altLang="zh-TW" sz="2600" b="1" dirty="0">
                <a:solidFill>
                  <a:srgbClr val="00499D"/>
                </a:solidFill>
                <a:ea typeface="Arial Unicode MS" panose="020B0604020202020204" pitchFamily="34" charset="-128"/>
              </a:rPr>
              <a:t> f</a:t>
            </a:r>
            <a:r>
              <a:rPr lang="en-US" sz="2600" b="1" dirty="0">
                <a:solidFill>
                  <a:srgbClr val="00499D"/>
                </a:solidFill>
                <a:ea typeface="Arial Unicode MS" panose="020B0604020202020204" pitchFamily="34" charset="-128"/>
              </a:rPr>
              <a:t>irst AI Ready PC</a:t>
            </a:r>
            <a:r>
              <a:rPr lang="en-US" sz="2800" dirty="0"/>
              <a:t> </a:t>
            </a:r>
            <a:r>
              <a:rPr lang="en-US" dirty="0"/>
              <a:t>with three distinct AI engines:</a:t>
            </a:r>
            <a:br>
              <a:rPr lang="en-US" dirty="0"/>
            </a:br>
            <a:r>
              <a:rPr lang="en-US" dirty="0"/>
              <a:t>a NPU (Neural Processing Unit) optimized for AI operations, a GPU, and a CPU.</a:t>
            </a:r>
          </a:p>
          <a:p>
            <a:pPr marL="342900" indent="-342900">
              <a:buClr>
                <a:srgbClr val="00499D"/>
              </a:buClr>
              <a:buFont typeface="Arial" panose="020B0604020202020204" pitchFamily="34" charset="0"/>
              <a:buChar char="•"/>
            </a:pPr>
            <a:r>
              <a:rPr lang="en-US" altLang="zh-TW" dirty="0"/>
              <a:t>AI intensive computations are offload to dedicated NPU processor, freeing up CPU and GPU’s computing power to enhanced total platform performance.</a:t>
            </a:r>
          </a:p>
          <a:p>
            <a:pPr marL="342900" indent="-342900">
              <a:buClr>
                <a:srgbClr val="00499D"/>
              </a:buClr>
              <a:buFont typeface="Arial" panose="020B0604020202020204" pitchFamily="34" charset="0"/>
              <a:buChar char="•"/>
            </a:pPr>
            <a:r>
              <a:rPr lang="en-US" dirty="0"/>
              <a:t>Combined AI engines of CPU, NPU and GPU offering unprecedented AI computing power opens unlimited possibilities. </a:t>
            </a:r>
          </a:p>
        </p:txBody>
      </p:sp>
      <p:pic>
        <p:nvPicPr>
          <p:cNvPr id="2050" name="Picture 2" descr="2023-12-14_19-47-09">
            <a:extLst>
              <a:ext uri="{FF2B5EF4-FFF2-40B4-BE49-F238E27FC236}">
                <a16:creationId xmlns:a16="http://schemas.microsoft.com/office/drawing/2014/main" id="{69258FE1-4D89-1C42-6D79-17BBA8ED5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720" y="1764953"/>
            <a:ext cx="5320238" cy="2992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365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CB72806E-29FF-0D27-1732-E3B6C251EC01}"/>
              </a:ext>
            </a:extLst>
          </p:cNvPr>
          <p:cNvSpPr>
            <a:spLocks noGrp="1"/>
          </p:cNvSpPr>
          <p:nvPr>
            <p:ph sz="quarter" idx="10"/>
          </p:nvPr>
        </p:nvSpPr>
        <p:spPr/>
        <p:txBody>
          <a:bodyPr/>
          <a:lstStyle/>
          <a:p>
            <a:r>
              <a:rPr lang="en-US" altLang="zh-TW" dirty="0"/>
              <a:t>AI PC </a:t>
            </a:r>
            <a:r>
              <a:rPr lang="en-US" altLang="zh-TW" dirty="0">
                <a:solidFill>
                  <a:schemeClr val="tx1"/>
                </a:solidFill>
              </a:rPr>
              <a:t>RIGHT AT YOUR FRONT</a:t>
            </a:r>
            <a:endParaRPr lang="zh-TW" altLang="en-US" dirty="0">
              <a:solidFill>
                <a:schemeClr val="tx1"/>
              </a:solidFill>
            </a:endParaRPr>
          </a:p>
        </p:txBody>
      </p:sp>
      <p:sp>
        <p:nvSpPr>
          <p:cNvPr id="4" name="AutoShape 6" descr="AI PC 是什麼？跟一般PC 有何不同？哪些台廠吃得到這波商機？|經理人">
            <a:extLst>
              <a:ext uri="{FF2B5EF4-FFF2-40B4-BE49-F238E27FC236}">
                <a16:creationId xmlns:a16="http://schemas.microsoft.com/office/drawing/2014/main" id="{FF456570-87A7-EF3C-EE95-3820194C79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a:ea typeface="新細明體" panose="02020500000000000000" pitchFamily="18" charset="-120"/>
              <a:cs typeface="+mn-cs"/>
            </a:endParaRPr>
          </a:p>
        </p:txBody>
      </p:sp>
      <p:sp>
        <p:nvSpPr>
          <p:cNvPr id="12" name="TextBox 11">
            <a:extLst>
              <a:ext uri="{FF2B5EF4-FFF2-40B4-BE49-F238E27FC236}">
                <a16:creationId xmlns:a16="http://schemas.microsoft.com/office/drawing/2014/main" id="{6A00BAE1-8BF8-5275-2D57-69209C9F20FC}"/>
              </a:ext>
            </a:extLst>
          </p:cNvPr>
          <p:cNvSpPr txBox="1"/>
          <p:nvPr/>
        </p:nvSpPr>
        <p:spPr>
          <a:xfrm>
            <a:off x="7487085" y="1259175"/>
            <a:ext cx="4176595" cy="469359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3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Intel® Core</a:t>
            </a:r>
            <a:r>
              <a:rPr kumimoji="0" lang="en-US" sz="2300" b="0" i="0" u="none" strike="noStrike" kern="1200" cap="none" spc="0" normalizeH="0" baseline="0" noProof="0" dirty="0">
                <a:ln>
                  <a:noFill/>
                </a:ln>
                <a:solidFill>
                  <a:prstClr val="black"/>
                </a:solidFill>
                <a:effectLst/>
                <a:uLnTx/>
                <a:uFillTx/>
                <a:latin typeface="Calibri"/>
                <a:ea typeface="+mn-ea"/>
                <a:cs typeface="+mn-cs"/>
              </a:rPr>
              <a:t>™</a:t>
            </a:r>
            <a:r>
              <a:rPr kumimoji="0" lang="en-US" altLang="zh-TW" sz="23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Ultra Processors run the latest LLMs, transformers and text-to-image workloads, helping you be more productive and creative.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3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Users may fully exploit AI on their PCs with Intel's support for </a:t>
            </a:r>
            <a:r>
              <a:rPr kumimoji="0" lang="en-US" altLang="zh-TW" sz="23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hundreds of programs</a:t>
            </a:r>
            <a:r>
              <a:rPr kumimoji="0" lang="en-US" altLang="zh-TW" sz="23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that already make use of it, making it the most expansive ISV ecosystem in the PC CPU market.</a:t>
            </a:r>
          </a:p>
        </p:txBody>
      </p:sp>
      <p:pic>
        <p:nvPicPr>
          <p:cNvPr id="14" name="Picture 13">
            <a:extLst>
              <a:ext uri="{FF2B5EF4-FFF2-40B4-BE49-F238E27FC236}">
                <a16:creationId xmlns:a16="http://schemas.microsoft.com/office/drawing/2014/main" id="{9DD0F5F7-3972-96E1-0AEC-7E5166CE698C}"/>
              </a:ext>
            </a:extLst>
          </p:cNvPr>
          <p:cNvPicPr>
            <a:picLocks noChangeAspect="1"/>
          </p:cNvPicPr>
          <p:nvPr/>
        </p:nvPicPr>
        <p:blipFill>
          <a:blip r:embed="rId2"/>
          <a:stretch>
            <a:fillRect/>
          </a:stretch>
        </p:blipFill>
        <p:spPr>
          <a:xfrm>
            <a:off x="783771" y="1169066"/>
            <a:ext cx="6542182" cy="4807191"/>
          </a:xfrm>
          <a:prstGeom prst="rect">
            <a:avLst/>
          </a:prstGeom>
        </p:spPr>
      </p:pic>
    </p:spTree>
    <p:extLst>
      <p:ext uri="{BB962C8B-B14F-4D97-AF65-F5344CB8AC3E}">
        <p14:creationId xmlns:p14="http://schemas.microsoft.com/office/powerpoint/2010/main" val="2372545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6B630079-30A3-6078-20B7-CAEAB0611465}"/>
              </a:ext>
            </a:extLst>
          </p:cNvPr>
          <p:cNvSpPr>
            <a:spLocks noGrp="1"/>
          </p:cNvSpPr>
          <p:nvPr>
            <p:ph sz="quarter" idx="10"/>
          </p:nvPr>
        </p:nvSpPr>
        <p:spPr/>
        <p:txBody>
          <a:bodyPr/>
          <a:lstStyle/>
          <a:p>
            <a:r>
              <a:rPr lang="en-US" altLang="zh-TW" dirty="0"/>
              <a:t>COPILOT </a:t>
            </a:r>
            <a:r>
              <a:rPr lang="en-US" altLang="zh-TW" dirty="0">
                <a:solidFill>
                  <a:schemeClr val="tx1"/>
                </a:solidFill>
              </a:rPr>
              <a:t>- THE AI ASSISTANT AT WORK</a:t>
            </a:r>
            <a:endParaRPr lang="zh-TW" altLang="en-US" dirty="0">
              <a:solidFill>
                <a:schemeClr val="tx1"/>
              </a:solidFill>
            </a:endParaRPr>
          </a:p>
        </p:txBody>
      </p:sp>
      <p:sp>
        <p:nvSpPr>
          <p:cNvPr id="3" name="內容版面配置區 2">
            <a:extLst>
              <a:ext uri="{FF2B5EF4-FFF2-40B4-BE49-F238E27FC236}">
                <a16:creationId xmlns:a16="http://schemas.microsoft.com/office/drawing/2014/main" id="{27E2D8BA-9810-5176-F404-8C312DAB9C71}"/>
              </a:ext>
            </a:extLst>
          </p:cNvPr>
          <p:cNvSpPr>
            <a:spLocks noGrp="1"/>
          </p:cNvSpPr>
          <p:nvPr>
            <p:ph sz="quarter" idx="11"/>
          </p:nvPr>
        </p:nvSpPr>
        <p:spPr>
          <a:xfrm>
            <a:off x="998539" y="1715478"/>
            <a:ext cx="5411497" cy="3427043"/>
          </a:xfrm>
        </p:spPr>
        <p:txBody>
          <a:bodyPr/>
          <a:lstStyle/>
          <a:p>
            <a:r>
              <a:rPr lang="en-US" altLang="zh-TW" sz="2800" b="1" dirty="0">
                <a:solidFill>
                  <a:srgbClr val="00499D"/>
                </a:solidFill>
                <a:ea typeface="Arial Unicode MS" panose="020B0604020202020204" pitchFamily="34" charset="-128"/>
              </a:rPr>
              <a:t>Microsoft Copilot</a:t>
            </a:r>
            <a:r>
              <a:rPr lang="en-US" altLang="zh-TW" b="1" dirty="0">
                <a:solidFill>
                  <a:srgbClr val="00499D"/>
                </a:solidFill>
                <a:ea typeface="Arial Unicode MS" panose="020B0604020202020204" pitchFamily="34" charset="-128"/>
              </a:rPr>
              <a:t> </a:t>
            </a:r>
            <a:r>
              <a:rPr lang="en-US" altLang="zh-TW" dirty="0"/>
              <a:t>is an AI-powered assistant available in Windows 11.</a:t>
            </a:r>
          </a:p>
          <a:p>
            <a:r>
              <a:rPr lang="en-US" altLang="zh-TW" dirty="0"/>
              <a:t>It leverages the power of AI to boost productivity and unlock creativity.</a:t>
            </a:r>
          </a:p>
          <a:p>
            <a:pPr marL="342900" indent="-342900">
              <a:buFont typeface="Arial" panose="020B0604020202020204" pitchFamily="34" charset="0"/>
              <a:buChar char="•"/>
            </a:pPr>
            <a:r>
              <a:rPr lang="en-US" altLang="zh-TW" sz="2200" dirty="0"/>
              <a:t>Find answers and inspiration from the web.</a:t>
            </a:r>
          </a:p>
          <a:p>
            <a:pPr marL="342900" indent="-342900">
              <a:buFont typeface="Arial" panose="020B0604020202020204" pitchFamily="34" charset="0"/>
              <a:buChar char="•"/>
            </a:pPr>
            <a:r>
              <a:rPr lang="en-US" altLang="zh-TW" sz="2200" dirty="0"/>
              <a:t>Works within Microsoft 365 apps, documents, and conversations.</a:t>
            </a:r>
          </a:p>
          <a:p>
            <a:pPr marL="342900" indent="-342900">
              <a:buFont typeface="Arial" panose="020B0604020202020204" pitchFamily="34" charset="0"/>
              <a:buChar char="•"/>
            </a:pPr>
            <a:r>
              <a:rPr lang="en-US" altLang="zh-TW" sz="2200" dirty="0"/>
              <a:t>Integrates with security systems, data analysis, and business applications.</a:t>
            </a:r>
          </a:p>
          <a:p>
            <a:endParaRPr lang="en-US" altLang="zh-TW" dirty="0"/>
          </a:p>
          <a:p>
            <a:endParaRPr lang="zh-TW" altLang="en-US" dirty="0"/>
          </a:p>
        </p:txBody>
      </p:sp>
      <p:sp>
        <p:nvSpPr>
          <p:cNvPr id="12" name="TextBox 11">
            <a:extLst>
              <a:ext uri="{FF2B5EF4-FFF2-40B4-BE49-F238E27FC236}">
                <a16:creationId xmlns:a16="http://schemas.microsoft.com/office/drawing/2014/main" id="{D1E56183-972E-C778-3597-B7F010DEAF7E}"/>
              </a:ext>
            </a:extLst>
          </p:cNvPr>
          <p:cNvSpPr txBox="1"/>
          <p:nvPr/>
        </p:nvSpPr>
        <p:spPr>
          <a:xfrm>
            <a:off x="997571" y="999344"/>
            <a:ext cx="609755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00529C"/>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Your everyday AI companion</a:t>
            </a:r>
          </a:p>
        </p:txBody>
      </p:sp>
      <p:pic>
        <p:nvPicPr>
          <p:cNvPr id="10" name="Picture 9" descr="A picture containing text&#10;&#10;Description automatically generated">
            <a:extLst>
              <a:ext uri="{FF2B5EF4-FFF2-40B4-BE49-F238E27FC236}">
                <a16:creationId xmlns:a16="http://schemas.microsoft.com/office/drawing/2014/main" id="{EAEF37DD-79FF-3ED5-DAAE-CF3119EE55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035306" y="4308490"/>
            <a:ext cx="1185697" cy="2933940"/>
          </a:xfrm>
          <a:prstGeom prst="rect">
            <a:avLst/>
          </a:prstGeom>
        </p:spPr>
      </p:pic>
      <p:pic>
        <p:nvPicPr>
          <p:cNvPr id="8" name="Picture 7">
            <a:extLst>
              <a:ext uri="{FF2B5EF4-FFF2-40B4-BE49-F238E27FC236}">
                <a16:creationId xmlns:a16="http://schemas.microsoft.com/office/drawing/2014/main" id="{F4C110C2-F0ED-D7BD-B0CF-C8B8C8CF61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237"/>
          <a:stretch/>
        </p:blipFill>
        <p:spPr>
          <a:xfrm>
            <a:off x="6804873" y="1037327"/>
            <a:ext cx="4844473" cy="5061916"/>
          </a:xfrm>
          <a:prstGeom prst="rect">
            <a:avLst/>
          </a:prstGeom>
          <a:effectLst>
            <a:reflection stA="52000" endA="300" endPos="7000" dir="5400000" sy="-100000" algn="bl" rotWithShape="0"/>
          </a:effectLst>
        </p:spPr>
      </p:pic>
      <p:cxnSp>
        <p:nvCxnSpPr>
          <p:cNvPr id="9" name="Straight Arrow Connector 8">
            <a:extLst>
              <a:ext uri="{FF2B5EF4-FFF2-40B4-BE49-F238E27FC236}">
                <a16:creationId xmlns:a16="http://schemas.microsoft.com/office/drawing/2014/main" id="{E3842824-2048-B5A2-BF8F-5C9B4634A418}"/>
              </a:ext>
            </a:extLst>
          </p:cNvPr>
          <p:cNvCxnSpPr>
            <a:cxnSpLocks/>
          </p:cNvCxnSpPr>
          <p:nvPr/>
        </p:nvCxnSpPr>
        <p:spPr>
          <a:xfrm flipH="1" flipV="1">
            <a:off x="8041157" y="3057594"/>
            <a:ext cx="1245718" cy="1790631"/>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5C5197B-4B06-3FDE-9F86-3E3175AAA300}"/>
              </a:ext>
            </a:extLst>
          </p:cNvPr>
          <p:cNvSpPr txBox="1"/>
          <p:nvPr/>
        </p:nvSpPr>
        <p:spPr>
          <a:xfrm>
            <a:off x="7095125" y="2664275"/>
            <a:ext cx="15164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COPILOT KEY</a:t>
            </a:r>
          </a:p>
        </p:txBody>
      </p:sp>
      <p:pic>
        <p:nvPicPr>
          <p:cNvPr id="13" name="Picture 12" descr="A close up of a keyboard&#10;&#10;Description automatically generated">
            <a:extLst>
              <a:ext uri="{FF2B5EF4-FFF2-40B4-BE49-F238E27FC236}">
                <a16:creationId xmlns:a16="http://schemas.microsoft.com/office/drawing/2014/main" id="{9E514F1E-F85D-0103-1C42-9E1436AEBA7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20844" y="1546858"/>
            <a:ext cx="1065001" cy="939236"/>
          </a:xfrm>
          <a:prstGeom prst="flowChartConnector">
            <a:avLst/>
          </a:prstGeom>
          <a:noFill/>
          <a:ln w="38100">
            <a:solidFill>
              <a:srgbClr val="00499D"/>
            </a:solidFill>
          </a:ln>
        </p:spPr>
      </p:pic>
    </p:spTree>
    <p:extLst>
      <p:ext uri="{BB962C8B-B14F-4D97-AF65-F5344CB8AC3E}">
        <p14:creationId xmlns:p14="http://schemas.microsoft.com/office/powerpoint/2010/main" val="2544631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998059" y="345906"/>
            <a:ext cx="10195883" cy="571500"/>
          </a:xfrm>
        </p:spPr>
        <p:txBody>
          <a:bodyPr/>
          <a:lstStyle/>
          <a:p>
            <a:r>
              <a:rPr lang="en-US" dirty="0">
                <a:solidFill>
                  <a:schemeClr val="tx1"/>
                </a:solidFill>
              </a:rPr>
              <a:t>GRAPHICS </a:t>
            </a:r>
            <a:r>
              <a:rPr lang="en-US" altLang="en-US" dirty="0"/>
              <a:t>PERFORMANCE</a:t>
            </a:r>
            <a:endParaRPr lang="en-US" dirty="0"/>
          </a:p>
        </p:txBody>
      </p:sp>
      <p:sp>
        <p:nvSpPr>
          <p:cNvPr id="3" name="Rectangle 2"/>
          <p:cNvSpPr/>
          <p:nvPr/>
        </p:nvSpPr>
        <p:spPr>
          <a:xfrm>
            <a:off x="1019873" y="873454"/>
            <a:ext cx="58200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all" spc="0" normalizeH="0" baseline="0" noProof="0" dirty="0">
                <a:ln>
                  <a:noFill/>
                </a:ln>
                <a:solidFill>
                  <a:srgbClr val="00529C"/>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Intel® Iris Xe-LGA Graphics + NVIDIA RTX</a:t>
            </a:r>
            <a:r>
              <a:rPr kumimoji="0" lang="zh-TW" altLang="en-US" sz="1800" b="0" i="0" u="none" strike="noStrike" kern="1200" cap="all" spc="0" normalizeH="0" baseline="0" noProof="0" dirty="0">
                <a:ln>
                  <a:noFill/>
                </a:ln>
                <a:solidFill>
                  <a:srgbClr val="00529C"/>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en-US" altLang="zh-TW" sz="1800" b="0" i="0" u="none" strike="noStrike" kern="1200" cap="all" spc="0" normalizeH="0" baseline="0" noProof="0" dirty="0">
                <a:ln>
                  <a:noFill/>
                </a:ln>
                <a:solidFill>
                  <a:srgbClr val="00529C"/>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A500</a:t>
            </a:r>
            <a:endParaRPr kumimoji="0" lang="en-US" sz="1800" b="0" i="0" u="none" strike="noStrike" kern="1200" cap="none" spc="0" normalizeH="0" baseline="0" noProof="0" dirty="0">
              <a:ln>
                <a:noFill/>
              </a:ln>
              <a:solidFill>
                <a:srgbClr val="00499D"/>
              </a:solidFill>
              <a:effectLst/>
              <a:uLnTx/>
              <a:uFillTx/>
              <a:latin typeface="Calibri"/>
              <a:ea typeface="+mn-ea"/>
              <a:cs typeface="+mn-cs"/>
            </a:endParaRPr>
          </a:p>
        </p:txBody>
      </p:sp>
      <p:sp>
        <p:nvSpPr>
          <p:cNvPr id="6" name="Content Placeholder 6">
            <a:extLst>
              <a:ext uri="{FF2B5EF4-FFF2-40B4-BE49-F238E27FC236}">
                <a16:creationId xmlns:a16="http://schemas.microsoft.com/office/drawing/2014/main" id="{5DECE31A-D1DC-4D79-986E-9AFFED0BA3B5}"/>
              </a:ext>
            </a:extLst>
          </p:cNvPr>
          <p:cNvSpPr txBox="1">
            <a:spLocks/>
          </p:cNvSpPr>
          <p:nvPr/>
        </p:nvSpPr>
        <p:spPr>
          <a:xfrm>
            <a:off x="783771" y="1408166"/>
            <a:ext cx="5606733" cy="50123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The </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S</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14I comes with enhanced Intel®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Xe-LPG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Graphics with </a:t>
            </a:r>
            <a:r>
              <a:rPr kumimoji="0" lang="en-US" altLang="zh-TW" sz="24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4 Xe cores</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a:t>
            </a:r>
            <a:r>
              <a:rPr kumimoji="0" lang="en-US" altLang="zh-TW" sz="24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delivering a </a:t>
            </a:r>
            <a:r>
              <a:rPr kumimoji="0" lang="en-US" altLang="zh-TW" sz="24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200% higher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performance/watt result comparing to IRIS Xe graphics. Its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3D rendering performance is also</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 </a:t>
            </a:r>
            <a:r>
              <a:rPr kumimoji="0" lang="en-US" altLang="zh-TW" sz="24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2.5x faster</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mn-cs"/>
              </a:rPr>
              <a:t> than UHD 620.</a:t>
            </a:r>
          </a:p>
          <a:p>
            <a:pPr marL="342900" marR="0" lvl="0" indent="-342900" algn="l" defTabSz="914400" rtl="0" eaLnBrk="1" fontAlgn="auto" latinLnBrk="0" hangingPunct="1">
              <a:lnSpc>
                <a:spcPct val="100000"/>
              </a:lnSpc>
              <a:spcBef>
                <a:spcPct val="20000"/>
              </a:spcBef>
              <a:spcAft>
                <a:spcPts val="0"/>
              </a:spcAft>
              <a:buClr>
                <a:srgbClr val="00499D"/>
              </a:buClr>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For professionals who run massive graphic computing, the </a:t>
            </a:r>
            <a:r>
              <a:rPr kumimoji="0" lang="en-US" altLang="zh-CN"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S</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14I can also be built with optional discrete NVIDIA RTX A500, </a:t>
            </a:r>
            <a:r>
              <a:rPr kumimoji="0" lang="en-US" altLang="zh-TW" sz="24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6.5x</a:t>
            </a:r>
            <a:r>
              <a:rPr kumimoji="0" lang="en-US" altLang="zh-TW" sz="2400" b="1" i="0" u="none" strike="noStrike" kern="1200" cap="none" spc="0" normalizeH="0" baseline="0" noProof="0" dirty="0">
                <a:ln>
                  <a:noFill/>
                </a:ln>
                <a:solidFill>
                  <a:srgbClr val="FF0000"/>
                </a:solidFill>
                <a:effectLst/>
                <a:uLnTx/>
                <a:uFillTx/>
                <a:latin typeface="Calibri"/>
                <a:ea typeface="Arial Unicode MS" panose="020B0604020202020204" pitchFamily="34" charset="-128"/>
                <a:cs typeface="Arial Unicode MS" panose="020B0604020202020204" pitchFamily="34" charset="-128"/>
              </a:rPr>
              <a:t>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tremendously faster 3D effective speed than UHD 620, delivering </a:t>
            </a:r>
            <a:r>
              <a:rPr kumimoji="0" lang="en-US" altLang="zh-TW" sz="2400" b="1" i="0" u="none" strike="noStrike" kern="1200" cap="none" spc="0" normalizeH="0" baseline="0" noProof="0" dirty="0">
                <a:ln>
                  <a:noFill/>
                </a:ln>
                <a:solidFill>
                  <a:srgbClr val="00499D"/>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100</a:t>
            </a:r>
            <a:r>
              <a:rPr kumimoji="0" lang="en-US" altLang="zh-TW" sz="2400" b="1" i="0" u="none" strike="noStrike" kern="1200" cap="none" spc="0" normalizeH="0" baseline="0" noProof="0" dirty="0">
                <a:ln>
                  <a:noFill/>
                </a:ln>
                <a:solidFill>
                  <a:srgbClr val="00499D"/>
                </a:solidFill>
                <a:effectLst/>
                <a:uLnTx/>
                <a:uFillTx/>
                <a:latin typeface="Calibri"/>
                <a:ea typeface="Arial Unicode MS" panose="020B0604020202020204" pitchFamily="34" charset="-128"/>
                <a:cs typeface="+mn-cs"/>
              </a:rPr>
              <a:t> TOPS </a:t>
            </a:r>
            <a:r>
              <a:rPr kumimoji="0" lang="en-US" altLang="zh-TW" sz="2400" b="0" i="0" u="none" strike="noStrike" kern="1200" cap="none" spc="0" normalizeH="0" baseline="0" noProof="0" dirty="0">
                <a:ln>
                  <a:noFill/>
                </a:ln>
                <a:solidFill>
                  <a:prstClr val="black">
                    <a:lumMod val="75000"/>
                    <a:lumOff val="25000"/>
                  </a:prstClr>
                </a:solidFill>
                <a:effectLst/>
                <a:uLnTx/>
                <a:uFillTx/>
                <a:latin typeface="Calibri"/>
                <a:ea typeface="Arial Unicode MS" panose="020B0604020202020204" pitchFamily="34" charset="-128"/>
                <a:cs typeface="Arial Unicode MS" panose="020B0604020202020204" pitchFamily="34" charset="-128"/>
              </a:rPr>
              <a:t>in AI acceleration.</a:t>
            </a:r>
          </a:p>
        </p:txBody>
      </p:sp>
      <p:graphicFrame>
        <p:nvGraphicFramePr>
          <p:cNvPr id="9" name="Chart 8">
            <a:extLst>
              <a:ext uri="{FF2B5EF4-FFF2-40B4-BE49-F238E27FC236}">
                <a16:creationId xmlns:a16="http://schemas.microsoft.com/office/drawing/2014/main" id="{D10D65A9-CACE-46B2-A6C0-5877A6F8555C}"/>
              </a:ext>
            </a:extLst>
          </p:cNvPr>
          <p:cNvGraphicFramePr/>
          <p:nvPr/>
        </p:nvGraphicFramePr>
        <p:xfrm>
          <a:off x="6189401" y="3850776"/>
          <a:ext cx="5955440" cy="2352744"/>
        </p:xfrm>
        <a:graphic>
          <a:graphicData uri="http://schemas.openxmlformats.org/drawingml/2006/chart">
            <c:chart xmlns:c="http://schemas.openxmlformats.org/drawingml/2006/chart" xmlns:r="http://schemas.openxmlformats.org/officeDocument/2006/relationships" r:id="rId3"/>
          </a:graphicData>
        </a:graphic>
      </p:graphicFrame>
      <p:sp>
        <p:nvSpPr>
          <p:cNvPr id="10" name="文字方塊 4">
            <a:extLst>
              <a:ext uri="{FF2B5EF4-FFF2-40B4-BE49-F238E27FC236}">
                <a16:creationId xmlns:a16="http://schemas.microsoft.com/office/drawing/2014/main" id="{7FEE5DAB-3686-44C1-987E-158211B9AD75}"/>
              </a:ext>
            </a:extLst>
          </p:cNvPr>
          <p:cNvSpPr txBox="1"/>
          <p:nvPr/>
        </p:nvSpPr>
        <p:spPr>
          <a:xfrm>
            <a:off x="6574105" y="6143560"/>
            <a:ext cx="13367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rPr>
              <a:t> Source: </a:t>
            </a:r>
            <a:r>
              <a:rPr kumimoji="0" lang="en-US" altLang="zh-TW" sz="1200" b="1"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hlinkClick r:id="rId4"/>
              </a:rPr>
              <a:t>PassMark</a:t>
            </a:r>
            <a:endParaRPr kumimoji="0" lang="zh-TW" altLang="en-US" sz="1200" b="0" i="0" u="none" strike="noStrike" kern="1200" cap="none" spc="0" normalizeH="0" baseline="0" noProof="0" dirty="0">
              <a:ln>
                <a:noFill/>
              </a:ln>
              <a:solidFill>
                <a:prstClr val="black"/>
              </a:solidFill>
              <a:effectLst/>
              <a:uLnTx/>
              <a:uFillTx/>
              <a:latin typeface="Calibri"/>
              <a:ea typeface="新細明體" panose="02020500000000000000" pitchFamily="18" charset="-120"/>
              <a:cs typeface="+mn-cs"/>
            </a:endParaRPr>
          </a:p>
        </p:txBody>
      </p:sp>
      <p:pic>
        <p:nvPicPr>
          <p:cNvPr id="12" name="Picture 9">
            <a:extLst>
              <a:ext uri="{FF2B5EF4-FFF2-40B4-BE49-F238E27FC236}">
                <a16:creationId xmlns:a16="http://schemas.microsoft.com/office/drawing/2014/main" id="{781541D6-F020-4E4F-BDA1-4DC63F5C2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39928" y="1356978"/>
            <a:ext cx="5003812" cy="2863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6" descr="C:\Users\iwi_lin\Desktop\S14I (NEW)\Images\Intel_Iris_Xe_graphics_Bad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1315" y="5367221"/>
            <a:ext cx="914838" cy="914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NVIDIA AI - NVIDIA AI 添加了1 张新照片。">
            <a:extLst>
              <a:ext uri="{FF2B5EF4-FFF2-40B4-BE49-F238E27FC236}">
                <a16:creationId xmlns:a16="http://schemas.microsoft.com/office/drawing/2014/main" id="{7CDCECD0-14C8-7A36-463D-3B1A5BB74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6401" y="5367221"/>
            <a:ext cx="914839" cy="91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330523"/>
      </p:ext>
    </p:extLst>
  </p:cSld>
  <p:clrMapOvr>
    <a:masterClrMapping/>
  </p:clrMapOvr>
</p:sld>
</file>

<file path=ppt/theme/theme1.xml><?xml version="1.0" encoding="utf-8"?>
<a:theme xmlns:a="http://schemas.openxmlformats.org/drawingml/2006/main" name="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6859</TotalTime>
  <Words>4001</Words>
  <Application>Microsoft Office PowerPoint</Application>
  <PresentationFormat>Widescreen</PresentationFormat>
  <Paragraphs>534</Paragraphs>
  <Slides>31</Slides>
  <Notes>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Arial Unicode MS</vt:lpstr>
      <vt:lpstr>Calibri </vt:lpstr>
      <vt:lpstr>微軟正黑體</vt:lpstr>
      <vt:lpstr>Arial</vt:lpstr>
      <vt:lpstr>Calibri</vt:lpstr>
      <vt:lpstr>Century Gothic</vt:lpstr>
      <vt:lpstr>Eras Medium ITC</vt:lpstr>
      <vt:lpstr>Tahoma</vt:lpstr>
      <vt:lpstr>Verdana</vt:lpstr>
      <vt:lpstr>Wingdings</vt:lpstr>
      <vt:lpstr>White Template</vt:lpstr>
      <vt:lpstr>Black Template</vt:lpstr>
      <vt:lpstr>1_White Template</vt:lpstr>
      <vt:lpstr>2_White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S14I Sales Kit</dc:title>
  <dc:creator>TIC</dc:creator>
  <cp:lastModifiedBy>Iwi Lin</cp:lastModifiedBy>
  <cp:revision>253</cp:revision>
  <dcterms:created xsi:type="dcterms:W3CDTF">2019-04-08T02:58:12Z</dcterms:created>
  <dcterms:modified xsi:type="dcterms:W3CDTF">2025-02-10T10:36:32Z</dcterms:modified>
</cp:coreProperties>
</file>